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69" r:id="rId1"/>
  </p:sldMasterIdLst>
  <p:notesMasterIdLst>
    <p:notesMasterId r:id="rId16"/>
  </p:notesMasterIdLst>
  <p:sldIdLst>
    <p:sldId id="347" r:id="rId2"/>
    <p:sldId id="436" r:id="rId3"/>
    <p:sldId id="474" r:id="rId4"/>
    <p:sldId id="456" r:id="rId5"/>
    <p:sldId id="346" r:id="rId6"/>
    <p:sldId id="460" r:id="rId7"/>
    <p:sldId id="463" r:id="rId8"/>
    <p:sldId id="465" r:id="rId9"/>
    <p:sldId id="466" r:id="rId10"/>
    <p:sldId id="438" r:id="rId11"/>
    <p:sldId id="458" r:id="rId12"/>
    <p:sldId id="494" r:id="rId13"/>
    <p:sldId id="493" r:id="rId14"/>
    <p:sldId id="46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248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01" autoAdjust="0"/>
    <p:restoredTop sz="94600" autoAdjust="0"/>
  </p:normalViewPr>
  <p:slideViewPr>
    <p:cSldViewPr showGuides="1">
      <p:cViewPr varScale="1">
        <p:scale>
          <a:sx n="113" d="100"/>
          <a:sy n="113" d="100"/>
        </p:scale>
        <p:origin x="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698B-3033-EC47-AF19-17DFAC2BFBA5}" type="datetimeFigureOut">
              <a:rPr lang="en-US" smtClean="0"/>
              <a:pPr/>
              <a:t>12/6/22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DBF9E-AFF8-004D-83DC-9CDE2F9DF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1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the kind invitation – it’s nice to see so many familiar names – so I’m going to present to you some recent observational results on the low-mass end of the massive BH population – I went back and checked what I covered when the last time I gave a talk at the </a:t>
            </a:r>
            <a:r>
              <a:rPr lang="en-US" dirty="0" err="1"/>
              <a:t>Cfa</a:t>
            </a:r>
            <a:r>
              <a:rPr lang="en-US" dirty="0"/>
              <a:t> turns out it was 5 </a:t>
            </a:r>
            <a:r>
              <a:rPr lang="en-US" dirty="0" err="1"/>
              <a:t>yrs</a:t>
            </a:r>
            <a:r>
              <a:rPr lang="en-US" dirty="0"/>
              <a:t> ago - and made sure to avoid any repetition even though the underlying topic is the same as it was back in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8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updated results from this method, from 326 galaxies with existing Chandra data within 30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lx down to 1e-6.  Posterior distribution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LX:Mstar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slope vs. occupation fraction (taken as the median of 50,000 draws) below 1e10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occupation fraction is constrained above 45% (68% C.L.), with values &lt;25% being ruled out with 99% confidence. Albeit not highly constraining this tend to disfavor heavy seeds [and I wish to point out that this is in contrast with a similar methodology applied to SDSS galaxies (higher stats, higher cont., more assumptions]</a:t>
            </a:r>
            <a:endParaRPr lang="en-US" dirty="0"/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power of this technique is that improving the constraint 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only depends on increasing the sample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of galaxies. The main complication is contamination from XRBs, which are distributed according to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stellar surface density, and which have luminosities similar to the expected LX for weakly accreting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 holes. The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contribution of confusing XRBs to the nuclear X-ray signal can be tightly constrained and accounted for if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sample size is increased to improve the counting statistics; the essential effect is that the needed sample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is also proportional to the chance contamination from a nuclear XRB.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44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Latest update – work in progress – XRB missing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we stand with current data – can only be improved 1. adding ~200 dwarfs – or more substantially with a lynx class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1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Latest update – work in progress – XRB missing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we stand with current data – can only be improved 1. adding ~200 dwarfs – or more substantially with a lynx class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0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15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complication in this is XRB contamination – whose probability we can addresses statistically given knowledge of the XLF.  [here the dashed and dotted red lines show the average nuclear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,XRB for a galaxy at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50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two detection cell sizes.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,XRB, combined with the XRB luminosity function13;23, yields the likelihood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XRB) of detecting an XRB].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resolution is key to reject off-nuclear XRBs and minimize this contamination.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Dynamically ? ELTs are 10 </a:t>
            </a:r>
            <a:r>
              <a:rPr lang="en-US" dirty="0" err="1"/>
              <a:t>yr</a:t>
            </a:r>
            <a:r>
              <a:rPr lang="en-US" dirty="0"/>
              <a:t> away – takes dedicated survey with IFUs behind AO, both hemisphere </a:t>
            </a:r>
          </a:p>
          <a:p>
            <a:r>
              <a:rPr lang="en-US" dirty="0"/>
              <a:t>No other wavelength can do it (</a:t>
            </a:r>
            <a:r>
              <a:rPr lang="en-US" dirty="0" err="1"/>
              <a:t>subeddington</a:t>
            </a:r>
            <a:r>
              <a:rPr lang="en-US" dirty="0"/>
              <a:t> emission overshined by stellar emission in radio optical </a:t>
            </a:r>
            <a:r>
              <a:rPr lang="en-US" dirty="0" err="1"/>
              <a:t>ir</a:t>
            </a:r>
            <a:r>
              <a:rPr lang="en-US" dirty="0"/>
              <a:t>)</a:t>
            </a:r>
          </a:p>
          <a:p>
            <a:r>
              <a:rPr lang="en-US" dirty="0"/>
              <a:t>ELTs are 10 </a:t>
            </a:r>
            <a:r>
              <a:rPr lang="en-US" dirty="0" err="1"/>
              <a:t>yr</a:t>
            </a:r>
            <a:r>
              <a:rPr lang="en-US" dirty="0"/>
              <a:t> away – takes dedicated survey with IFUs behind AO, both hemispheres. </a:t>
            </a:r>
          </a:p>
          <a:p>
            <a:r>
              <a:rPr lang="en-US" dirty="0"/>
              <a:t>Or, wait for a Lynx-class mission – absence of evidence is not evidence for absence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How to go from active to occupation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4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 only natural that so far much of the efforts around populating the low mass end has focused on searching for AGN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Searches for low-mass/low-luminosity  AGN started some 12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ago with the seminal work by Luis Ho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Jeenny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Greene and in fact constituted the bulk of Jenny’s PhD thesis work. Over a decade later, we are still hammering on the BRIGHT END / IN OTHER WPORDS THE TIP OF THE ICEBERG 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after 1e4 solar mass BH within 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(and 1e3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adromeda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adptive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optics and IFU units on ELTs in both hemispheres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6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rbel" panose="020B0503020204020204" pitchFamily="34" charset="0"/>
              </a:rPr>
              <a:t>Active fraction =&gt; </a:t>
            </a:r>
            <a:r>
              <a:rPr lang="en-US" sz="1200" b="1" dirty="0">
                <a:latin typeface="Corbel" panose="020B0503020204020204" pitchFamily="34" charset="0"/>
              </a:rPr>
              <a:t>lower limit </a:t>
            </a:r>
            <a:r>
              <a:rPr lang="en-US" sz="1200" dirty="0">
                <a:latin typeface="Corbel" panose="020B0503020204020204" pitchFamily="34" charset="0"/>
              </a:rPr>
              <a:t>to  occupation fraction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Very quickly, this method, which was pioneered by Brendan Miller some 5 </a:t>
            </a:r>
            <a:r>
              <a:rPr lang="en-US" dirty="0" err="1"/>
              <a:t>yrs</a:t>
            </a:r>
            <a:r>
              <a:rPr lang="en-US" dirty="0"/>
              <a:t> ago now, relies on a quantitative scaling between measured nuclear X-ray </a:t>
            </a:r>
            <a:r>
              <a:rPr lang="en-US" dirty="0" err="1"/>
              <a:t>lum</a:t>
            </a:r>
            <a:r>
              <a:rPr lang="en-US" dirty="0"/>
              <a:t>, and the host stellar mass (proxy for BH mass), shown in this plot as a shaded blue area. Since X-ray non detections could result from either insufficient sensitivity or real absence of a BH, </a:t>
            </a:r>
            <a:r>
              <a:rPr lang="en-US" sz="1200" kern="1200" dirty="0">
                <a:solidFill>
                  <a:srgbClr val="F79646"/>
                </a:solidFill>
                <a:latin typeface="+mn-lt"/>
                <a:ea typeface="+mn-ea"/>
                <a:cs typeface="+mn-cs"/>
              </a:rPr>
              <a:t> fitting simultaneously for the relation’s slope and scatter allows to convert the active fraction into occupation fraction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rgbClr val="F79646"/>
                </a:solidFill>
                <a:latin typeface="+mn-lt"/>
                <a:ea typeface="+mn-ea"/>
                <a:cs typeface="+mn-cs"/>
              </a:rPr>
              <a:t>In essence, given an occupation fraction function,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 predicts a detection rate at a given sensitivity (black lines), and the ratio of observed to expected number of detection constrains 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complication in this is XRB contamination – whose probability we can addresses statistically given knowledge of the XLF.  [here the dashed and dotted red lines show the average nuclear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,XRB for a galaxy at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50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two detection cell sizes.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,XRB, combined with the XRB luminosity function13;23, yields the likelihood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XRB) of detecting an XRB].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resolution is key to reject off-nuclear XRBs and minimize this contamination.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IS AN ARBITRARY TERM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100+100 early type targets – why early types – XRB contamination easier to deal with – ignore high-mass which scale with SFR </a:t>
            </a:r>
          </a:p>
          <a:p>
            <a:r>
              <a:rPr lang="en-US" dirty="0" err="1"/>
              <a:t>Focc</a:t>
            </a:r>
            <a:r>
              <a:rPr lang="en-US" dirty="0"/>
              <a:t>. Below 1e10 </a:t>
            </a:r>
            <a:r>
              <a:rPr lang="en-US" dirty="0" err="1"/>
              <a:t>higherthan</a:t>
            </a:r>
            <a:r>
              <a:rPr lang="en-US" dirty="0"/>
              <a:t> 27% with 68% </a:t>
            </a:r>
            <a:r>
              <a:rPr lang="en-US" dirty="0" err="1"/>
              <a:t>cponfidence</a:t>
            </a:r>
            <a:r>
              <a:rPr lang="en-US" dirty="0"/>
              <a:t> – first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100+100 early type targets – why early types – XRB contamination easier to deal with – ignore high-mass which scale with SFR </a:t>
            </a:r>
          </a:p>
          <a:p>
            <a:r>
              <a:rPr lang="en-US" dirty="0" err="1"/>
              <a:t>Focc</a:t>
            </a:r>
            <a:r>
              <a:rPr lang="en-US" dirty="0"/>
              <a:t>. Below 1e10 </a:t>
            </a:r>
            <a:r>
              <a:rPr lang="en-US" dirty="0" err="1"/>
              <a:t>higherthan</a:t>
            </a:r>
            <a:r>
              <a:rPr lang="en-US" dirty="0"/>
              <a:t> 27% with 68% </a:t>
            </a:r>
            <a:r>
              <a:rPr lang="en-US" dirty="0" err="1"/>
              <a:t>cponfidence</a:t>
            </a:r>
            <a:r>
              <a:rPr lang="en-US" dirty="0"/>
              <a:t> – first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7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100+100 early type targets – why early types – XRB contamination easier to deal with – ignore high-mass which scale with SFR </a:t>
            </a:r>
          </a:p>
          <a:p>
            <a:r>
              <a:rPr lang="en-US" dirty="0" err="1"/>
              <a:t>Focc</a:t>
            </a:r>
            <a:r>
              <a:rPr lang="en-US" dirty="0"/>
              <a:t>. Below 1e10 </a:t>
            </a:r>
            <a:r>
              <a:rPr lang="en-US" dirty="0" err="1"/>
              <a:t>higherthan</a:t>
            </a:r>
            <a:r>
              <a:rPr lang="en-US" dirty="0"/>
              <a:t> 27% with 68% </a:t>
            </a:r>
            <a:r>
              <a:rPr lang="en-US" dirty="0" err="1"/>
              <a:t>cponfidence</a:t>
            </a:r>
            <a:r>
              <a:rPr lang="en-US" dirty="0"/>
              <a:t> – first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77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100+100 early type targets – why early types – XRB contamination easier to deal with – ignore high-mass which scale with SFR </a:t>
            </a:r>
          </a:p>
          <a:p>
            <a:r>
              <a:rPr lang="en-US" dirty="0" err="1"/>
              <a:t>Focc</a:t>
            </a:r>
            <a:r>
              <a:rPr lang="en-US" dirty="0"/>
              <a:t>. Below 1e10 </a:t>
            </a:r>
            <a:r>
              <a:rPr lang="en-US" dirty="0" err="1"/>
              <a:t>higherthan</a:t>
            </a:r>
            <a:r>
              <a:rPr lang="en-US" dirty="0"/>
              <a:t> 27% with 68% </a:t>
            </a:r>
            <a:r>
              <a:rPr lang="en-US" dirty="0" err="1"/>
              <a:t>cponfidence</a:t>
            </a:r>
            <a:r>
              <a:rPr lang="en-US" dirty="0"/>
              <a:t> – first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BF9E-AFF8-004D-83DC-9CDE2F9DF5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1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8715E-3F16-7141-A79E-8B4AA775C9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9F6F7-AFD2-5541-BB2B-103E05398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4031D-3712-B443-BB71-93470EB46D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AF2F1-802B-464D-B8E3-7B64EAC442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42EB6-2508-3B44-9466-1689F89AB297}" type="datetime1">
              <a:rPr lang="en-US" smtClean="0"/>
              <a:pPr>
                <a:defRPr/>
              </a:pPr>
              <a:t>12/6/22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C9DF0-6CC9-7147-996E-CEA03A34E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635CA-0877-5B47-A066-0CCC5F1F28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0DEF8-0EF1-764C-A3B5-63201E9AC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2CF5E-1CE1-7747-ADC4-EBEABC38AF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84463-6261-B448-8518-64C09E828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B6E9B-5487-1545-A9E9-AB13383DE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52639-FFE9-8344-A9CA-9BD2DE7E03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AFB5BF-12C9-1747-8FD4-5109F9BD5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1142999" y="1828800"/>
            <a:ext cx="8019473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New X-ray constraints to the local BH occupation fraction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143000" y="3429000"/>
            <a:ext cx="7239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FFFF"/>
              </a:solidFill>
              <a:latin typeface="+mj-lt"/>
            </a:endParaRPr>
          </a:p>
          <a:p>
            <a:endParaRPr lang="en-US" dirty="0">
              <a:solidFill>
                <a:srgbClr val="FFFFFF"/>
              </a:solidFill>
              <a:latin typeface="+mj-lt"/>
            </a:endParaRPr>
          </a:p>
          <a:p>
            <a:r>
              <a:rPr lang="en-US" dirty="0">
                <a:solidFill>
                  <a:srgbClr val="FFFFFF"/>
                </a:solidFill>
                <a:latin typeface="+mj-lt"/>
              </a:rPr>
              <a:t>Elena Gallo | University of Michigan</a:t>
            </a:r>
          </a:p>
          <a:p>
            <a:endParaRPr lang="en-US" dirty="0">
              <a:solidFill>
                <a:srgbClr val="FFFFFF"/>
              </a:solidFill>
              <a:latin typeface="+mj-lt"/>
            </a:endParaRPr>
          </a:p>
          <a:p>
            <a:r>
              <a:rPr lang="en-US" dirty="0">
                <a:solidFill>
                  <a:srgbClr val="FFFFFF"/>
                </a:solidFill>
                <a:latin typeface="+mj-lt"/>
              </a:rPr>
              <a:t>With: Vivienne Baldassare, Jenny Greene, Edmund Hodges-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Kluck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, David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Ohlsen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, Anil Seth, Tommaso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Treu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Jianfeng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 Wu </a:t>
            </a:r>
            <a:endParaRPr lang="en-US" dirty="0">
              <a:latin typeface="+mj-lt"/>
            </a:endParaRPr>
          </a:p>
          <a:p>
            <a:endParaRPr lang="en-US" sz="2200" b="1" dirty="0">
              <a:solidFill>
                <a:srgbClr val="FFFFFF"/>
              </a:solidFill>
              <a:latin typeface="Corbel" charset="0"/>
            </a:endParaRPr>
          </a:p>
          <a:p>
            <a:endParaRPr lang="en-US" sz="2200" b="1" dirty="0">
              <a:solidFill>
                <a:srgbClr val="FFFFFF"/>
              </a:solidFill>
              <a:latin typeface="Corbel" charset="0"/>
            </a:endParaRPr>
          </a:p>
          <a:p>
            <a:endParaRPr lang="en-US" sz="2200" b="1" dirty="0">
              <a:solidFill>
                <a:srgbClr val="FFFFF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0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Occupation fraction – early types </a:t>
            </a:r>
          </a:p>
          <a:p>
            <a:r>
              <a:rPr lang="en-US" sz="3600" dirty="0" err="1"/>
              <a:t>f</a:t>
            </a:r>
            <a:r>
              <a:rPr lang="en-US" sz="3600" baseline="-25000" dirty="0" err="1"/>
              <a:t>occ</a:t>
            </a:r>
            <a:r>
              <a:rPr lang="en-US" sz="3600" baseline="-25000" dirty="0"/>
              <a:t> </a:t>
            </a:r>
            <a:r>
              <a:rPr lang="en-US" sz="3600" dirty="0"/>
              <a:t>(M</a:t>
            </a:r>
            <a:r>
              <a:rPr lang="en-US" sz="3600" baseline="-25000" dirty="0"/>
              <a:t>*</a:t>
            </a:r>
            <a:r>
              <a:rPr lang="en-US" sz="3600" dirty="0"/>
              <a:t>&lt;1e+10 M</a:t>
            </a:r>
            <a:r>
              <a:rPr lang="en-US" sz="3600" baseline="-25000" dirty="0"/>
              <a:t>☉</a:t>
            </a:r>
            <a:r>
              <a:rPr lang="en-US" sz="3600" dirty="0"/>
              <a:t>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39000" y="6437556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Corbel" charset="0"/>
              </a:rPr>
              <a:t>Gallo &amp; </a:t>
            </a:r>
            <a:r>
              <a:rPr lang="en-US" sz="1800" dirty="0" err="1">
                <a:solidFill>
                  <a:srgbClr val="FFFFFF"/>
                </a:solidFill>
                <a:latin typeface="Corbel" charset="0"/>
              </a:rPr>
              <a:t>Sesana</a:t>
            </a:r>
            <a:r>
              <a:rPr lang="en-US" sz="1800" dirty="0">
                <a:solidFill>
                  <a:srgbClr val="FFFFFF"/>
                </a:solidFill>
                <a:latin typeface="Corbel" charset="0"/>
              </a:rPr>
              <a:t> 19</a:t>
            </a:r>
            <a:endParaRPr lang="en-US" dirty="0"/>
          </a:p>
        </p:txBody>
      </p:sp>
      <p:pic>
        <p:nvPicPr>
          <p:cNvPr id="4" name="Picture 3" descr="w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51" y="1574800"/>
            <a:ext cx="5171949" cy="4862756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472FA35-01FC-BA14-5CE4-1E8E11F77303}"/>
              </a:ext>
            </a:extLst>
          </p:cNvPr>
          <p:cNvSpPr txBox="1">
            <a:spLocks/>
          </p:cNvSpPr>
          <p:nvPr/>
        </p:nvSpPr>
        <p:spPr bwMode="auto">
          <a:xfrm>
            <a:off x="152399" y="1166843"/>
            <a:ext cx="422699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2000"/>
              </a:spcBef>
            </a:pPr>
            <a:endParaRPr kumimoji="0" lang="en-US" sz="2200" strike="noStrike" kern="1200" cap="none" spc="0" normalizeH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lvl="0" eaLnBrk="1" hangingPunct="1">
              <a:spcBef>
                <a:spcPts val="2000"/>
              </a:spcBef>
            </a:pPr>
            <a:r>
              <a:rPr lang="en-US" sz="2700" dirty="0">
                <a:latin typeface="Corbel" panose="020B0503020204020204" pitchFamily="34" charset="0"/>
              </a:rPr>
              <a:t>326</a:t>
            </a:r>
            <a:r>
              <a:rPr kumimoji="0" lang="en-US" sz="27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en-US" sz="28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early types </a:t>
            </a:r>
          </a:p>
          <a:p>
            <a:pPr marL="457200" indent="-457200" eaLnBrk="1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accent6"/>
                </a:solidFill>
                <a:latin typeface="Corbel" panose="020B0503020204020204" pitchFamily="34" charset="0"/>
              </a:rPr>
              <a:t>f</a:t>
            </a:r>
            <a:r>
              <a:rPr lang="en-US" sz="2800" b="1" baseline="-25000" dirty="0" err="1">
                <a:solidFill>
                  <a:schemeClr val="accent6"/>
                </a:solidFill>
                <a:latin typeface="Corbel" panose="020B0503020204020204" pitchFamily="34" charset="0"/>
              </a:rPr>
              <a:t>occ</a:t>
            </a:r>
            <a:r>
              <a:rPr lang="en-US" sz="2800" b="1" baseline="-25000" dirty="0">
                <a:solidFill>
                  <a:schemeClr val="accent6"/>
                </a:solidFill>
                <a:latin typeface="Corbel" panose="020B0503020204020204" pitchFamily="34" charset="0"/>
              </a:rPr>
              <a:t>  </a:t>
            </a:r>
            <a:r>
              <a:rPr lang="en-US" sz="2800" b="1" dirty="0">
                <a:solidFill>
                  <a:schemeClr val="accent6"/>
                </a:solidFill>
                <a:latin typeface="Corbel" panose="020B0503020204020204" pitchFamily="34" charset="0"/>
              </a:rPr>
              <a:t>&gt;</a:t>
            </a:r>
            <a:r>
              <a:rPr lang="en-US" sz="2800" b="1" baseline="-25000" dirty="0">
                <a:solidFill>
                  <a:schemeClr val="accent6"/>
                </a:solidFill>
                <a:latin typeface="Corbel" panose="020B0503020204020204" pitchFamily="34" charset="0"/>
              </a:rPr>
              <a:t> </a:t>
            </a:r>
            <a:r>
              <a:rPr lang="en-US" sz="2800" b="1" dirty="0">
                <a:solidFill>
                  <a:schemeClr val="accent6"/>
                </a:solidFill>
                <a:latin typeface="Corbel" panose="020B0503020204020204" pitchFamily="34" charset="0"/>
              </a:rPr>
              <a:t>47%  (68% C.L.)</a:t>
            </a:r>
          </a:p>
          <a:p>
            <a:pPr marL="457200" indent="-457200" eaLnBrk="1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kumimoji="0" lang="en-US" sz="2800" b="1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rbel" panose="020B0503020204020204" pitchFamily="34" charset="0"/>
              </a:rPr>
              <a:t>f</a:t>
            </a:r>
            <a:r>
              <a:rPr kumimoji="0" lang="en-US" sz="2800" b="1" strike="noStrike" kern="1200" cap="none" spc="0" normalizeH="0" baseline="-2500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rbel" panose="020B0503020204020204" pitchFamily="34" charset="0"/>
              </a:rPr>
              <a:t>occ</a:t>
            </a:r>
            <a:r>
              <a:rPr kumimoji="0" lang="en-US" sz="2800" b="1" strike="noStrike" kern="1200" cap="none" spc="0" normalizeH="0" baseline="-25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rbel" panose="020B0503020204020204" pitchFamily="34" charset="0"/>
              </a:rPr>
              <a:t>  </a:t>
            </a:r>
            <a:r>
              <a:rPr lang="en-US" sz="2800" b="1" dirty="0">
                <a:solidFill>
                  <a:schemeClr val="accent6"/>
                </a:solidFill>
                <a:latin typeface="Corbel" panose="020B0503020204020204" pitchFamily="34" charset="0"/>
              </a:rPr>
              <a:t>&gt;27% (99% C.L.)</a:t>
            </a:r>
          </a:p>
          <a:p>
            <a:pPr eaLnBrk="1" hangingPunct="1">
              <a:spcBef>
                <a:spcPts val="2000"/>
              </a:spcBef>
            </a:pPr>
            <a:endParaRPr lang="en-US" sz="2800" dirty="0">
              <a:latin typeface="Corbel" panose="020B0503020204020204" pitchFamily="34" charset="0"/>
            </a:endParaRPr>
          </a:p>
          <a:p>
            <a:pPr marL="685800" marR="0" lvl="1" indent="-3365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Tx/>
              <a:buFont typeface="Wingdings 2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33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76200" y="533400"/>
            <a:ext cx="9067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lang="en-US" dirty="0">
              <a:latin typeface="+mj-lt"/>
            </a:endParaRPr>
          </a:p>
          <a:p>
            <a:pPr marL="34290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dirty="0">
                <a:latin typeface="Corbel" panose="020B0503020204020204" pitchFamily="34" charset="0"/>
              </a:rPr>
              <a:t>737 targets within 30 </a:t>
            </a:r>
            <a:r>
              <a:rPr lang="en-US" dirty="0" err="1">
                <a:latin typeface="Corbel" panose="020B0503020204020204" pitchFamily="34" charset="0"/>
              </a:rPr>
              <a:t>Mpc</a:t>
            </a:r>
            <a:r>
              <a:rPr lang="en-US" dirty="0">
                <a:latin typeface="Corbel" panose="020B0503020204020204" pitchFamily="34" charset="0"/>
              </a:rPr>
              <a:t>, 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-128"/>
              </a:rPr>
              <a:t>niform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-128"/>
              </a:rPr>
              <a:t> Chandra sensitivity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-128"/>
              </a:rPr>
              <a:t>logLx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-128"/>
              </a:rPr>
              <a:t> &gt; 38.3</a:t>
            </a:r>
          </a:p>
          <a:p>
            <a:pPr marL="342900" indent="-342900" eaLnBrk="1" hangingPunct="1">
              <a:spcBef>
                <a:spcPts val="2000"/>
              </a:spcBef>
              <a:buFont typeface="Arial"/>
              <a:buChar char="•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685800" marR="0" lvl="1" indent="-3365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Tx/>
              <a:buFont typeface="Wingdings 2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601CC-15D5-B226-EB51-5A3A74A2361A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New constraints: </a:t>
            </a:r>
            <a:r>
              <a:rPr lang="en-US" sz="3600" dirty="0" err="1"/>
              <a:t>f</a:t>
            </a:r>
            <a:r>
              <a:rPr lang="en-US" sz="3600" baseline="-25000" dirty="0" err="1"/>
              <a:t>occ</a:t>
            </a:r>
            <a:r>
              <a:rPr lang="en-US" sz="3600" baseline="-25000" dirty="0"/>
              <a:t> </a:t>
            </a:r>
            <a:r>
              <a:rPr lang="en-US" sz="3600" dirty="0"/>
              <a:t>(M</a:t>
            </a:r>
            <a:r>
              <a:rPr lang="en-US" sz="3600" baseline="-25000" dirty="0"/>
              <a:t>*</a:t>
            </a:r>
            <a:r>
              <a:rPr lang="en-US" sz="3600" dirty="0"/>
              <a:t>&lt;1e+10 M</a:t>
            </a:r>
            <a:r>
              <a:rPr lang="en-US" sz="3600" baseline="-25000" dirty="0"/>
              <a:t>☉</a:t>
            </a:r>
            <a:r>
              <a:rPr lang="en-US" sz="3600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0D4B41-417A-3913-1CA9-4E3BA3445996}"/>
              </a:ext>
            </a:extLst>
          </p:cNvPr>
          <p:cNvSpPr/>
          <p:nvPr/>
        </p:nvSpPr>
        <p:spPr>
          <a:xfrm>
            <a:off x="2132422" y="17764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9854AF-0966-11C5-ACEC-99C3BAB09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" t="17779" r="-784" b="13333"/>
          <a:stretch/>
        </p:blipFill>
        <p:spPr>
          <a:xfrm>
            <a:off x="1797953" y="2021153"/>
            <a:ext cx="5212447" cy="464691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32F513-66D9-E328-858E-550CD95B2740}"/>
              </a:ext>
            </a:extLst>
          </p:cNvPr>
          <p:cNvSpPr/>
          <p:nvPr/>
        </p:nvSpPr>
        <p:spPr>
          <a:xfrm>
            <a:off x="2483753" y="4724400"/>
            <a:ext cx="2362201" cy="1154162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300" dirty="0">
                <a:latin typeface="+mn-lt"/>
              </a:rPr>
              <a:t>&lt;</a:t>
            </a:r>
            <a:r>
              <a:rPr lang="en-US" sz="2300" dirty="0"/>
              <a:t> </a:t>
            </a:r>
            <a:r>
              <a:rPr lang="en-US" sz="2300" dirty="0" err="1"/>
              <a:t>f</a:t>
            </a:r>
            <a:r>
              <a:rPr lang="en-US" sz="2300" baseline="-25000" dirty="0" err="1"/>
              <a:t>occ</a:t>
            </a:r>
            <a:r>
              <a:rPr lang="en-US" sz="2300" baseline="-25000" dirty="0"/>
              <a:t> </a:t>
            </a:r>
            <a:r>
              <a:rPr lang="en-US" sz="2300" dirty="0">
                <a:latin typeface="+mn-lt"/>
              </a:rPr>
              <a:t>&gt;=53%</a:t>
            </a:r>
          </a:p>
          <a:p>
            <a:r>
              <a:rPr lang="en-US" sz="2300" dirty="0" err="1">
                <a:solidFill>
                  <a:prstClr val="white"/>
                </a:solidFill>
                <a:latin typeface="Calibri"/>
              </a:rPr>
              <a:t>f</a:t>
            </a:r>
            <a:r>
              <a:rPr lang="en-US" sz="2300" baseline="-25000" dirty="0" err="1">
                <a:solidFill>
                  <a:prstClr val="white"/>
                </a:solidFill>
                <a:latin typeface="Calibri"/>
              </a:rPr>
              <a:t>occ</a:t>
            </a:r>
            <a:r>
              <a:rPr lang="en-US" sz="2300" baseline="-25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300" dirty="0">
                <a:solidFill>
                  <a:prstClr val="white"/>
                </a:solidFill>
                <a:latin typeface="Calibri"/>
              </a:rPr>
              <a:t>&lt;35% &amp; &gt;85% </a:t>
            </a:r>
          </a:p>
          <a:p>
            <a:pPr algn="ctr"/>
            <a:r>
              <a:rPr lang="en-US" sz="2300" dirty="0">
                <a:solidFill>
                  <a:prstClr val="white"/>
                </a:solidFill>
                <a:latin typeface="Calibri"/>
              </a:rPr>
              <a:t>ruled out </a:t>
            </a:r>
            <a:endParaRPr lang="en-US" sz="23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4A3A4F-6932-D82B-7718-61DD6FD3F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348443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rbel" charset="0"/>
              </a:rPr>
              <a:t>Gallo+ in prep.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3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76200" y="533400"/>
            <a:ext cx="9067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lang="en-US" dirty="0">
              <a:latin typeface="+mj-lt"/>
            </a:endParaRPr>
          </a:p>
          <a:p>
            <a:pPr marL="34290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dirty="0">
                <a:latin typeface="Corbel" panose="020B0503020204020204" pitchFamily="34" charset="0"/>
              </a:rPr>
              <a:t>737 targets within 30 </a:t>
            </a:r>
            <a:r>
              <a:rPr lang="en-US" dirty="0" err="1">
                <a:latin typeface="Corbel" panose="020B0503020204020204" pitchFamily="34" charset="0"/>
              </a:rPr>
              <a:t>Mpc</a:t>
            </a:r>
            <a:r>
              <a:rPr lang="en-US" dirty="0">
                <a:latin typeface="Corbel" panose="020B0503020204020204" pitchFamily="34" charset="0"/>
              </a:rPr>
              <a:t>, , 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-128"/>
              </a:rPr>
              <a:t>niform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-128"/>
              </a:rPr>
              <a:t> Chandra sensitivity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-128"/>
              </a:rPr>
              <a:t>logLx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-128"/>
              </a:rPr>
              <a:t> &gt; 38.3</a:t>
            </a:r>
            <a:endParaRPr lang="en-US" sz="2200" dirty="0">
              <a:latin typeface="+mj-lt"/>
            </a:endParaRPr>
          </a:p>
          <a:p>
            <a:pPr eaLnBrk="1" hangingPunct="1">
              <a:spcBef>
                <a:spcPts val="2000"/>
              </a:spcBef>
            </a:pPr>
            <a:endParaRPr lang="en-US" sz="2200" b="1" i="0" u="none" dirty="0">
              <a:latin typeface="+mj-lt"/>
            </a:endParaRP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685800" marR="0" lvl="1" indent="-3365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Tx/>
              <a:buFont typeface="Wingdings 2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6601CC-15D5-B226-EB51-5A3A74A2361A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New constraints: </a:t>
            </a:r>
            <a:r>
              <a:rPr lang="en-US" sz="3600" dirty="0" err="1"/>
              <a:t>f</a:t>
            </a:r>
            <a:r>
              <a:rPr lang="en-US" sz="3600" baseline="-25000" dirty="0" err="1"/>
              <a:t>occ</a:t>
            </a:r>
            <a:r>
              <a:rPr lang="en-US" sz="3600" baseline="-25000" dirty="0"/>
              <a:t> </a:t>
            </a:r>
            <a:r>
              <a:rPr lang="en-US" sz="3600" dirty="0"/>
              <a:t>(M</a:t>
            </a:r>
            <a:r>
              <a:rPr lang="en-US" sz="3600" baseline="-25000" dirty="0"/>
              <a:t>*</a:t>
            </a:r>
            <a:r>
              <a:rPr lang="en-US" sz="3600" dirty="0"/>
              <a:t>&lt;1e+9 M</a:t>
            </a:r>
            <a:r>
              <a:rPr lang="en-US" sz="3600" baseline="-25000" dirty="0"/>
              <a:t>☉</a:t>
            </a:r>
            <a:r>
              <a:rPr lang="en-US" sz="3600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0D4B41-417A-3913-1CA9-4E3BA3445996}"/>
              </a:ext>
            </a:extLst>
          </p:cNvPr>
          <p:cNvSpPr/>
          <p:nvPr/>
        </p:nvSpPr>
        <p:spPr>
          <a:xfrm>
            <a:off x="2163269" y="17764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C157B-7B11-DE25-7880-BD30E5C87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66" b="8889"/>
          <a:stretch/>
        </p:blipFill>
        <p:spPr>
          <a:xfrm>
            <a:off x="1828800" y="2015095"/>
            <a:ext cx="5212447" cy="469050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F86122-84E1-C56E-3BBC-52ED2CA4EFBD}"/>
              </a:ext>
            </a:extLst>
          </p:cNvPr>
          <p:cNvSpPr/>
          <p:nvPr/>
        </p:nvSpPr>
        <p:spPr>
          <a:xfrm>
            <a:off x="2817838" y="2118986"/>
            <a:ext cx="2209801" cy="1200329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&lt;</a:t>
            </a: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baseline="-25000" dirty="0" err="1"/>
              <a:t>occ</a:t>
            </a:r>
            <a:r>
              <a:rPr lang="en-US" baseline="-25000" dirty="0"/>
              <a:t> </a:t>
            </a:r>
            <a:r>
              <a:rPr lang="en-US" dirty="0">
                <a:latin typeface="+mn-lt"/>
              </a:rPr>
              <a:t>&gt;=23%</a:t>
            </a:r>
          </a:p>
          <a:p>
            <a:pPr algn="ctr"/>
            <a:r>
              <a:rPr lang="en-US" dirty="0" err="1">
                <a:solidFill>
                  <a:prstClr val="white"/>
                </a:solidFill>
                <a:latin typeface="Calibri"/>
              </a:rPr>
              <a:t>f</a:t>
            </a:r>
            <a:r>
              <a:rPr lang="en-US" baseline="-25000" dirty="0" err="1">
                <a:solidFill>
                  <a:prstClr val="white"/>
                </a:solidFill>
                <a:latin typeface="Calibri"/>
              </a:rPr>
              <a:t>occ</a:t>
            </a:r>
            <a:r>
              <a:rPr lang="en-US" baseline="-25000" dirty="0">
                <a:solidFill>
                  <a:prstClr val="white"/>
                </a:solidFill>
                <a:latin typeface="Calibri"/>
              </a:rPr>
              <a:t> .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&gt;67% ruled out</a:t>
            </a:r>
            <a:endParaRPr lang="en-US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603473-01A7-4F14-AB71-C5CB124ED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348443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rbel" charset="0"/>
              </a:rPr>
              <a:t>Gallo+ in prep.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8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04800" y="1066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2000"/>
              </a:spcBef>
              <a:buFont typeface="Arial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r>
              <a:rPr lang="en-US" sz="2500" dirty="0">
                <a:latin typeface="+mn-lt"/>
                <a:cs typeface="+mn-cs"/>
              </a:rPr>
              <a:t>Improved X-ray based constraints to the local BH occupation fraction in dwarf galaxies:</a:t>
            </a: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endParaRPr lang="en-US" sz="2500" dirty="0">
              <a:latin typeface="+mn-lt"/>
              <a:cs typeface="+mn-cs"/>
            </a:endParaRP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endParaRPr lang="en-US" sz="2500" dirty="0">
              <a:latin typeface="+mn-lt"/>
              <a:cs typeface="+mn-cs"/>
            </a:endParaRP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endParaRPr lang="en-US" sz="2500" dirty="0">
              <a:latin typeface="+mn-lt"/>
              <a:cs typeface="+mn-cs"/>
            </a:endParaRP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endParaRPr lang="en-US" sz="2500" dirty="0">
              <a:latin typeface="+mn-lt"/>
              <a:cs typeface="+mn-cs"/>
            </a:endParaRP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endParaRPr lang="en-US" sz="2500" dirty="0">
              <a:latin typeface="+mn-lt"/>
              <a:cs typeface="+mn-cs"/>
            </a:endParaRP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r>
              <a:rPr lang="en-US" sz="2500" dirty="0">
                <a:latin typeface="+mn-lt"/>
                <a:cs typeface="+mn-cs"/>
              </a:rPr>
              <a:t>To improve upon this: </a:t>
            </a: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r>
              <a:rPr lang="en-US" sz="2500" dirty="0">
                <a:latin typeface="+mn-lt"/>
                <a:cs typeface="+mn-cs"/>
              </a:rPr>
              <a:t>Lynx-class mission (5% precision)</a:t>
            </a: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endParaRPr lang="en-US" sz="2500" dirty="0">
              <a:latin typeface="+mn-lt"/>
              <a:cs typeface="+mn-cs"/>
            </a:endParaRP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endParaRPr lang="en-US" sz="2500" dirty="0">
              <a:latin typeface="+mn-lt"/>
              <a:cs typeface="+mn-cs"/>
            </a:endParaRP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endParaRPr lang="en-US" sz="2500" dirty="0">
              <a:latin typeface="+mn-lt"/>
              <a:cs typeface="+mn-cs"/>
            </a:endParaRP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endParaRPr lang="en-US" sz="2500" dirty="0">
              <a:latin typeface="+mn-lt"/>
              <a:cs typeface="+mn-cs"/>
            </a:endParaRP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endParaRPr lang="en-US" sz="2500" dirty="0">
              <a:latin typeface="+mn-lt"/>
              <a:cs typeface="+mn-cs"/>
            </a:endParaRPr>
          </a:p>
          <a:p>
            <a:pPr marL="349250" lvl="1" eaLnBrk="1" hangingPunct="1">
              <a:spcBef>
                <a:spcPts val="600"/>
              </a:spcBef>
              <a:buClr>
                <a:srgbClr val="A6A6A6"/>
              </a:buClr>
              <a:defRPr/>
            </a:pPr>
            <a:r>
              <a:rPr lang="en-US" sz="1800" dirty="0">
                <a:latin typeface="+mn-lt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9B7622-CBF3-F646-924B-7CD22D3BF52D}"/>
              </a:ext>
            </a:extLst>
          </p:cNvPr>
          <p:cNvSpPr/>
          <p:nvPr/>
        </p:nvSpPr>
        <p:spPr>
          <a:xfrm>
            <a:off x="753520" y="3048000"/>
            <a:ext cx="6104480" cy="1015663"/>
          </a:xfrm>
          <a:custGeom>
            <a:avLst/>
            <a:gdLst>
              <a:gd name="connsiteX0" fmla="*/ 0 w 6104480"/>
              <a:gd name="connsiteY0" fmla="*/ 0 h 1015663"/>
              <a:gd name="connsiteX1" fmla="*/ 615998 w 6104480"/>
              <a:gd name="connsiteY1" fmla="*/ 0 h 1015663"/>
              <a:gd name="connsiteX2" fmla="*/ 987816 w 6104480"/>
              <a:gd name="connsiteY2" fmla="*/ 0 h 1015663"/>
              <a:gd name="connsiteX3" fmla="*/ 1481724 w 6104480"/>
              <a:gd name="connsiteY3" fmla="*/ 0 h 1015663"/>
              <a:gd name="connsiteX4" fmla="*/ 2158766 w 6104480"/>
              <a:gd name="connsiteY4" fmla="*/ 0 h 1015663"/>
              <a:gd name="connsiteX5" fmla="*/ 2713719 w 6104480"/>
              <a:gd name="connsiteY5" fmla="*/ 0 h 1015663"/>
              <a:gd name="connsiteX6" fmla="*/ 3329716 w 6104480"/>
              <a:gd name="connsiteY6" fmla="*/ 0 h 1015663"/>
              <a:gd name="connsiteX7" fmla="*/ 3823624 w 6104480"/>
              <a:gd name="connsiteY7" fmla="*/ 0 h 1015663"/>
              <a:gd name="connsiteX8" fmla="*/ 4378577 w 6104480"/>
              <a:gd name="connsiteY8" fmla="*/ 0 h 1015663"/>
              <a:gd name="connsiteX9" fmla="*/ 5055619 w 6104480"/>
              <a:gd name="connsiteY9" fmla="*/ 0 h 1015663"/>
              <a:gd name="connsiteX10" fmla="*/ 5488482 w 6104480"/>
              <a:gd name="connsiteY10" fmla="*/ 0 h 1015663"/>
              <a:gd name="connsiteX11" fmla="*/ 6104480 w 6104480"/>
              <a:gd name="connsiteY11" fmla="*/ 0 h 1015663"/>
              <a:gd name="connsiteX12" fmla="*/ 6104480 w 6104480"/>
              <a:gd name="connsiteY12" fmla="*/ 487518 h 1015663"/>
              <a:gd name="connsiteX13" fmla="*/ 6104480 w 6104480"/>
              <a:gd name="connsiteY13" fmla="*/ 1015663 h 1015663"/>
              <a:gd name="connsiteX14" fmla="*/ 5549527 w 6104480"/>
              <a:gd name="connsiteY14" fmla="*/ 1015663 h 1015663"/>
              <a:gd name="connsiteX15" fmla="*/ 4994575 w 6104480"/>
              <a:gd name="connsiteY15" fmla="*/ 1015663 h 1015663"/>
              <a:gd name="connsiteX16" fmla="*/ 4561711 w 6104480"/>
              <a:gd name="connsiteY16" fmla="*/ 1015663 h 1015663"/>
              <a:gd name="connsiteX17" fmla="*/ 4006759 w 6104480"/>
              <a:gd name="connsiteY17" fmla="*/ 1015663 h 1015663"/>
              <a:gd name="connsiteX18" fmla="*/ 3451806 w 6104480"/>
              <a:gd name="connsiteY18" fmla="*/ 1015663 h 1015663"/>
              <a:gd name="connsiteX19" fmla="*/ 2896853 w 6104480"/>
              <a:gd name="connsiteY19" fmla="*/ 1015663 h 1015663"/>
              <a:gd name="connsiteX20" fmla="*/ 2341901 w 6104480"/>
              <a:gd name="connsiteY20" fmla="*/ 1015663 h 1015663"/>
              <a:gd name="connsiteX21" fmla="*/ 1847993 w 6104480"/>
              <a:gd name="connsiteY21" fmla="*/ 1015663 h 1015663"/>
              <a:gd name="connsiteX22" fmla="*/ 1231995 w 6104480"/>
              <a:gd name="connsiteY22" fmla="*/ 1015663 h 1015663"/>
              <a:gd name="connsiteX23" fmla="*/ 677042 w 6104480"/>
              <a:gd name="connsiteY23" fmla="*/ 1015663 h 1015663"/>
              <a:gd name="connsiteX24" fmla="*/ 0 w 6104480"/>
              <a:gd name="connsiteY24" fmla="*/ 1015663 h 1015663"/>
              <a:gd name="connsiteX25" fmla="*/ 0 w 6104480"/>
              <a:gd name="connsiteY25" fmla="*/ 487518 h 1015663"/>
              <a:gd name="connsiteX26" fmla="*/ 0 w 6104480"/>
              <a:gd name="connsiteY2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04480" h="1015663" fill="none" extrusionOk="0">
                <a:moveTo>
                  <a:pt x="0" y="0"/>
                </a:moveTo>
                <a:cubicBezTo>
                  <a:pt x="128909" y="-45112"/>
                  <a:pt x="388524" y="7711"/>
                  <a:pt x="615998" y="0"/>
                </a:cubicBezTo>
                <a:cubicBezTo>
                  <a:pt x="843472" y="-7711"/>
                  <a:pt x="873320" y="16968"/>
                  <a:pt x="987816" y="0"/>
                </a:cubicBezTo>
                <a:cubicBezTo>
                  <a:pt x="1102312" y="-16968"/>
                  <a:pt x="1322898" y="47166"/>
                  <a:pt x="1481724" y="0"/>
                </a:cubicBezTo>
                <a:cubicBezTo>
                  <a:pt x="1640550" y="-47166"/>
                  <a:pt x="1916749" y="61324"/>
                  <a:pt x="2158766" y="0"/>
                </a:cubicBezTo>
                <a:cubicBezTo>
                  <a:pt x="2400783" y="-61324"/>
                  <a:pt x="2480988" y="48979"/>
                  <a:pt x="2713719" y="0"/>
                </a:cubicBezTo>
                <a:cubicBezTo>
                  <a:pt x="2946450" y="-48979"/>
                  <a:pt x="3077038" y="67720"/>
                  <a:pt x="3329716" y="0"/>
                </a:cubicBezTo>
                <a:cubicBezTo>
                  <a:pt x="3582394" y="-67720"/>
                  <a:pt x="3649296" y="41474"/>
                  <a:pt x="3823624" y="0"/>
                </a:cubicBezTo>
                <a:cubicBezTo>
                  <a:pt x="3997952" y="-41474"/>
                  <a:pt x="4221236" y="1467"/>
                  <a:pt x="4378577" y="0"/>
                </a:cubicBezTo>
                <a:cubicBezTo>
                  <a:pt x="4535918" y="-1467"/>
                  <a:pt x="4783876" y="60790"/>
                  <a:pt x="5055619" y="0"/>
                </a:cubicBezTo>
                <a:cubicBezTo>
                  <a:pt x="5327362" y="-60790"/>
                  <a:pt x="5304567" y="32036"/>
                  <a:pt x="5488482" y="0"/>
                </a:cubicBezTo>
                <a:cubicBezTo>
                  <a:pt x="5672397" y="-32036"/>
                  <a:pt x="5928629" y="55578"/>
                  <a:pt x="6104480" y="0"/>
                </a:cubicBezTo>
                <a:cubicBezTo>
                  <a:pt x="6113327" y="131973"/>
                  <a:pt x="6073446" y="352726"/>
                  <a:pt x="6104480" y="487518"/>
                </a:cubicBezTo>
                <a:cubicBezTo>
                  <a:pt x="6135514" y="622310"/>
                  <a:pt x="6089672" y="887158"/>
                  <a:pt x="6104480" y="1015663"/>
                </a:cubicBezTo>
                <a:cubicBezTo>
                  <a:pt x="5839228" y="1055217"/>
                  <a:pt x="5813732" y="973370"/>
                  <a:pt x="5549527" y="1015663"/>
                </a:cubicBezTo>
                <a:cubicBezTo>
                  <a:pt x="5285322" y="1057956"/>
                  <a:pt x="5157019" y="1013481"/>
                  <a:pt x="4994575" y="1015663"/>
                </a:cubicBezTo>
                <a:cubicBezTo>
                  <a:pt x="4832131" y="1017845"/>
                  <a:pt x="4754140" y="1000034"/>
                  <a:pt x="4561711" y="1015663"/>
                </a:cubicBezTo>
                <a:cubicBezTo>
                  <a:pt x="4369282" y="1031292"/>
                  <a:pt x="4122932" y="980013"/>
                  <a:pt x="4006759" y="1015663"/>
                </a:cubicBezTo>
                <a:cubicBezTo>
                  <a:pt x="3890586" y="1051313"/>
                  <a:pt x="3568503" y="979765"/>
                  <a:pt x="3451806" y="1015663"/>
                </a:cubicBezTo>
                <a:cubicBezTo>
                  <a:pt x="3335109" y="1051561"/>
                  <a:pt x="3096607" y="1003139"/>
                  <a:pt x="2896853" y="1015663"/>
                </a:cubicBezTo>
                <a:cubicBezTo>
                  <a:pt x="2697099" y="1028187"/>
                  <a:pt x="2530272" y="994444"/>
                  <a:pt x="2341901" y="1015663"/>
                </a:cubicBezTo>
                <a:cubicBezTo>
                  <a:pt x="2153530" y="1036882"/>
                  <a:pt x="2082494" y="961703"/>
                  <a:pt x="1847993" y="1015663"/>
                </a:cubicBezTo>
                <a:cubicBezTo>
                  <a:pt x="1613492" y="1069623"/>
                  <a:pt x="1408974" y="976336"/>
                  <a:pt x="1231995" y="1015663"/>
                </a:cubicBezTo>
                <a:cubicBezTo>
                  <a:pt x="1055016" y="1054990"/>
                  <a:pt x="902522" y="991557"/>
                  <a:pt x="677042" y="1015663"/>
                </a:cubicBezTo>
                <a:cubicBezTo>
                  <a:pt x="451562" y="1039769"/>
                  <a:pt x="176570" y="967060"/>
                  <a:pt x="0" y="1015663"/>
                </a:cubicBezTo>
                <a:cubicBezTo>
                  <a:pt x="-54891" y="813010"/>
                  <a:pt x="25637" y="739947"/>
                  <a:pt x="0" y="487518"/>
                </a:cubicBezTo>
                <a:cubicBezTo>
                  <a:pt x="-25637" y="235089"/>
                  <a:pt x="3924" y="141038"/>
                  <a:pt x="0" y="0"/>
                </a:cubicBezTo>
                <a:close/>
              </a:path>
              <a:path w="6104480" h="1015663" stroke="0" extrusionOk="0">
                <a:moveTo>
                  <a:pt x="0" y="0"/>
                </a:moveTo>
                <a:cubicBezTo>
                  <a:pt x="227399" y="-9903"/>
                  <a:pt x="391265" y="7383"/>
                  <a:pt x="493908" y="0"/>
                </a:cubicBezTo>
                <a:cubicBezTo>
                  <a:pt x="596551" y="-7383"/>
                  <a:pt x="719412" y="39670"/>
                  <a:pt x="865726" y="0"/>
                </a:cubicBezTo>
                <a:cubicBezTo>
                  <a:pt x="1012040" y="-39670"/>
                  <a:pt x="1253297" y="50165"/>
                  <a:pt x="1542769" y="0"/>
                </a:cubicBezTo>
                <a:cubicBezTo>
                  <a:pt x="1832241" y="-50165"/>
                  <a:pt x="1820651" y="21400"/>
                  <a:pt x="2036677" y="0"/>
                </a:cubicBezTo>
                <a:cubicBezTo>
                  <a:pt x="2252703" y="-21400"/>
                  <a:pt x="2303972" y="10812"/>
                  <a:pt x="2530584" y="0"/>
                </a:cubicBezTo>
                <a:cubicBezTo>
                  <a:pt x="2757196" y="-10812"/>
                  <a:pt x="2952624" y="48341"/>
                  <a:pt x="3207627" y="0"/>
                </a:cubicBezTo>
                <a:cubicBezTo>
                  <a:pt x="3462630" y="-48341"/>
                  <a:pt x="3440963" y="15303"/>
                  <a:pt x="3640490" y="0"/>
                </a:cubicBezTo>
                <a:cubicBezTo>
                  <a:pt x="3840017" y="-15303"/>
                  <a:pt x="4107406" y="68003"/>
                  <a:pt x="4317532" y="0"/>
                </a:cubicBezTo>
                <a:cubicBezTo>
                  <a:pt x="4527658" y="-68003"/>
                  <a:pt x="4835982" y="61007"/>
                  <a:pt x="4994575" y="0"/>
                </a:cubicBezTo>
                <a:cubicBezTo>
                  <a:pt x="5153168" y="-61007"/>
                  <a:pt x="5318101" y="39855"/>
                  <a:pt x="5549527" y="0"/>
                </a:cubicBezTo>
                <a:cubicBezTo>
                  <a:pt x="5780953" y="-39855"/>
                  <a:pt x="5967887" y="25617"/>
                  <a:pt x="6104480" y="0"/>
                </a:cubicBezTo>
                <a:cubicBezTo>
                  <a:pt x="6130045" y="204457"/>
                  <a:pt x="6073452" y="343656"/>
                  <a:pt x="6104480" y="497675"/>
                </a:cubicBezTo>
                <a:cubicBezTo>
                  <a:pt x="6135508" y="651694"/>
                  <a:pt x="6103527" y="761317"/>
                  <a:pt x="6104480" y="1015663"/>
                </a:cubicBezTo>
                <a:cubicBezTo>
                  <a:pt x="5896860" y="1059559"/>
                  <a:pt x="5770556" y="1002040"/>
                  <a:pt x="5549527" y="1015663"/>
                </a:cubicBezTo>
                <a:cubicBezTo>
                  <a:pt x="5328498" y="1029286"/>
                  <a:pt x="5278467" y="1001673"/>
                  <a:pt x="5116664" y="1015663"/>
                </a:cubicBezTo>
                <a:cubicBezTo>
                  <a:pt x="4954861" y="1029653"/>
                  <a:pt x="4838500" y="998382"/>
                  <a:pt x="4561711" y="1015663"/>
                </a:cubicBezTo>
                <a:cubicBezTo>
                  <a:pt x="4284922" y="1032944"/>
                  <a:pt x="4108863" y="988229"/>
                  <a:pt x="3884669" y="1015663"/>
                </a:cubicBezTo>
                <a:cubicBezTo>
                  <a:pt x="3660475" y="1043097"/>
                  <a:pt x="3519823" y="981436"/>
                  <a:pt x="3329716" y="1015663"/>
                </a:cubicBezTo>
                <a:cubicBezTo>
                  <a:pt x="3139609" y="1049890"/>
                  <a:pt x="3073565" y="977893"/>
                  <a:pt x="2957898" y="1015663"/>
                </a:cubicBezTo>
                <a:cubicBezTo>
                  <a:pt x="2842231" y="1053433"/>
                  <a:pt x="2676741" y="975728"/>
                  <a:pt x="2525035" y="1015663"/>
                </a:cubicBezTo>
                <a:cubicBezTo>
                  <a:pt x="2373329" y="1055598"/>
                  <a:pt x="2082103" y="988021"/>
                  <a:pt x="1847993" y="1015663"/>
                </a:cubicBezTo>
                <a:cubicBezTo>
                  <a:pt x="1613883" y="1043305"/>
                  <a:pt x="1404121" y="987287"/>
                  <a:pt x="1293040" y="1015663"/>
                </a:cubicBezTo>
                <a:cubicBezTo>
                  <a:pt x="1181959" y="1044039"/>
                  <a:pt x="1002275" y="965366"/>
                  <a:pt x="860177" y="1015663"/>
                </a:cubicBezTo>
                <a:cubicBezTo>
                  <a:pt x="718079" y="1065960"/>
                  <a:pt x="297182" y="925116"/>
                  <a:pt x="0" y="1015663"/>
                </a:cubicBezTo>
                <a:cubicBezTo>
                  <a:pt x="-34830" y="796421"/>
                  <a:pt x="40490" y="643207"/>
                  <a:pt x="0" y="538301"/>
                </a:cubicBezTo>
                <a:cubicBezTo>
                  <a:pt x="-40490" y="433395"/>
                  <a:pt x="37052" y="201778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prstClr val="white"/>
                </a:solidFill>
                <a:latin typeface="Corbel" panose="020B0503020204020204" pitchFamily="34" charset="0"/>
              </a:rPr>
              <a:t>f</a:t>
            </a:r>
            <a:r>
              <a:rPr lang="en-US" sz="3000" baseline="-25000" dirty="0" err="1">
                <a:solidFill>
                  <a:prstClr val="white"/>
                </a:solidFill>
                <a:latin typeface="Corbel" panose="020B0503020204020204" pitchFamily="34" charset="0"/>
              </a:rPr>
              <a:t>occ</a:t>
            </a:r>
            <a:r>
              <a:rPr lang="en-US" sz="3000" baseline="-25000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en-US" sz="3000" dirty="0">
                <a:solidFill>
                  <a:prstClr val="white"/>
                </a:solidFill>
                <a:latin typeface="Corbel" panose="020B0503020204020204" pitchFamily="34" charset="0"/>
              </a:rPr>
              <a:t>&lt;35% below 1e+9 </a:t>
            </a:r>
            <a:r>
              <a:rPr lang="en-US" sz="3000" dirty="0" err="1">
                <a:solidFill>
                  <a:prstClr val="white"/>
                </a:solidFill>
                <a:latin typeface="Corbel" panose="020B0503020204020204" pitchFamily="34" charset="0"/>
              </a:rPr>
              <a:t>Msun</a:t>
            </a:r>
            <a:r>
              <a:rPr lang="en-US" sz="3000" dirty="0">
                <a:solidFill>
                  <a:prstClr val="white"/>
                </a:solidFill>
                <a:latin typeface="Corbel" panose="020B0503020204020204" pitchFamily="34" charset="0"/>
              </a:rPr>
              <a:t> (95% C.L.)</a:t>
            </a:r>
          </a:p>
          <a:p>
            <a:pPr algn="ctr"/>
            <a:r>
              <a:rPr lang="en-US" sz="3000" dirty="0">
                <a:latin typeface="Corbel" panose="020B0503020204020204" pitchFamily="34" charset="0"/>
              </a:rPr>
              <a:t>&lt; </a:t>
            </a:r>
            <a:r>
              <a:rPr lang="en-US" sz="3000" dirty="0" err="1">
                <a:latin typeface="Corbel" panose="020B0503020204020204" pitchFamily="34" charset="0"/>
              </a:rPr>
              <a:t>f</a:t>
            </a:r>
            <a:r>
              <a:rPr lang="en-US" sz="3000" baseline="-25000" dirty="0" err="1">
                <a:latin typeface="Corbel" panose="020B0503020204020204" pitchFamily="34" charset="0"/>
              </a:rPr>
              <a:t>occ</a:t>
            </a:r>
            <a:r>
              <a:rPr lang="en-US" sz="3000" baseline="-25000" dirty="0">
                <a:latin typeface="Corbel" panose="020B0503020204020204" pitchFamily="34" charset="0"/>
              </a:rPr>
              <a:t> </a:t>
            </a:r>
            <a:r>
              <a:rPr lang="en-US" sz="3000" dirty="0">
                <a:latin typeface="Corbel" panose="020B0503020204020204" pitchFamily="34" charset="0"/>
              </a:rPr>
              <a:t>&gt;=23%</a:t>
            </a:r>
            <a:r>
              <a:rPr lang="en-US" sz="3000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en-US" sz="30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22E0D-69EE-EB49-BBCD-D59B736AAB7E}"/>
              </a:ext>
            </a:extLst>
          </p:cNvPr>
          <p:cNvSpPr txBox="1"/>
          <p:nvPr/>
        </p:nvSpPr>
        <p:spPr>
          <a:xfrm>
            <a:off x="7162800" y="35124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duster" panose="03050602040202020205" pitchFamily="66" charset="77"/>
              </a:rPr>
              <a:t>Heavy seeds?</a:t>
            </a:r>
          </a:p>
        </p:txBody>
      </p:sp>
    </p:spTree>
    <p:extLst>
      <p:ext uri="{BB962C8B-B14F-4D97-AF65-F5344CB8AC3E}">
        <p14:creationId xmlns:p14="http://schemas.microsoft.com/office/powerpoint/2010/main" val="29850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4ED1-56DB-2448-BBB7-DD7406A9A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66" t="3530" r="3446" b="4685"/>
          <a:stretch/>
        </p:blipFill>
        <p:spPr>
          <a:xfrm>
            <a:off x="4567619" y="1828800"/>
            <a:ext cx="4576381" cy="43653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8D3B3E-11E6-6944-8799-667582F84CB6}"/>
              </a:ext>
            </a:extLst>
          </p:cNvPr>
          <p:cNvSpPr/>
          <p:nvPr/>
        </p:nvSpPr>
        <p:spPr>
          <a:xfrm>
            <a:off x="228600" y="4648200"/>
            <a:ext cx="419100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~3000 galaxies &lt;100 </a:t>
            </a:r>
            <a:r>
              <a:rPr lang="en-US" dirty="0" err="1">
                <a:latin typeface="+mn-lt"/>
              </a:rPr>
              <a:t>Mpc</a:t>
            </a:r>
            <a:r>
              <a:rPr lang="en-US" dirty="0">
                <a:latin typeface="+mn-lt"/>
              </a:rPr>
              <a:t> needed for 5% </a:t>
            </a:r>
            <a:r>
              <a:rPr lang="en-US" dirty="0" err="1">
                <a:latin typeface="+mn-lt"/>
              </a:rPr>
              <a:t>f</a:t>
            </a:r>
            <a:r>
              <a:rPr lang="en-US" baseline="-25000" dirty="0" err="1">
                <a:latin typeface="+mn-lt"/>
              </a:rPr>
              <a:t>occ</a:t>
            </a:r>
            <a:r>
              <a:rPr lang="en-US" dirty="0">
                <a:latin typeface="+mn-lt"/>
              </a:rPr>
              <a:t> precision in 0.5 </a:t>
            </a:r>
            <a:r>
              <a:rPr lang="en-US" dirty="0" err="1">
                <a:latin typeface="+mn-lt"/>
              </a:rPr>
              <a:t>dex</a:t>
            </a:r>
            <a:r>
              <a:rPr lang="en-US" dirty="0">
                <a:latin typeface="+mn-lt"/>
              </a:rPr>
              <a:t> mass bins within 10</a:t>
            </a:r>
            <a:r>
              <a:rPr lang="en-US" baseline="30000" dirty="0">
                <a:latin typeface="+mn-lt"/>
              </a:rPr>
              <a:t>8</a:t>
            </a:r>
            <a:r>
              <a:rPr lang="en-US" dirty="0">
                <a:latin typeface="+mn-lt"/>
              </a:rPr>
              <a:t>&lt; M</a:t>
            </a:r>
            <a:r>
              <a:rPr lang="en-US" baseline="-25000" dirty="0">
                <a:latin typeface="+mn-lt"/>
              </a:rPr>
              <a:t>∗</a:t>
            </a:r>
            <a:r>
              <a:rPr lang="en-US" dirty="0">
                <a:latin typeface="+mn-lt"/>
              </a:rPr>
              <a:t>/M</a:t>
            </a:r>
            <a:r>
              <a:rPr lang="en-US" baseline="-25000" dirty="0">
                <a:latin typeface="+mn-lt"/>
              </a:rPr>
              <a:t>⊙</a:t>
            </a:r>
            <a:r>
              <a:rPr lang="en-US" dirty="0">
                <a:latin typeface="+mn-lt"/>
              </a:rPr>
              <a:t> &lt; 10</a:t>
            </a:r>
            <a:r>
              <a:rPr lang="en-US" baseline="30000" dirty="0">
                <a:latin typeface="+mn-lt"/>
              </a:rPr>
              <a:t>9.5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E9FBB8-7DA2-304C-8108-2D5E52FD2696}"/>
              </a:ext>
            </a:extLst>
          </p:cNvPr>
          <p:cNvSpPr txBox="1">
            <a:spLocks/>
          </p:cNvSpPr>
          <p:nvPr/>
        </p:nvSpPr>
        <p:spPr>
          <a:xfrm>
            <a:off x="0" y="-762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Next-gen, high resolution</a:t>
            </a:r>
          </a:p>
          <a:p>
            <a:r>
              <a:rPr lang="en-US" sz="3600" dirty="0"/>
              <a:t> X-ray imaging constraints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98577D-C70F-B44F-B005-9BEE2C0D5208}"/>
              </a:ext>
            </a:extLst>
          </p:cNvPr>
          <p:cNvSpPr/>
          <p:nvPr/>
        </p:nvSpPr>
        <p:spPr>
          <a:xfrm>
            <a:off x="0" y="1690062"/>
            <a:ext cx="45632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orbel" panose="020B0503020204020204" pitchFamily="34" charset="0"/>
              </a:rPr>
              <a:t>This approach can be generalized to predictions for measuring </a:t>
            </a:r>
            <a:r>
              <a:rPr lang="en-US" sz="2200" dirty="0" err="1">
                <a:latin typeface="Corbel" panose="020B0503020204020204" pitchFamily="34" charset="0"/>
              </a:rPr>
              <a:t>f_occ</a:t>
            </a:r>
            <a:r>
              <a:rPr lang="en-US" sz="2200" dirty="0">
                <a:latin typeface="Corbel" panose="020B0503020204020204" pitchFamily="34" charset="0"/>
              </a:rPr>
              <a:t> in 3 mass bins below 1e+9.5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orbel" panose="020B0503020204020204" pitchFamily="34" charset="0"/>
              </a:rPr>
              <a:t>Lynx HDXI can detect a 1e+37 erg/s source to 50 </a:t>
            </a:r>
            <a:r>
              <a:rPr lang="en-US" sz="2200" dirty="0" err="1">
                <a:latin typeface="Corbel" panose="020B0503020204020204" pitchFamily="34" charset="0"/>
              </a:rPr>
              <a:t>Mpc</a:t>
            </a:r>
            <a:r>
              <a:rPr lang="en-US" sz="2200" dirty="0">
                <a:latin typeface="Corbel" panose="020B0503020204020204" pitchFamily="34" charset="0"/>
              </a:rPr>
              <a:t> in ~50 </a:t>
            </a:r>
            <a:r>
              <a:rPr lang="en-US" sz="2200" dirty="0" err="1">
                <a:latin typeface="Corbel" panose="020B0503020204020204" pitchFamily="34" charset="0"/>
              </a:rPr>
              <a:t>ks</a:t>
            </a:r>
            <a:r>
              <a:rPr lang="en-US" sz="2200" dirty="0">
                <a:latin typeface="Corbel" panose="020B0503020204020204" pitchFamily="34" charset="0"/>
              </a:rPr>
              <a:t>, or to 75 </a:t>
            </a:r>
            <a:r>
              <a:rPr lang="en-US" sz="2200" dirty="0" err="1">
                <a:latin typeface="Corbel" panose="020B0503020204020204" pitchFamily="34" charset="0"/>
              </a:rPr>
              <a:t>Mpc</a:t>
            </a:r>
            <a:r>
              <a:rPr lang="en-US" sz="2200" dirty="0">
                <a:latin typeface="Corbel" panose="020B0503020204020204" pitchFamily="34" charset="0"/>
              </a:rPr>
              <a:t> in 100 ksec –&gt; requires a mass dependent sensitivity </a:t>
            </a:r>
          </a:p>
        </p:txBody>
      </p:sp>
    </p:spTree>
    <p:extLst>
      <p:ext uri="{BB962C8B-B14F-4D97-AF65-F5344CB8AC3E}">
        <p14:creationId xmlns:p14="http://schemas.microsoft.com/office/powerpoint/2010/main" val="110305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EF4E8-B1FD-A8E5-30A2-75E0DC76EB3A}"/>
              </a:ext>
            </a:extLst>
          </p:cNvPr>
          <p:cNvSpPr txBox="1"/>
          <p:nvPr/>
        </p:nvSpPr>
        <p:spPr>
          <a:xfrm>
            <a:off x="76200" y="4419600"/>
            <a:ext cx="8839200" cy="196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2000"/>
              </a:spcBef>
              <a:buFont typeface="Arial"/>
              <a:buChar char="•"/>
              <a:defRPr/>
            </a:pPr>
            <a:r>
              <a:rPr lang="en-US" sz="2700" dirty="0">
                <a:latin typeface="+mn-lt"/>
              </a:rPr>
              <a:t>Local constraints to the BH occupation fraction in low-mass galaxies (&lt;1e10 </a:t>
            </a:r>
            <a:r>
              <a:rPr lang="en-US" sz="2800" dirty="0"/>
              <a:t>M</a:t>
            </a:r>
            <a:r>
              <a:rPr lang="en-US" sz="2800" baseline="-25000" dirty="0"/>
              <a:t>☉</a:t>
            </a:r>
            <a:r>
              <a:rPr lang="en-US" sz="2700" dirty="0">
                <a:latin typeface="+mn-lt"/>
              </a:rPr>
              <a:t>) constrains TDE and LISA EMRI rates, as well as </a:t>
            </a:r>
            <a:r>
              <a:rPr lang="en-US" sz="2700" b="1" dirty="0">
                <a:solidFill>
                  <a:schemeClr val="accent6"/>
                </a:solidFill>
                <a:latin typeface="+mn-lt"/>
              </a:rPr>
              <a:t>dominant seeding mechanism at high-z</a:t>
            </a:r>
            <a:endParaRPr lang="en-US" sz="2700" b="1" i="1" dirty="0">
              <a:solidFill>
                <a:schemeClr val="accent6"/>
              </a:solidFill>
              <a:latin typeface="+mn-lt"/>
            </a:endParaRPr>
          </a:p>
          <a:p>
            <a:pPr marL="342900" indent="-342900" eaLnBrk="1" hangingPunct="1">
              <a:spcBef>
                <a:spcPts val="2000"/>
              </a:spcBef>
              <a:buFont typeface="Arial"/>
              <a:buChar char="•"/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9" name="Picture 8" descr="PIA18842.jpg">
            <a:extLst>
              <a:ext uri="{FF2B5EF4-FFF2-40B4-BE49-F238E27FC236}">
                <a16:creationId xmlns:a16="http://schemas.microsoft.com/office/drawing/2014/main" id="{2908ACB1-B583-E735-68A4-DDB11D30A0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3"/>
          <a:stretch/>
        </p:blipFill>
        <p:spPr>
          <a:xfrm>
            <a:off x="152400" y="335809"/>
            <a:ext cx="8839200" cy="40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9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31DA177-3E0A-E080-B89C-8FEE82B3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7772400" cy="5702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97F576-ECC7-9F38-3B1F-D72FCE9C8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324600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latin typeface="Corbel" charset="0"/>
              </a:rPr>
              <a:t>Greene+ 2020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76200" y="533400"/>
            <a:ext cx="342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2000"/>
              </a:spcBef>
            </a:pPr>
            <a:endParaRPr lang="en-US" dirty="0">
              <a:solidFill>
                <a:prstClr val="white"/>
              </a:solidFill>
              <a:latin typeface="Calibri"/>
              <a:cs typeface="Corbel"/>
            </a:endParaRP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lang="en-US" dirty="0">
              <a:solidFill>
                <a:prstClr val="white"/>
              </a:solidFill>
              <a:latin typeface="Calibri"/>
              <a:cs typeface="Corbel"/>
            </a:endParaRP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dirty="0">
                <a:latin typeface="Calibri"/>
                <a:cs typeface="Corbel"/>
              </a:rPr>
              <a:t>Small sphere of influence severely hampers dynamical identification below 1+e5 </a:t>
            </a:r>
            <a:r>
              <a:rPr lang="en-US" dirty="0">
                <a:latin typeface="Calibri"/>
                <a:cs typeface="Calibri"/>
              </a:rPr>
              <a:t>M</a:t>
            </a:r>
            <a:r>
              <a:rPr lang="en-US" baseline="-25000" dirty="0">
                <a:latin typeface="Calibri"/>
                <a:ea typeface="Wingdings"/>
                <a:cs typeface="Calibri"/>
                <a:sym typeface="Wingdings"/>
              </a:rPr>
              <a:t></a:t>
            </a:r>
            <a:r>
              <a:rPr lang="en-US" dirty="0">
                <a:latin typeface="Calibri"/>
                <a:cs typeface="Corbel"/>
              </a:rPr>
              <a:t>  </a:t>
            </a:r>
            <a:r>
              <a:rPr lang="en-US" sz="2200" dirty="0">
                <a:latin typeface="Calibri"/>
                <a:cs typeface="Corbel"/>
              </a:rPr>
              <a:t>(handful of detections/limits; Nguyen+ 2017-2020)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cs typeface="Corbel"/>
              </a:rPr>
              <a:t>Search for actively accreting BHs instead</a:t>
            </a:r>
          </a:p>
          <a:p>
            <a:pPr lvl="1" eaLnBrk="1" hangingPunct="1">
              <a:spcBef>
                <a:spcPts val="2000"/>
              </a:spcBef>
            </a:pPr>
            <a:r>
              <a:rPr lang="en-US" dirty="0">
                <a:latin typeface="Calibri"/>
                <a:cs typeface="Corbel"/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79641" y="6323568"/>
            <a:ext cx="1876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Corbel" charset="0"/>
              </a:rPr>
              <a:t>Greene+ 2019 WP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5046E-B58B-B543-9B52-ED70F391BC61}"/>
              </a:ext>
            </a:extLst>
          </p:cNvPr>
          <p:cNvSpPr/>
          <p:nvPr/>
        </p:nvSpPr>
        <p:spPr>
          <a:xfrm>
            <a:off x="7079641" y="1809690"/>
            <a:ext cx="1680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Massive seeds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AF75271-DD5F-804C-88D4-34DA0A0A47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85" t="2978"/>
          <a:stretch/>
        </p:blipFill>
        <p:spPr>
          <a:xfrm>
            <a:off x="3733800" y="1437696"/>
            <a:ext cx="5103014" cy="48774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03CD02-9389-1659-3555-184A99CF00AF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The low-mass end of the massive BH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4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76199" y="1676400"/>
            <a:ext cx="481203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>
                <a:latin typeface="Corbel" panose="020B0503020204020204" pitchFamily="34" charset="0"/>
              </a:rPr>
              <a:t>Chandra data show  linear (log-log) </a:t>
            </a:r>
            <a:r>
              <a:rPr lang="en-US" sz="2200" dirty="0" err="1">
                <a:latin typeface="Corbel" panose="020B0503020204020204" pitchFamily="34" charset="0"/>
              </a:rPr>
              <a:t>Lx:M</a:t>
            </a:r>
            <a:r>
              <a:rPr lang="en-US" sz="2200" dirty="0">
                <a:latin typeface="Corbel" panose="020B0503020204020204" pitchFamily="34" charset="0"/>
              </a:rPr>
              <a:t>* relation</a:t>
            </a:r>
            <a:r>
              <a:rPr lang="en-US" sz="2200" baseline="-25000" dirty="0">
                <a:latin typeface="Corbel" panose="020B0503020204020204" pitchFamily="34" charset="0"/>
              </a:rPr>
              <a:t>*, </a:t>
            </a:r>
            <a:r>
              <a:rPr lang="en-US" sz="2200" dirty="0">
                <a:latin typeface="Corbel" panose="020B0503020204020204" pitchFamily="34" charset="0"/>
              </a:rPr>
              <a:t>with Gaussian scatter</a:t>
            </a:r>
          </a:p>
          <a:p>
            <a:pPr marL="34290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>
                <a:latin typeface="Corbel" panose="020B0503020204020204" pitchFamily="34" charset="0"/>
              </a:rPr>
              <a:t>Given </a:t>
            </a:r>
            <a:r>
              <a:rPr lang="en-US" sz="2200" dirty="0" err="1">
                <a:latin typeface="Corbel" panose="020B0503020204020204" pitchFamily="34" charset="0"/>
              </a:rPr>
              <a:t>Lx:M</a:t>
            </a:r>
            <a:r>
              <a:rPr lang="en-US" sz="2200" baseline="-25000" dirty="0">
                <a:latin typeface="Corbel" panose="020B0503020204020204" pitchFamily="34" charset="0"/>
              </a:rPr>
              <a:t>* </a:t>
            </a:r>
            <a:r>
              <a:rPr lang="en-US" sz="2200" dirty="0">
                <a:latin typeface="Corbel" panose="020B0503020204020204" pitchFamily="34" charset="0"/>
              </a:rPr>
              <a:t>, a </a:t>
            </a:r>
            <a:r>
              <a:rPr lang="en-US" sz="2200" i="1" dirty="0">
                <a:latin typeface="Corbel" panose="020B0503020204020204" pitchFamily="34" charset="0"/>
              </a:rPr>
              <a:t>non detection</a:t>
            </a:r>
            <a:r>
              <a:rPr lang="en-US" sz="2200" dirty="0">
                <a:latin typeface="Corbel" panose="020B0503020204020204" pitchFamily="34" charset="0"/>
              </a:rPr>
              <a:t> could arise from either insufficient sensitivity </a:t>
            </a:r>
            <a:r>
              <a:rPr lang="en-US" sz="2200" i="1" dirty="0">
                <a:latin typeface="Corbel" panose="020B0503020204020204" pitchFamily="34" charset="0"/>
              </a:rPr>
              <a:t>or</a:t>
            </a:r>
            <a:r>
              <a:rPr lang="en-US" sz="2200" dirty="0">
                <a:latin typeface="Corbel" panose="020B0503020204020204" pitchFamily="34" charset="0"/>
              </a:rPr>
              <a:t> absence of a BH</a:t>
            </a:r>
          </a:p>
          <a:p>
            <a:pPr marL="34290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>
                <a:latin typeface="Corbel" panose="020B0503020204020204" pitchFamily="34" charset="0"/>
              </a:rPr>
              <a:t>Fitting simultaneously for the relation’s slope and scatter allows to convert  the detection fraction into an occupation constraint</a:t>
            </a:r>
          </a:p>
          <a:p>
            <a:pPr marL="34290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>
                <a:solidFill>
                  <a:schemeClr val="accent6"/>
                </a:solidFill>
                <a:latin typeface="Corbel" panose="020B0503020204020204" pitchFamily="34" charset="0"/>
              </a:rPr>
              <a:t>NEED: low distance, high resolution, unform X-ray sensitivity</a:t>
            </a:r>
            <a:endParaRPr lang="en-US" sz="1800" dirty="0">
              <a:solidFill>
                <a:schemeClr val="accent6"/>
              </a:solidFill>
            </a:endParaRP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  <a:defRPr/>
            </a:pPr>
            <a:endParaRPr lang="en-US" dirty="0"/>
          </a:p>
          <a:p>
            <a:pPr eaLnBrk="1" hangingPunct="1">
              <a:spcBef>
                <a:spcPts val="2000"/>
              </a:spcBef>
            </a:pPr>
            <a:endParaRPr lang="en-US" sz="2200" baseline="-25000" dirty="0">
              <a:latin typeface="Corbel" panose="020B0503020204020204" pitchFamily="34" charset="0"/>
            </a:endParaRP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685800" marR="0" lvl="1" indent="-3365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Tx/>
              <a:buFont typeface="Wingdings 2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46C5FD-8A20-FE48-AE0F-28FB92BEA612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From (X-ray) active to occupation fraction Method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C2CD63-C3AF-D242-B93B-E0DC071AC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" r="50833" b="2428"/>
          <a:stretch/>
        </p:blipFill>
        <p:spPr>
          <a:xfrm>
            <a:off x="4888232" y="1752600"/>
            <a:ext cx="4255768" cy="426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BDA237-D318-B043-AF62-244E308A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324600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latin typeface="Corbel" charset="0"/>
              </a:rPr>
              <a:t>Gallo+ Astro2020  WP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7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FAC4A-C81A-7C43-899E-F98935DC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33600" y="6470556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orbel" charset="0"/>
              </a:rPr>
              <a:t>After Miller+ 15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28BF4-FBCB-1D88-107B-AB4C2C1B7902}"/>
              </a:ext>
            </a:extLst>
          </p:cNvPr>
          <p:cNvSpPr txBox="1"/>
          <p:nvPr/>
        </p:nvSpPr>
        <p:spPr>
          <a:xfrm>
            <a:off x="3313" y="1085939"/>
            <a:ext cx="213028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orbel" panose="020B0503020204020204" pitchFamily="34" charset="0"/>
              </a:rPr>
              <a:t>Given: </a:t>
            </a:r>
          </a:p>
          <a:p>
            <a:endParaRPr lang="en-US" sz="2700" dirty="0">
              <a:latin typeface="Corbel" panose="020B0503020204020204" pitchFamily="34" charset="0"/>
            </a:endParaRPr>
          </a:p>
          <a:p>
            <a:endParaRPr lang="en-US" sz="2700" dirty="0">
              <a:latin typeface="Corbel" panose="020B0503020204020204" pitchFamily="34" charset="0"/>
            </a:endParaRPr>
          </a:p>
          <a:p>
            <a:r>
              <a:rPr lang="en-US" sz="2700" dirty="0">
                <a:latin typeface="Corbel" panose="020B0503020204020204" pitchFamily="34" charset="0"/>
              </a:rPr>
              <a:t>M* distr.</a:t>
            </a:r>
          </a:p>
          <a:p>
            <a:r>
              <a:rPr lang="en-US" sz="2700" dirty="0">
                <a:latin typeface="Corbel" panose="020B0503020204020204" pitchFamily="34" charset="0"/>
              </a:rPr>
              <a:t> </a:t>
            </a:r>
          </a:p>
          <a:p>
            <a:r>
              <a:rPr lang="en-US" sz="2700" dirty="0">
                <a:latin typeface="Corbel" panose="020B0503020204020204" pitchFamily="34" charset="0"/>
              </a:rPr>
              <a:t>measured </a:t>
            </a:r>
            <a:r>
              <a:rPr lang="en-US" sz="2700" dirty="0" err="1">
                <a:latin typeface="Corbel" panose="020B0503020204020204" pitchFamily="34" charset="0"/>
              </a:rPr>
              <a:t>Lx:M</a:t>
            </a:r>
            <a:r>
              <a:rPr lang="en-US" sz="2700" dirty="0">
                <a:latin typeface="Corbel" panose="020B0503020204020204" pitchFamily="34" charset="0"/>
              </a:rPr>
              <a:t>* relation</a:t>
            </a:r>
          </a:p>
          <a:p>
            <a:endParaRPr lang="en-US" sz="2700" dirty="0">
              <a:latin typeface="Corbel" panose="020B0503020204020204" pitchFamily="34" charset="0"/>
            </a:endParaRPr>
          </a:p>
          <a:p>
            <a:r>
              <a:rPr lang="en-US" sz="2700" dirty="0">
                <a:latin typeface="Corbel" panose="020B0503020204020204" pitchFamily="34" charset="0"/>
              </a:rPr>
              <a:t>O.F. </a:t>
            </a:r>
          </a:p>
          <a:p>
            <a:r>
              <a:rPr lang="en-US" sz="2700" dirty="0">
                <a:latin typeface="Corbel" panose="020B0503020204020204" pitchFamily="34" charset="0"/>
              </a:rPr>
              <a:t>Prescription</a:t>
            </a:r>
          </a:p>
          <a:p>
            <a:endParaRPr lang="en-US" sz="2700" dirty="0">
              <a:latin typeface="Corbel" panose="020B0503020204020204" pitchFamily="34" charset="0"/>
            </a:endParaRPr>
          </a:p>
          <a:p>
            <a:endParaRPr lang="en-US" sz="2200" dirty="0"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4614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FAC4A-C81A-7C43-899E-F98935DC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34ABAA-70AD-5F44-AF7A-3A48D4247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FAC4A-C81A-7C43-899E-F98935DC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34ABAA-70AD-5F44-AF7A-3A48D4247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6AE69-4622-1049-A253-EE79FE586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5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FAC4A-C81A-7C43-899E-F98935DC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34ABAA-70AD-5F44-AF7A-3A48D4247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6AE69-4622-1049-A253-EE79FE586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E0140D-DA48-2F4F-8B59-FB63A18D8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128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35305</TotalTime>
  <Words>1512</Words>
  <Application>Microsoft Macintosh PowerPoint</Application>
  <PresentationFormat>On-screen Show (4:3)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Chalkduster</vt:lpstr>
      <vt:lpstr>Corbel</vt:lpstr>
      <vt:lpstr>Wingdings 2</vt:lpstr>
      <vt:lpstr>Black</vt:lpstr>
      <vt:lpstr>New X-ray constraints to the local BH occupation 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>Elena Gallo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Supermassive black hole activity in local field early-type galaxies</dc:title>
  <dc:creator>Elena Gallo</dc:creator>
  <cp:lastModifiedBy>Gallo, Elena</cp:lastModifiedBy>
  <cp:revision>471</cp:revision>
  <dcterms:created xsi:type="dcterms:W3CDTF">2011-08-01T15:07:20Z</dcterms:created>
  <dcterms:modified xsi:type="dcterms:W3CDTF">2022-12-06T07:32:30Z</dcterms:modified>
</cp:coreProperties>
</file>