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10" r:id="rId5"/>
    <p:sldMasterId id="2147483723" r:id="rId6"/>
    <p:sldMasterId id="2147483736" r:id="rId7"/>
  </p:sldMasterIdLst>
  <p:notesMasterIdLst>
    <p:notesMasterId r:id="rId53"/>
  </p:notesMasterIdLst>
  <p:sldIdLst>
    <p:sldId id="256" r:id="rId8"/>
    <p:sldId id="380" r:id="rId9"/>
    <p:sldId id="381" r:id="rId10"/>
    <p:sldId id="415" r:id="rId11"/>
    <p:sldId id="382" r:id="rId12"/>
    <p:sldId id="387" r:id="rId13"/>
    <p:sldId id="417" r:id="rId14"/>
    <p:sldId id="385" r:id="rId15"/>
    <p:sldId id="419" r:id="rId16"/>
    <p:sldId id="420" r:id="rId17"/>
    <p:sldId id="421" r:id="rId18"/>
    <p:sldId id="386" r:id="rId19"/>
    <p:sldId id="388" r:id="rId20"/>
    <p:sldId id="389" r:id="rId21"/>
    <p:sldId id="294" r:id="rId22"/>
    <p:sldId id="414" r:id="rId23"/>
    <p:sldId id="392" r:id="rId24"/>
    <p:sldId id="418" r:id="rId25"/>
    <p:sldId id="412" r:id="rId26"/>
    <p:sldId id="395" r:id="rId27"/>
    <p:sldId id="413" r:id="rId28"/>
    <p:sldId id="404" r:id="rId29"/>
    <p:sldId id="398" r:id="rId30"/>
    <p:sldId id="399" r:id="rId31"/>
    <p:sldId id="400" r:id="rId32"/>
    <p:sldId id="401" r:id="rId33"/>
    <p:sldId id="402" r:id="rId34"/>
    <p:sldId id="365" r:id="rId35"/>
    <p:sldId id="299" r:id="rId36"/>
    <p:sldId id="261" r:id="rId37"/>
    <p:sldId id="372" r:id="rId38"/>
    <p:sldId id="260" r:id="rId39"/>
    <p:sldId id="379" r:id="rId40"/>
    <p:sldId id="374" r:id="rId41"/>
    <p:sldId id="328" r:id="rId42"/>
    <p:sldId id="353" r:id="rId43"/>
    <p:sldId id="367" r:id="rId44"/>
    <p:sldId id="301" r:id="rId45"/>
    <p:sldId id="324" r:id="rId46"/>
    <p:sldId id="325" r:id="rId47"/>
    <p:sldId id="354" r:id="rId48"/>
    <p:sldId id="364" r:id="rId49"/>
    <p:sldId id="362" r:id="rId50"/>
    <p:sldId id="375" r:id="rId51"/>
    <p:sldId id="391" r:id="rId52"/>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02FF"/>
    <a:srgbClr val="5B9BD5"/>
    <a:srgbClr val="2A2B26"/>
    <a:srgbClr val="5F391C"/>
    <a:srgbClr val="FF359B"/>
    <a:srgbClr val="FFFCFE"/>
    <a:srgbClr val="FFCA2A"/>
    <a:srgbClr val="00A4FF"/>
    <a:srgbClr val="91408F"/>
    <a:srgbClr val="8120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261" autoAdjust="0"/>
    <p:restoredTop sz="92315" autoAdjust="0"/>
  </p:normalViewPr>
  <p:slideViewPr>
    <p:cSldViewPr snapToGrid="0">
      <p:cViewPr varScale="1">
        <p:scale>
          <a:sx n="63" d="100"/>
          <a:sy n="63" d="100"/>
        </p:scale>
        <p:origin x="1101" y="39"/>
      </p:cViewPr>
      <p:guideLst/>
    </p:cSldViewPr>
  </p:slideViewPr>
  <p:notesTextViewPr>
    <p:cViewPr>
      <p:scale>
        <a:sx n="3" d="2"/>
        <a:sy n="3" d="2"/>
      </p:scale>
      <p:origin x="0" y="0"/>
    </p:cViewPr>
  </p:notesTextViewPr>
  <p:sorterViewPr>
    <p:cViewPr varScale="1">
      <p:scale>
        <a:sx n="1" d="1"/>
        <a:sy n="1" d="1"/>
      </p:scale>
      <p:origin x="0" y="-1370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2446" tIns="46223" rIns="92446" bIns="46223" rtlCol="0"/>
          <a:lstStyle>
            <a:lvl1pPr algn="r">
              <a:defRPr sz="1200"/>
            </a:lvl1pPr>
          </a:lstStyle>
          <a:p>
            <a:fld id="{4E411C06-F34D-4F0E-BCAB-1CC94B0F0149}" type="datetimeFigureOut">
              <a:rPr lang="en-US" smtClean="0"/>
              <a:t>7/5/2018</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8"/>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1807D12F-F26E-4421-AFDC-B65EA16B73B6}" type="slidenum">
              <a:rPr lang="en-US" smtClean="0"/>
              <a:t>‹#›</a:t>
            </a:fld>
            <a:endParaRPr lang="en-US"/>
          </a:p>
        </p:txBody>
      </p:sp>
    </p:spTree>
    <p:extLst>
      <p:ext uri="{BB962C8B-B14F-4D97-AF65-F5344CB8AC3E}">
        <p14:creationId xmlns:p14="http://schemas.microsoft.com/office/powerpoint/2010/main" val="1408718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7D12F-F26E-4421-AFDC-B65EA16B73B6}" type="slidenum">
              <a:rPr lang="en-US" smtClean="0"/>
              <a:t>1</a:t>
            </a:fld>
            <a:endParaRPr lang="en-US"/>
          </a:p>
        </p:txBody>
      </p:sp>
    </p:spTree>
    <p:extLst>
      <p:ext uri="{BB962C8B-B14F-4D97-AF65-F5344CB8AC3E}">
        <p14:creationId xmlns:p14="http://schemas.microsoft.com/office/powerpoint/2010/main" val="503572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66B05B0-2AB4-4511-82EB-21FF7CA70DC9}" type="slidenum">
              <a:rPr lang="en-US" smtClean="0"/>
              <a:pPr>
                <a:defRPr/>
              </a:pPr>
              <a:t>22</a:t>
            </a:fld>
            <a:endParaRPr lang="en-US" dirty="0"/>
          </a:p>
        </p:txBody>
      </p:sp>
    </p:spTree>
    <p:extLst>
      <p:ext uri="{BB962C8B-B14F-4D97-AF65-F5344CB8AC3E}">
        <p14:creationId xmlns:p14="http://schemas.microsoft.com/office/powerpoint/2010/main" val="2604137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200" b="1" dirty="0"/>
          </a:p>
        </p:txBody>
      </p:sp>
      <p:sp>
        <p:nvSpPr>
          <p:cNvPr id="4" name="Slide Number Placeholder 3"/>
          <p:cNvSpPr>
            <a:spLocks noGrp="1"/>
          </p:cNvSpPr>
          <p:nvPr>
            <p:ph type="sldNum" sz="quarter" idx="10"/>
          </p:nvPr>
        </p:nvSpPr>
        <p:spPr/>
        <p:txBody>
          <a:bodyPr/>
          <a:lstStyle/>
          <a:p>
            <a:pPr>
              <a:defRPr/>
            </a:pPr>
            <a:fld id="{066B05B0-2AB4-4511-82EB-21FF7CA70DC9}" type="slidenum">
              <a:rPr lang="en-US" smtClean="0">
                <a:solidFill>
                  <a:srgbClr val="000000"/>
                </a:solidFill>
              </a:rPr>
              <a:pPr>
                <a:defRPr/>
              </a:pPr>
              <a:t>23</a:t>
            </a:fld>
            <a:endParaRPr lang="en-US" dirty="0">
              <a:solidFill>
                <a:srgbClr val="000000"/>
              </a:solidFill>
            </a:endParaRPr>
          </a:p>
        </p:txBody>
      </p:sp>
    </p:spTree>
    <p:extLst>
      <p:ext uri="{BB962C8B-B14F-4D97-AF65-F5344CB8AC3E}">
        <p14:creationId xmlns:p14="http://schemas.microsoft.com/office/powerpoint/2010/main" val="558017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200" b="1" dirty="0"/>
          </a:p>
        </p:txBody>
      </p:sp>
      <p:sp>
        <p:nvSpPr>
          <p:cNvPr id="4" name="Slide Number Placeholder 3"/>
          <p:cNvSpPr>
            <a:spLocks noGrp="1"/>
          </p:cNvSpPr>
          <p:nvPr>
            <p:ph type="sldNum" sz="quarter" idx="10"/>
          </p:nvPr>
        </p:nvSpPr>
        <p:spPr/>
        <p:txBody>
          <a:bodyPr/>
          <a:lstStyle/>
          <a:p>
            <a:pPr>
              <a:defRPr/>
            </a:pPr>
            <a:fld id="{066B05B0-2AB4-4511-82EB-21FF7CA70DC9}" type="slidenum">
              <a:rPr lang="en-US" smtClean="0">
                <a:solidFill>
                  <a:srgbClr val="000000"/>
                </a:solidFill>
              </a:rPr>
              <a:pPr>
                <a:defRPr/>
              </a:pPr>
              <a:t>24</a:t>
            </a:fld>
            <a:endParaRPr lang="en-US" dirty="0">
              <a:solidFill>
                <a:srgbClr val="000000"/>
              </a:solidFill>
            </a:endParaRPr>
          </a:p>
        </p:txBody>
      </p:sp>
    </p:spTree>
    <p:extLst>
      <p:ext uri="{BB962C8B-B14F-4D97-AF65-F5344CB8AC3E}">
        <p14:creationId xmlns:p14="http://schemas.microsoft.com/office/powerpoint/2010/main" val="3971431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XMM-Newton &amp; Chandra</a:t>
            </a:r>
            <a:endParaRPr lang="en-US" dirty="0"/>
          </a:p>
        </p:txBody>
      </p:sp>
      <p:sp>
        <p:nvSpPr>
          <p:cNvPr id="4" name="Slide Number Placeholder 3"/>
          <p:cNvSpPr>
            <a:spLocks noGrp="1"/>
          </p:cNvSpPr>
          <p:nvPr>
            <p:ph type="sldNum" sz="quarter" idx="10"/>
          </p:nvPr>
        </p:nvSpPr>
        <p:spPr/>
        <p:txBody>
          <a:bodyPr/>
          <a:lstStyle/>
          <a:p>
            <a:pPr>
              <a:defRPr/>
            </a:pPr>
            <a:fld id="{066B05B0-2AB4-4511-82EB-21FF7CA70DC9}" type="slidenum">
              <a:rPr lang="en-US" smtClean="0">
                <a:solidFill>
                  <a:srgbClr val="000000"/>
                </a:solidFill>
              </a:rPr>
              <a:pPr>
                <a:defRPr/>
              </a:pPr>
              <a:t>26</a:t>
            </a:fld>
            <a:endParaRPr lang="en-US" dirty="0">
              <a:solidFill>
                <a:srgbClr val="000000"/>
              </a:solidFill>
            </a:endParaRPr>
          </a:p>
        </p:txBody>
      </p:sp>
    </p:spTree>
    <p:extLst>
      <p:ext uri="{BB962C8B-B14F-4D97-AF65-F5344CB8AC3E}">
        <p14:creationId xmlns:p14="http://schemas.microsoft.com/office/powerpoint/2010/main" val="859962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7D12F-F26E-4421-AFDC-B65EA16B73B6}"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713496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7D12F-F26E-4421-AFDC-B65EA16B73B6}"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088220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new parameters.  Evolved LISA.  Launch 16 years</a:t>
            </a:r>
            <a:endParaRPr lang="en-US" dirty="0"/>
          </a:p>
        </p:txBody>
      </p:sp>
      <p:sp>
        <p:nvSpPr>
          <p:cNvPr id="4" name="Slide Number Placeholder 3"/>
          <p:cNvSpPr>
            <a:spLocks noGrp="1"/>
          </p:cNvSpPr>
          <p:nvPr>
            <p:ph type="sldNum" sz="quarter" idx="10"/>
          </p:nvPr>
        </p:nvSpPr>
        <p:spPr/>
        <p:txBody>
          <a:bodyPr/>
          <a:lstStyle/>
          <a:p>
            <a:fld id="{1807D12F-F26E-4421-AFDC-B65EA16B73B6}" type="slidenum">
              <a:rPr lang="en-US" smtClean="0"/>
              <a:t>36</a:t>
            </a:fld>
            <a:endParaRPr lang="en-US"/>
          </a:p>
        </p:txBody>
      </p:sp>
    </p:spTree>
    <p:extLst>
      <p:ext uri="{BB962C8B-B14F-4D97-AF65-F5344CB8AC3E}">
        <p14:creationId xmlns:p14="http://schemas.microsoft.com/office/powerpoint/2010/main" val="978541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new parameters.  Evolved LISA.  Launch 16 years</a:t>
            </a:r>
            <a:endParaRPr lang="en-US" dirty="0"/>
          </a:p>
        </p:txBody>
      </p:sp>
      <p:sp>
        <p:nvSpPr>
          <p:cNvPr id="4" name="Slide Number Placeholder 3"/>
          <p:cNvSpPr>
            <a:spLocks noGrp="1"/>
          </p:cNvSpPr>
          <p:nvPr>
            <p:ph type="sldNum" sz="quarter" idx="10"/>
          </p:nvPr>
        </p:nvSpPr>
        <p:spPr/>
        <p:txBody>
          <a:bodyPr/>
          <a:lstStyle/>
          <a:p>
            <a:fld id="{1807D12F-F26E-4421-AFDC-B65EA16B73B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1729390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07D12F-F26E-4421-AFDC-B65EA16B73B6}"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1529166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Confirmation Bias</a:t>
            </a:r>
            <a:endParaRPr lang="en-US" dirty="0"/>
          </a:p>
        </p:txBody>
      </p:sp>
      <p:sp>
        <p:nvSpPr>
          <p:cNvPr id="4" name="Slide Number Placeholder 3"/>
          <p:cNvSpPr>
            <a:spLocks noGrp="1"/>
          </p:cNvSpPr>
          <p:nvPr>
            <p:ph type="sldNum" sz="quarter" idx="10"/>
          </p:nvPr>
        </p:nvSpPr>
        <p:spPr/>
        <p:txBody>
          <a:bodyPr/>
          <a:lstStyle/>
          <a:p>
            <a:fld id="{1807D12F-F26E-4421-AFDC-B65EA16B73B6}" type="slidenum">
              <a:rPr lang="en-US" smtClean="0"/>
              <a:t>8</a:t>
            </a:fld>
            <a:endParaRPr lang="en-US"/>
          </a:p>
        </p:txBody>
      </p:sp>
    </p:spTree>
    <p:extLst>
      <p:ext uri="{BB962C8B-B14F-4D97-AF65-F5344CB8AC3E}">
        <p14:creationId xmlns:p14="http://schemas.microsoft.com/office/powerpoint/2010/main" val="917982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Confirmation Bias</a:t>
            </a:r>
            <a:endParaRPr lang="en-US" dirty="0"/>
          </a:p>
        </p:txBody>
      </p:sp>
      <p:sp>
        <p:nvSpPr>
          <p:cNvPr id="4" name="Slide Number Placeholder 3"/>
          <p:cNvSpPr>
            <a:spLocks noGrp="1"/>
          </p:cNvSpPr>
          <p:nvPr>
            <p:ph type="sldNum" sz="quarter" idx="10"/>
          </p:nvPr>
        </p:nvSpPr>
        <p:spPr/>
        <p:txBody>
          <a:bodyPr/>
          <a:lstStyle/>
          <a:p>
            <a:fld id="{1807D12F-F26E-4421-AFDC-B65EA16B73B6}" type="slidenum">
              <a:rPr lang="en-US" smtClean="0"/>
              <a:t>9</a:t>
            </a:fld>
            <a:endParaRPr lang="en-US"/>
          </a:p>
        </p:txBody>
      </p:sp>
    </p:spTree>
    <p:extLst>
      <p:ext uri="{BB962C8B-B14F-4D97-AF65-F5344CB8AC3E}">
        <p14:creationId xmlns:p14="http://schemas.microsoft.com/office/powerpoint/2010/main" val="46010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Confirmation Bias</a:t>
            </a:r>
            <a:endParaRPr lang="en-US" dirty="0"/>
          </a:p>
        </p:txBody>
      </p:sp>
      <p:sp>
        <p:nvSpPr>
          <p:cNvPr id="4" name="Slide Number Placeholder 3"/>
          <p:cNvSpPr>
            <a:spLocks noGrp="1"/>
          </p:cNvSpPr>
          <p:nvPr>
            <p:ph type="sldNum" sz="quarter" idx="10"/>
          </p:nvPr>
        </p:nvSpPr>
        <p:spPr/>
        <p:txBody>
          <a:bodyPr/>
          <a:lstStyle/>
          <a:p>
            <a:fld id="{1807D12F-F26E-4421-AFDC-B65EA16B73B6}" type="slidenum">
              <a:rPr lang="en-US" smtClean="0"/>
              <a:t>10</a:t>
            </a:fld>
            <a:endParaRPr lang="en-US"/>
          </a:p>
        </p:txBody>
      </p:sp>
    </p:spTree>
    <p:extLst>
      <p:ext uri="{BB962C8B-B14F-4D97-AF65-F5344CB8AC3E}">
        <p14:creationId xmlns:p14="http://schemas.microsoft.com/office/powerpoint/2010/main" val="718847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Confirmation Bias</a:t>
            </a:r>
            <a:endParaRPr lang="en-US" dirty="0"/>
          </a:p>
        </p:txBody>
      </p:sp>
      <p:sp>
        <p:nvSpPr>
          <p:cNvPr id="4" name="Slide Number Placeholder 3"/>
          <p:cNvSpPr>
            <a:spLocks noGrp="1"/>
          </p:cNvSpPr>
          <p:nvPr>
            <p:ph type="sldNum" sz="quarter" idx="10"/>
          </p:nvPr>
        </p:nvSpPr>
        <p:spPr/>
        <p:txBody>
          <a:bodyPr/>
          <a:lstStyle/>
          <a:p>
            <a:fld id="{1807D12F-F26E-4421-AFDC-B65EA16B73B6}" type="slidenum">
              <a:rPr lang="en-US" smtClean="0"/>
              <a:t>11</a:t>
            </a:fld>
            <a:endParaRPr lang="en-US"/>
          </a:p>
        </p:txBody>
      </p:sp>
    </p:spTree>
    <p:extLst>
      <p:ext uri="{BB962C8B-B14F-4D97-AF65-F5344CB8AC3E}">
        <p14:creationId xmlns:p14="http://schemas.microsoft.com/office/powerpoint/2010/main" val="862847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E788CD-14EC-4422-BC27-1384FBF37390}" type="slidenum">
              <a:rPr lang="en-US" smtClean="0">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2938430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Opik, Oort 1932, Jeans, Lemaitre 1933 obscure matter, Zwicky 1933 &amp; 1937</a:t>
            </a:r>
          </a:p>
        </p:txBody>
      </p:sp>
      <p:sp>
        <p:nvSpPr>
          <p:cNvPr id="4" name="Slide Number Placeholder 3"/>
          <p:cNvSpPr>
            <a:spLocks noGrp="1"/>
          </p:cNvSpPr>
          <p:nvPr>
            <p:ph type="sldNum" sz="quarter" idx="10"/>
          </p:nvPr>
        </p:nvSpPr>
        <p:spPr/>
        <p:txBody>
          <a:bodyPr/>
          <a:lstStyle/>
          <a:p>
            <a:fld id="{1807D12F-F26E-4421-AFDC-B65EA16B73B6}" type="slidenum">
              <a:rPr lang="en-US" smtClean="0"/>
              <a:t>15</a:t>
            </a:fld>
            <a:endParaRPr lang="en-US"/>
          </a:p>
        </p:txBody>
      </p:sp>
    </p:spTree>
    <p:extLst>
      <p:ext uri="{BB962C8B-B14F-4D97-AF65-F5344CB8AC3E}">
        <p14:creationId xmlns:p14="http://schemas.microsoft.com/office/powerpoint/2010/main" val="1510417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7D12F-F26E-4421-AFDC-B65EA16B73B6}" type="slidenum">
              <a:rPr lang="en-US" smtClean="0"/>
              <a:t>17</a:t>
            </a:fld>
            <a:endParaRPr lang="en-US"/>
          </a:p>
        </p:txBody>
      </p:sp>
    </p:spTree>
    <p:extLst>
      <p:ext uri="{BB962C8B-B14F-4D97-AF65-F5344CB8AC3E}">
        <p14:creationId xmlns:p14="http://schemas.microsoft.com/office/powerpoint/2010/main" val="2444669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Axion</a:t>
            </a:r>
            <a:r>
              <a:rPr lang="en-US" dirty="0" smtClean="0"/>
              <a:t> </a:t>
            </a:r>
            <a:r>
              <a:rPr lang="en-US" dirty="0" err="1" smtClean="0"/>
              <a:t>miniclusters</a:t>
            </a:r>
            <a:r>
              <a:rPr lang="en-US" dirty="0" smtClean="0"/>
              <a:t> Hogan and Rees </a:t>
            </a:r>
          </a:p>
          <a:p>
            <a:r>
              <a:rPr lang="en-US" dirty="0" smtClean="0"/>
              <a:t>Won’t discuss </a:t>
            </a:r>
            <a:r>
              <a:rPr lang="en-US" dirty="0" err="1" smtClean="0"/>
              <a:t>axions</a:t>
            </a:r>
            <a:r>
              <a:rPr lang="en-US" dirty="0" smtClean="0"/>
              <a:t>, 3.5 </a:t>
            </a:r>
            <a:r>
              <a:rPr lang="en-US" dirty="0" err="1" smtClean="0"/>
              <a:t>keV</a:t>
            </a:r>
            <a:r>
              <a:rPr lang="en-US" baseline="0" dirty="0" smtClean="0"/>
              <a:t> neutrinos, sterile neutrinos, etc.</a:t>
            </a:r>
          </a:p>
          <a:p>
            <a:r>
              <a:rPr lang="en-US" baseline="0" dirty="0" smtClean="0"/>
              <a:t>Concentrate on cold thermal relics</a:t>
            </a:r>
          </a:p>
        </p:txBody>
      </p:sp>
      <p:sp>
        <p:nvSpPr>
          <p:cNvPr id="4" name="Slide Number Placeholder 3"/>
          <p:cNvSpPr>
            <a:spLocks noGrp="1"/>
          </p:cNvSpPr>
          <p:nvPr>
            <p:ph type="sldNum" sz="quarter" idx="10"/>
          </p:nvPr>
        </p:nvSpPr>
        <p:spPr/>
        <p:txBody>
          <a:bodyPr/>
          <a:lstStyle/>
          <a:p>
            <a:pPr>
              <a:defRPr/>
            </a:pPr>
            <a:fld id="{066B05B0-2AB4-4511-82EB-21FF7CA70DC9}" type="slidenum">
              <a:rPr lang="en-US" smtClean="0">
                <a:solidFill>
                  <a:srgbClr val="000000"/>
                </a:solidFill>
              </a:rPr>
              <a:pPr>
                <a:defRPr/>
              </a:pPr>
              <a:t>19</a:t>
            </a:fld>
            <a:endParaRPr lang="en-US" dirty="0">
              <a:solidFill>
                <a:srgbClr val="000000"/>
              </a:solidFill>
            </a:endParaRPr>
          </a:p>
        </p:txBody>
      </p:sp>
    </p:spTree>
    <p:extLst>
      <p:ext uri="{BB962C8B-B14F-4D97-AF65-F5344CB8AC3E}">
        <p14:creationId xmlns:p14="http://schemas.microsoft.com/office/powerpoint/2010/main" val="2081516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59934"/>
          </a:xfrm>
        </p:spPr>
        <p:txBody>
          <a:bodyPr anchor="b"/>
          <a:lstStyle>
            <a:lvl1pPr algn="ctr">
              <a:defRPr sz="3200" b="1">
                <a:solidFill>
                  <a:srgbClr val="003657"/>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4950405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Standard Model at 50</a:t>
            </a:r>
            <a:endParaRPr lang="en-US"/>
          </a:p>
        </p:txBody>
      </p:sp>
      <p:sp>
        <p:nvSpPr>
          <p:cNvPr id="7" name="Slide Number Placeholder 6"/>
          <p:cNvSpPr>
            <a:spLocks noGrp="1"/>
          </p:cNvSpPr>
          <p:nvPr>
            <p:ph type="sldNum" sz="quarter" idx="12"/>
          </p:nvPr>
        </p:nvSpPr>
        <p:spPr/>
        <p:txBody>
          <a:bodyPr/>
          <a:lstStyle/>
          <a:p>
            <a:fld id="{517D829E-F26B-4F1E-8B84-CE03415F4F36}" type="slidenum">
              <a:rPr lang="en-US" smtClean="0"/>
              <a:t>‹#›</a:t>
            </a:fld>
            <a:endParaRPr lang="en-US"/>
          </a:p>
        </p:txBody>
      </p:sp>
    </p:spTree>
    <p:extLst>
      <p:ext uri="{BB962C8B-B14F-4D97-AF65-F5344CB8AC3E}">
        <p14:creationId xmlns:p14="http://schemas.microsoft.com/office/powerpoint/2010/main" val="89812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Standard Model at 50</a:t>
            </a:r>
            <a:endParaRPr lang="en-US"/>
          </a:p>
        </p:txBody>
      </p:sp>
      <p:sp>
        <p:nvSpPr>
          <p:cNvPr id="6" name="Slide Number Placeholder 5"/>
          <p:cNvSpPr>
            <a:spLocks noGrp="1"/>
          </p:cNvSpPr>
          <p:nvPr>
            <p:ph type="sldNum" sz="quarter" idx="12"/>
          </p:nvPr>
        </p:nvSpPr>
        <p:spPr/>
        <p:txBody>
          <a:bodyPr/>
          <a:lstStyle/>
          <a:p>
            <a:fld id="{517D829E-F26B-4F1E-8B84-CE03415F4F36}" type="slidenum">
              <a:rPr lang="en-US" smtClean="0"/>
              <a:t>‹#›</a:t>
            </a:fld>
            <a:endParaRPr lang="en-US"/>
          </a:p>
        </p:txBody>
      </p:sp>
    </p:spTree>
    <p:extLst>
      <p:ext uri="{BB962C8B-B14F-4D97-AF65-F5344CB8AC3E}">
        <p14:creationId xmlns:p14="http://schemas.microsoft.com/office/powerpoint/2010/main" val="1350642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Standard Model at 50</a:t>
            </a:r>
            <a:endParaRPr lang="en-US"/>
          </a:p>
        </p:txBody>
      </p:sp>
      <p:sp>
        <p:nvSpPr>
          <p:cNvPr id="6" name="Slide Number Placeholder 5"/>
          <p:cNvSpPr>
            <a:spLocks noGrp="1"/>
          </p:cNvSpPr>
          <p:nvPr>
            <p:ph type="sldNum" sz="quarter" idx="12"/>
          </p:nvPr>
        </p:nvSpPr>
        <p:spPr/>
        <p:txBody>
          <a:bodyPr/>
          <a:lstStyle/>
          <a:p>
            <a:fld id="{517D829E-F26B-4F1E-8B84-CE03415F4F36}" type="slidenum">
              <a:rPr lang="en-US" smtClean="0"/>
              <a:t>‹#›</a:t>
            </a:fld>
            <a:endParaRPr lang="en-US"/>
          </a:p>
        </p:txBody>
      </p:sp>
    </p:spTree>
    <p:extLst>
      <p:ext uri="{BB962C8B-B14F-4D97-AF65-F5344CB8AC3E}">
        <p14:creationId xmlns:p14="http://schemas.microsoft.com/office/powerpoint/2010/main" val="2817019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1990"/>
            <a:ext cx="6858000" cy="2388253"/>
          </a:xfrm>
          <a:prstGeom prst="rect">
            <a:avLst/>
          </a:prstGeom>
        </p:spPr>
        <p:txBody>
          <a:bodyPr anchor="b"/>
          <a:lstStyle>
            <a:lvl1pPr algn="ctr">
              <a:defRPr sz="5294"/>
            </a:lvl1pPr>
          </a:lstStyle>
          <a:p>
            <a:r>
              <a:rPr lang="en-US" smtClean="0"/>
              <a:t>Click to edit Master title style</a:t>
            </a:r>
            <a:endParaRPr lang="en-US"/>
          </a:p>
        </p:txBody>
      </p:sp>
      <p:sp>
        <p:nvSpPr>
          <p:cNvPr id="3" name="Subtitle 2"/>
          <p:cNvSpPr>
            <a:spLocks noGrp="1"/>
          </p:cNvSpPr>
          <p:nvPr>
            <p:ph type="subTitle" idx="1"/>
          </p:nvPr>
        </p:nvSpPr>
        <p:spPr>
          <a:xfrm>
            <a:off x="1143000" y="3602692"/>
            <a:ext cx="6858000" cy="1655669"/>
          </a:xfrm>
          <a:prstGeom prst="rect">
            <a:avLst/>
          </a:prstGeom>
        </p:spPr>
        <p:txBody>
          <a:bodyPr/>
          <a:lstStyle>
            <a:lvl1pPr marL="0" indent="0" algn="ctr">
              <a:buNone/>
              <a:defRPr sz="2118"/>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smtClean="0"/>
              <a:t>Click to edit Master subtitle style</a:t>
            </a:r>
            <a:endParaRPr lang="en-US"/>
          </a:p>
        </p:txBody>
      </p:sp>
    </p:spTree>
    <p:extLst>
      <p:ext uri="{BB962C8B-B14F-4D97-AF65-F5344CB8AC3E}">
        <p14:creationId xmlns:p14="http://schemas.microsoft.com/office/powerpoint/2010/main" val="370878786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9228" y="365593"/>
            <a:ext cx="7885545" cy="1325096"/>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29228" y="1825159"/>
            <a:ext cx="7885545" cy="435208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21868018"/>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455" y="1710298"/>
            <a:ext cx="7886989" cy="2851897"/>
          </a:xfrm>
          <a:prstGeom prst="rect">
            <a:avLst/>
          </a:prstGeom>
        </p:spPr>
        <p:txBody>
          <a:bodyPr anchor="b"/>
          <a:lstStyle>
            <a:lvl1pPr>
              <a:defRPr sz="5294"/>
            </a:lvl1pPr>
          </a:lstStyle>
          <a:p>
            <a:r>
              <a:rPr lang="en-US" smtClean="0"/>
              <a:t>Click to edit Master title style</a:t>
            </a:r>
            <a:endParaRPr lang="en-US"/>
          </a:p>
        </p:txBody>
      </p:sp>
      <p:sp>
        <p:nvSpPr>
          <p:cNvPr id="3" name="Text Placeholder 2"/>
          <p:cNvSpPr>
            <a:spLocks noGrp="1"/>
          </p:cNvSpPr>
          <p:nvPr>
            <p:ph type="body" idx="1"/>
          </p:nvPr>
        </p:nvSpPr>
        <p:spPr>
          <a:xfrm>
            <a:off x="623455" y="4588809"/>
            <a:ext cx="7886989" cy="1500188"/>
          </a:xfrm>
          <a:prstGeom prst="rect">
            <a:avLst/>
          </a:prstGeom>
        </p:spPr>
        <p:txBody>
          <a:bodyPr/>
          <a:lstStyle>
            <a:lvl1pPr marL="0" indent="0">
              <a:buNone/>
              <a:defRPr sz="2118"/>
            </a:lvl1pPr>
            <a:lvl2pPr marL="403433" indent="0">
              <a:buNone/>
              <a:defRPr sz="1765"/>
            </a:lvl2pPr>
            <a:lvl3pPr marL="806867" indent="0">
              <a:buNone/>
              <a:defRPr sz="1588"/>
            </a:lvl3pPr>
            <a:lvl4pPr marL="1210300" indent="0">
              <a:buNone/>
              <a:defRPr sz="1412"/>
            </a:lvl4pPr>
            <a:lvl5pPr marL="1613733" indent="0">
              <a:buNone/>
              <a:defRPr sz="1412"/>
            </a:lvl5pPr>
            <a:lvl6pPr marL="2017166" indent="0">
              <a:buNone/>
              <a:defRPr sz="1412"/>
            </a:lvl6pPr>
            <a:lvl7pPr marL="2420600" indent="0">
              <a:buNone/>
              <a:defRPr sz="1412"/>
            </a:lvl7pPr>
            <a:lvl8pPr marL="2824033" indent="0">
              <a:buNone/>
              <a:defRPr sz="1412"/>
            </a:lvl8pPr>
            <a:lvl9pPr marL="3227466" indent="0">
              <a:buNone/>
              <a:defRPr sz="1412"/>
            </a:lvl9pPr>
          </a:lstStyle>
          <a:p>
            <a:pPr lvl="0"/>
            <a:r>
              <a:rPr lang="en-US" smtClean="0"/>
              <a:t>Click to edit Master text styles</a:t>
            </a:r>
          </a:p>
        </p:txBody>
      </p:sp>
    </p:spTree>
    <p:extLst>
      <p:ext uri="{BB962C8B-B14F-4D97-AF65-F5344CB8AC3E}">
        <p14:creationId xmlns:p14="http://schemas.microsoft.com/office/powerpoint/2010/main" val="2924882856"/>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9228" y="365593"/>
            <a:ext cx="7885545" cy="1325096"/>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29227" y="1825159"/>
            <a:ext cx="3873500" cy="435208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273" y="1825159"/>
            <a:ext cx="3873500" cy="435208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3465394"/>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227" y="365593"/>
            <a:ext cx="7886989" cy="1325096"/>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629227" y="1680883"/>
            <a:ext cx="3869171" cy="823632"/>
          </a:xfrm>
          <a:prstGeom prst="rect">
            <a:avLst/>
          </a:prstGeo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4" name="Content Placeholder 3"/>
          <p:cNvSpPr>
            <a:spLocks noGrp="1"/>
          </p:cNvSpPr>
          <p:nvPr>
            <p:ph sz="half" idx="2"/>
          </p:nvPr>
        </p:nvSpPr>
        <p:spPr>
          <a:xfrm>
            <a:off x="629227" y="2504515"/>
            <a:ext cx="3869171" cy="368533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727" y="1680883"/>
            <a:ext cx="3886489" cy="823632"/>
          </a:xfrm>
          <a:prstGeom prst="rect">
            <a:avLst/>
          </a:prstGeo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smtClean="0"/>
              <a:t>Click to edit Master text styles</a:t>
            </a:r>
          </a:p>
        </p:txBody>
      </p:sp>
      <p:sp>
        <p:nvSpPr>
          <p:cNvPr id="6" name="Content Placeholder 5"/>
          <p:cNvSpPr>
            <a:spLocks noGrp="1"/>
          </p:cNvSpPr>
          <p:nvPr>
            <p:ph sz="quarter" idx="4"/>
          </p:nvPr>
        </p:nvSpPr>
        <p:spPr>
          <a:xfrm>
            <a:off x="4629727" y="2504515"/>
            <a:ext cx="3886489" cy="368533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848544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9228" y="365593"/>
            <a:ext cx="7885545" cy="1325096"/>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99041186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360927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Standard Model at 50</a:t>
            </a:r>
            <a:endParaRPr lang="en-US"/>
          </a:p>
        </p:txBody>
      </p:sp>
      <p:sp>
        <p:nvSpPr>
          <p:cNvPr id="6" name="Slide Number Placeholder 5"/>
          <p:cNvSpPr>
            <a:spLocks noGrp="1"/>
          </p:cNvSpPr>
          <p:nvPr>
            <p:ph type="sldNum" sz="quarter" idx="12"/>
          </p:nvPr>
        </p:nvSpPr>
        <p:spPr/>
        <p:txBody>
          <a:bodyPr/>
          <a:lstStyle/>
          <a:p>
            <a:fld id="{517D829E-F26B-4F1E-8B84-CE03415F4F36}" type="slidenum">
              <a:rPr lang="en-US" smtClean="0"/>
              <a:t>‹#›</a:t>
            </a:fld>
            <a:endParaRPr lang="en-US"/>
          </a:p>
        </p:txBody>
      </p:sp>
    </p:spTree>
    <p:extLst>
      <p:ext uri="{BB962C8B-B14F-4D97-AF65-F5344CB8AC3E}">
        <p14:creationId xmlns:p14="http://schemas.microsoft.com/office/powerpoint/2010/main" val="1296111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27" y="456640"/>
            <a:ext cx="2949864" cy="1601041"/>
          </a:xfrm>
          <a:prstGeom prst="rect">
            <a:avLst/>
          </a:prstGeom>
        </p:spPr>
        <p:txBody>
          <a:bodyPr anchor="b"/>
          <a:lstStyle>
            <a:lvl1pPr>
              <a:defRPr sz="2824"/>
            </a:lvl1pPr>
          </a:lstStyle>
          <a:p>
            <a:r>
              <a:rPr lang="en-US" smtClean="0"/>
              <a:t>Click to edit Master title style</a:t>
            </a:r>
            <a:endParaRPr lang="en-US"/>
          </a:p>
        </p:txBody>
      </p:sp>
      <p:sp>
        <p:nvSpPr>
          <p:cNvPr id="3" name="Content Placeholder 2"/>
          <p:cNvSpPr>
            <a:spLocks noGrp="1"/>
          </p:cNvSpPr>
          <p:nvPr>
            <p:ph idx="1"/>
          </p:nvPr>
        </p:nvSpPr>
        <p:spPr>
          <a:xfrm>
            <a:off x="3887932" y="987519"/>
            <a:ext cx="4628285" cy="4873158"/>
          </a:xfrm>
          <a:prstGeom prst="rect">
            <a:avLst/>
          </a:prstGeo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227" y="2057681"/>
            <a:ext cx="2949864" cy="3811400"/>
          </a:xfrm>
          <a:prstGeom prst="rect">
            <a:avLst/>
          </a:prstGeo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smtClean="0"/>
              <a:t>Click to edit Master text styles</a:t>
            </a:r>
          </a:p>
        </p:txBody>
      </p:sp>
    </p:spTree>
    <p:extLst>
      <p:ext uri="{BB962C8B-B14F-4D97-AF65-F5344CB8AC3E}">
        <p14:creationId xmlns:p14="http://schemas.microsoft.com/office/powerpoint/2010/main" val="83709065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227" y="456640"/>
            <a:ext cx="2949864" cy="1601041"/>
          </a:xfrm>
          <a:prstGeom prst="rect">
            <a:avLst/>
          </a:prstGeom>
        </p:spPr>
        <p:txBody>
          <a:bodyPr anchor="b"/>
          <a:lstStyle>
            <a:lvl1pPr>
              <a:defRPr sz="2824"/>
            </a:lvl1pPr>
          </a:lstStyle>
          <a:p>
            <a:r>
              <a:rPr lang="en-US" smtClean="0"/>
              <a:t>Click to edit Master title style</a:t>
            </a:r>
            <a:endParaRPr lang="en-US"/>
          </a:p>
        </p:txBody>
      </p:sp>
      <p:sp>
        <p:nvSpPr>
          <p:cNvPr id="3" name="Picture Placeholder 2"/>
          <p:cNvSpPr>
            <a:spLocks noGrp="1"/>
          </p:cNvSpPr>
          <p:nvPr>
            <p:ph type="pic" idx="1"/>
          </p:nvPr>
        </p:nvSpPr>
        <p:spPr>
          <a:xfrm>
            <a:off x="3887932" y="987519"/>
            <a:ext cx="4628285" cy="4873158"/>
          </a:xfrm>
          <a:prstGeom prst="rect">
            <a:avLst/>
          </a:prstGeom>
        </p:spPr>
        <p:txBody>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endParaRPr lang="en-US"/>
          </a:p>
        </p:txBody>
      </p:sp>
      <p:sp>
        <p:nvSpPr>
          <p:cNvPr id="4" name="Text Placeholder 3"/>
          <p:cNvSpPr>
            <a:spLocks noGrp="1"/>
          </p:cNvSpPr>
          <p:nvPr>
            <p:ph type="body" sz="half" idx="2"/>
          </p:nvPr>
        </p:nvSpPr>
        <p:spPr>
          <a:xfrm>
            <a:off x="629227" y="2057681"/>
            <a:ext cx="2949864" cy="3811400"/>
          </a:xfrm>
          <a:prstGeom prst="rect">
            <a:avLst/>
          </a:prstGeo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smtClean="0"/>
              <a:t>Click to edit Master text styles</a:t>
            </a:r>
          </a:p>
        </p:txBody>
      </p:sp>
    </p:spTree>
    <p:extLst>
      <p:ext uri="{BB962C8B-B14F-4D97-AF65-F5344CB8AC3E}">
        <p14:creationId xmlns:p14="http://schemas.microsoft.com/office/powerpoint/2010/main" val="3284962160"/>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9228" y="365593"/>
            <a:ext cx="7885545" cy="1325096"/>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29228" y="1825159"/>
            <a:ext cx="7885545" cy="435208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03656502"/>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387" y="365593"/>
            <a:ext cx="1971386" cy="58116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9228" y="365593"/>
            <a:ext cx="5775614" cy="58116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268057"/>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solidFill>
                  <a:srgbClr val="000000"/>
                </a:solidFill>
              </a:rPr>
              <a:t>GCAR GMT Review - April 27-29, 2009</a:t>
            </a:r>
          </a:p>
        </p:txBody>
      </p:sp>
      <p:sp>
        <p:nvSpPr>
          <p:cNvPr id="5" name="Rectangle 6"/>
          <p:cNvSpPr>
            <a:spLocks noGrp="1" noChangeArrowheads="1"/>
          </p:cNvSpPr>
          <p:nvPr>
            <p:ph type="sldNum" sz="quarter" idx="11"/>
          </p:nvPr>
        </p:nvSpPr>
        <p:spPr>
          <a:ln/>
        </p:spPr>
        <p:txBody>
          <a:bodyPr/>
          <a:lstStyle>
            <a:lvl1pPr>
              <a:defRPr/>
            </a:lvl1pPr>
          </a:lstStyle>
          <a:p>
            <a:pPr>
              <a:defRPr/>
            </a:pPr>
            <a:fld id="{A7A087CF-D079-4BD8-88F1-7FC3B0B36FF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833776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solidFill>
                  <a:srgbClr val="000000"/>
                </a:solidFill>
              </a:rPr>
              <a:t>GCAR GMT Review - April 27-29, 2009</a:t>
            </a:r>
          </a:p>
        </p:txBody>
      </p:sp>
      <p:sp>
        <p:nvSpPr>
          <p:cNvPr id="5" name="Rectangle 6"/>
          <p:cNvSpPr>
            <a:spLocks noGrp="1" noChangeArrowheads="1"/>
          </p:cNvSpPr>
          <p:nvPr>
            <p:ph type="sldNum" sz="quarter" idx="11"/>
          </p:nvPr>
        </p:nvSpPr>
        <p:spPr>
          <a:ln/>
        </p:spPr>
        <p:txBody>
          <a:bodyPr/>
          <a:lstStyle>
            <a:lvl1pPr>
              <a:defRPr/>
            </a:lvl1pPr>
          </a:lstStyle>
          <a:p>
            <a:pPr>
              <a:defRPr/>
            </a:pPr>
            <a:fld id="{4FBE141C-0D52-4787-853E-38D04AD3052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3858636"/>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solidFill>
                  <a:srgbClr val="000000"/>
                </a:solidFill>
              </a:rPr>
              <a:t>GCAR GMT Review - April 27-29, 2009</a:t>
            </a:r>
          </a:p>
        </p:txBody>
      </p:sp>
      <p:sp>
        <p:nvSpPr>
          <p:cNvPr id="5" name="Rectangle 6"/>
          <p:cNvSpPr>
            <a:spLocks noGrp="1" noChangeArrowheads="1"/>
          </p:cNvSpPr>
          <p:nvPr>
            <p:ph type="sldNum" sz="quarter" idx="11"/>
          </p:nvPr>
        </p:nvSpPr>
        <p:spPr>
          <a:ln/>
        </p:spPr>
        <p:txBody>
          <a:bodyPr/>
          <a:lstStyle>
            <a:lvl1pPr>
              <a:defRPr/>
            </a:lvl1pPr>
          </a:lstStyle>
          <a:p>
            <a:pPr>
              <a:defRPr/>
            </a:pPr>
            <a:fld id="{46E0C98F-208D-4907-A5D6-928FE01900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4510451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dirty="0">
                <a:solidFill>
                  <a:srgbClr val="000000"/>
                </a:solidFill>
              </a:rPr>
              <a:t>GCAR GMT Review - April 27-29, 2009</a:t>
            </a:r>
          </a:p>
        </p:txBody>
      </p:sp>
      <p:sp>
        <p:nvSpPr>
          <p:cNvPr id="6" name="Rectangle 6"/>
          <p:cNvSpPr>
            <a:spLocks noGrp="1" noChangeArrowheads="1"/>
          </p:cNvSpPr>
          <p:nvPr>
            <p:ph type="sldNum" sz="quarter" idx="11"/>
          </p:nvPr>
        </p:nvSpPr>
        <p:spPr>
          <a:ln/>
        </p:spPr>
        <p:txBody>
          <a:bodyPr/>
          <a:lstStyle>
            <a:lvl1pPr>
              <a:defRPr/>
            </a:lvl1pPr>
          </a:lstStyle>
          <a:p>
            <a:pPr>
              <a:defRPr/>
            </a:pPr>
            <a:fld id="{598B8AA9-375C-4475-9A88-F8B5A458071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6319198"/>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dirty="0">
                <a:solidFill>
                  <a:srgbClr val="000000"/>
                </a:solidFill>
              </a:rPr>
              <a:t>GCAR GMT Review - April 27-29, 2009</a:t>
            </a:r>
          </a:p>
        </p:txBody>
      </p:sp>
      <p:sp>
        <p:nvSpPr>
          <p:cNvPr id="8" name="Rectangle 6"/>
          <p:cNvSpPr>
            <a:spLocks noGrp="1" noChangeArrowheads="1"/>
          </p:cNvSpPr>
          <p:nvPr>
            <p:ph type="sldNum" sz="quarter" idx="11"/>
          </p:nvPr>
        </p:nvSpPr>
        <p:spPr>
          <a:ln/>
        </p:spPr>
        <p:txBody>
          <a:bodyPr/>
          <a:lstStyle>
            <a:lvl1pPr>
              <a:defRPr/>
            </a:lvl1pPr>
          </a:lstStyle>
          <a:p>
            <a:pPr>
              <a:defRPr/>
            </a:pPr>
            <a:fld id="{31E0CD64-D24E-40D0-9AEF-BB0C1A87A23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65574900"/>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dirty="0">
                <a:solidFill>
                  <a:srgbClr val="000000"/>
                </a:solidFill>
              </a:rPr>
              <a:t>GCAR GMT Review - April 27-29, 2009</a:t>
            </a:r>
          </a:p>
        </p:txBody>
      </p:sp>
      <p:sp>
        <p:nvSpPr>
          <p:cNvPr id="4" name="Rectangle 6"/>
          <p:cNvSpPr>
            <a:spLocks noGrp="1" noChangeArrowheads="1"/>
          </p:cNvSpPr>
          <p:nvPr>
            <p:ph type="sldNum" sz="quarter" idx="11"/>
          </p:nvPr>
        </p:nvSpPr>
        <p:spPr>
          <a:ln/>
        </p:spPr>
        <p:txBody>
          <a:bodyPr/>
          <a:lstStyle>
            <a:lvl1pPr>
              <a:defRPr/>
            </a:lvl1pPr>
          </a:lstStyle>
          <a:p>
            <a:pPr>
              <a:defRPr/>
            </a:pPr>
            <a:fld id="{F2330F27-E418-469C-81B6-FE38A6221CA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13089524"/>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Standard Model at 50</a:t>
            </a:r>
            <a:endParaRPr lang="en-US"/>
          </a:p>
        </p:txBody>
      </p:sp>
      <p:sp>
        <p:nvSpPr>
          <p:cNvPr id="6" name="Slide Number Placeholder 5"/>
          <p:cNvSpPr>
            <a:spLocks noGrp="1"/>
          </p:cNvSpPr>
          <p:nvPr>
            <p:ph type="sldNum" sz="quarter" idx="12"/>
          </p:nvPr>
        </p:nvSpPr>
        <p:spPr/>
        <p:txBody>
          <a:bodyPr/>
          <a:lstStyle/>
          <a:p>
            <a:fld id="{517D829E-F26B-4F1E-8B84-CE03415F4F36}" type="slidenum">
              <a:rPr lang="en-US" smtClean="0"/>
              <a:t>‹#›</a:t>
            </a:fld>
            <a:endParaRPr lang="en-US"/>
          </a:p>
        </p:txBody>
      </p:sp>
    </p:spTree>
    <p:extLst>
      <p:ext uri="{BB962C8B-B14F-4D97-AF65-F5344CB8AC3E}">
        <p14:creationId xmlns:p14="http://schemas.microsoft.com/office/powerpoint/2010/main" val="22936219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805559"/>
      </p:ext>
    </p:extLst>
  </p:cSld>
  <p:clrMapOvr>
    <a:masterClrMapping/>
  </p:clrMapOvr>
  <p:transition spd="slow">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dirty="0">
                <a:solidFill>
                  <a:srgbClr val="000000"/>
                </a:solidFill>
              </a:rPr>
              <a:t>GCAR GMT Review - April 27-29, 2009</a:t>
            </a:r>
          </a:p>
        </p:txBody>
      </p:sp>
      <p:sp>
        <p:nvSpPr>
          <p:cNvPr id="6" name="Rectangle 6"/>
          <p:cNvSpPr>
            <a:spLocks noGrp="1" noChangeArrowheads="1"/>
          </p:cNvSpPr>
          <p:nvPr>
            <p:ph type="sldNum" sz="quarter" idx="11"/>
          </p:nvPr>
        </p:nvSpPr>
        <p:spPr>
          <a:ln/>
        </p:spPr>
        <p:txBody>
          <a:bodyPr/>
          <a:lstStyle>
            <a:lvl1pPr>
              <a:defRPr/>
            </a:lvl1pPr>
          </a:lstStyle>
          <a:p>
            <a:pPr>
              <a:defRPr/>
            </a:pPr>
            <a:fld id="{155DB676-1C3A-486D-841F-E626FDD71E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37152168"/>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dirty="0">
                <a:solidFill>
                  <a:srgbClr val="000000"/>
                </a:solidFill>
              </a:rPr>
              <a:t>GCAR GMT Review - April 27-29, 2009</a:t>
            </a:r>
          </a:p>
        </p:txBody>
      </p:sp>
      <p:sp>
        <p:nvSpPr>
          <p:cNvPr id="6" name="Rectangle 6"/>
          <p:cNvSpPr>
            <a:spLocks noGrp="1" noChangeArrowheads="1"/>
          </p:cNvSpPr>
          <p:nvPr>
            <p:ph type="sldNum" sz="quarter" idx="11"/>
          </p:nvPr>
        </p:nvSpPr>
        <p:spPr>
          <a:ln/>
        </p:spPr>
        <p:txBody>
          <a:bodyPr/>
          <a:lstStyle>
            <a:lvl1pPr>
              <a:defRPr/>
            </a:lvl1pPr>
          </a:lstStyle>
          <a:p>
            <a:pPr>
              <a:defRPr/>
            </a:pPr>
            <a:fld id="{6C580362-B283-4605-9F09-B3785E0CAD4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4335465"/>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solidFill>
                  <a:srgbClr val="000000"/>
                </a:solidFill>
              </a:rPr>
              <a:t>GCAR GMT Review - April 27-29, 2009</a:t>
            </a:r>
          </a:p>
        </p:txBody>
      </p:sp>
      <p:sp>
        <p:nvSpPr>
          <p:cNvPr id="5" name="Rectangle 6"/>
          <p:cNvSpPr>
            <a:spLocks noGrp="1" noChangeArrowheads="1"/>
          </p:cNvSpPr>
          <p:nvPr>
            <p:ph type="sldNum" sz="quarter" idx="11"/>
          </p:nvPr>
        </p:nvSpPr>
        <p:spPr>
          <a:ln/>
        </p:spPr>
        <p:txBody>
          <a:bodyPr/>
          <a:lstStyle>
            <a:lvl1pPr>
              <a:defRPr/>
            </a:lvl1pPr>
          </a:lstStyle>
          <a:p>
            <a:pPr>
              <a:defRPr/>
            </a:pPr>
            <a:fld id="{3E240AEA-CAE9-457F-A8B3-0D51A28195D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184846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solidFill>
                  <a:srgbClr val="000000"/>
                </a:solidFill>
              </a:rPr>
              <a:t>GCAR GMT Review - April 27-29, 2009</a:t>
            </a:r>
          </a:p>
        </p:txBody>
      </p:sp>
      <p:sp>
        <p:nvSpPr>
          <p:cNvPr id="5" name="Rectangle 6"/>
          <p:cNvSpPr>
            <a:spLocks noGrp="1" noChangeArrowheads="1"/>
          </p:cNvSpPr>
          <p:nvPr>
            <p:ph type="sldNum" sz="quarter" idx="11"/>
          </p:nvPr>
        </p:nvSpPr>
        <p:spPr>
          <a:ln/>
        </p:spPr>
        <p:txBody>
          <a:bodyPr/>
          <a:lstStyle>
            <a:lvl1pPr>
              <a:defRPr/>
            </a:lvl1pPr>
          </a:lstStyle>
          <a:p>
            <a:pPr>
              <a:defRPr/>
            </a:pPr>
            <a:fld id="{930C77D3-669C-4819-ABB8-93B5FC8E166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33383918"/>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96E026-A9CB-48BD-9016-C499A68EC6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125197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1249C-239C-4290-931B-6D4994CF438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7514243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B1A312-605D-4FFE-9052-E3F4AD1D6E4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3843329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B26292-73CD-4D94-94E1-B929360EE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194288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53FCC1-75AA-4737-AFBE-DDFCA1778D1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586892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0" y="73740"/>
            <a:ext cx="9144000" cy="431286"/>
          </a:xfrm>
        </p:spPr>
        <p:txBody>
          <a:bodyPr>
            <a:normAutofit/>
          </a:bodyPr>
          <a:lstStyle>
            <a:lvl1pPr algn="ctr">
              <a:defRPr sz="3200" b="1">
                <a:solidFill>
                  <a:schemeClr val="bg1"/>
                </a:solidFill>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a:xfrm>
            <a:off x="3028950" y="6622026"/>
            <a:ext cx="3086100" cy="235974"/>
          </a:xfrm>
        </p:spPr>
        <p:txBody>
          <a:bodyPr/>
          <a:lstStyle>
            <a:lvl1pPr>
              <a:defRPr>
                <a:solidFill>
                  <a:schemeClr val="bg1"/>
                </a:solidFill>
              </a:defRPr>
            </a:lvl1pPr>
          </a:lstStyle>
          <a:p>
            <a:r>
              <a:rPr lang="en-US" dirty="0" smtClean="0"/>
              <a:t>Standard Model at 50</a:t>
            </a:r>
            <a:endParaRPr lang="en-US" dirty="0"/>
          </a:p>
        </p:txBody>
      </p:sp>
      <p:sp>
        <p:nvSpPr>
          <p:cNvPr id="5" name="Slide Number Placeholder 4"/>
          <p:cNvSpPr>
            <a:spLocks noGrp="1"/>
          </p:cNvSpPr>
          <p:nvPr>
            <p:ph type="sldNum" sz="quarter" idx="12"/>
          </p:nvPr>
        </p:nvSpPr>
        <p:spPr>
          <a:xfrm>
            <a:off x="7086600" y="6622026"/>
            <a:ext cx="2057400" cy="235974"/>
          </a:xfrm>
        </p:spPr>
        <p:txBody>
          <a:bodyPr/>
          <a:lstStyle/>
          <a:p>
            <a:fld id="{517D829E-F26B-4F1E-8B84-CE03415F4F36}" type="slidenum">
              <a:rPr lang="en-US" smtClean="0"/>
              <a:t>‹#›</a:t>
            </a:fld>
            <a:endParaRPr lang="en-US" dirty="0"/>
          </a:p>
        </p:txBody>
      </p:sp>
    </p:spTree>
    <p:extLst>
      <p:ext uri="{BB962C8B-B14F-4D97-AF65-F5344CB8AC3E}">
        <p14:creationId xmlns:p14="http://schemas.microsoft.com/office/powerpoint/2010/main" val="40495850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EEC90E-5122-4ADA-B93A-4DD9A79A15D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5483209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10F3DB1-24A9-4212-B899-AE22FE45AF5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37723770"/>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F1998D-F4A5-4DC2-B9E3-8716D54D37F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8146242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2EFE74-F682-4F34-94B4-A49F20E8422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3678653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9C3866-C3E5-4AE0-ABFC-E0AC766F7E0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6109272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563E89-5096-468A-ACE1-8A0872629DC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22753442"/>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D5EFDB4-CF71-4E89-9F20-115A7FEA57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10710511"/>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96E026-A9CB-48BD-9016-C499A68EC6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909317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1249C-239C-4290-931B-6D4994CF438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023020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B1A312-605D-4FFE-9052-E3F4AD1D6E4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6160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Standard Model at 50</a:t>
            </a:r>
            <a:endParaRPr lang="en-US"/>
          </a:p>
        </p:txBody>
      </p:sp>
      <p:sp>
        <p:nvSpPr>
          <p:cNvPr id="7" name="Slide Number Placeholder 6"/>
          <p:cNvSpPr>
            <a:spLocks noGrp="1"/>
          </p:cNvSpPr>
          <p:nvPr>
            <p:ph type="sldNum" sz="quarter" idx="12"/>
          </p:nvPr>
        </p:nvSpPr>
        <p:spPr/>
        <p:txBody>
          <a:bodyPr/>
          <a:lstStyle/>
          <a:p>
            <a:fld id="{517D829E-F26B-4F1E-8B84-CE03415F4F36}" type="slidenum">
              <a:rPr lang="en-US" smtClean="0"/>
              <a:t>‹#›</a:t>
            </a:fld>
            <a:endParaRPr lang="en-US"/>
          </a:p>
        </p:txBody>
      </p:sp>
    </p:spTree>
    <p:extLst>
      <p:ext uri="{BB962C8B-B14F-4D97-AF65-F5344CB8AC3E}">
        <p14:creationId xmlns:p14="http://schemas.microsoft.com/office/powerpoint/2010/main" val="14972277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B26292-73CD-4D94-94E1-B929360EE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320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53FCC1-75AA-4737-AFBE-DDFCA1778D1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9356494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EEC90E-5122-4ADA-B93A-4DD9A79A15D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3757954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10F3DB1-24A9-4212-B899-AE22FE45AF5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6259646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F1998D-F4A5-4DC2-B9E3-8716D54D37F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8843710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2EFE74-F682-4F34-94B4-A49F20E8422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68248563"/>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9C3866-C3E5-4AE0-ABFC-E0AC766F7E0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812746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563E89-5096-468A-ACE1-8A0872629DC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063389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D5EFDB4-CF71-4E89-9F20-115A7FEA57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415531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96E026-A9CB-48BD-9016-C499A68EC6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5940789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Standard Model at 50</a:t>
            </a:r>
            <a:endParaRPr lang="en-US"/>
          </a:p>
        </p:txBody>
      </p:sp>
      <p:sp>
        <p:nvSpPr>
          <p:cNvPr id="9" name="Slide Number Placeholder 8"/>
          <p:cNvSpPr>
            <a:spLocks noGrp="1"/>
          </p:cNvSpPr>
          <p:nvPr>
            <p:ph type="sldNum" sz="quarter" idx="12"/>
          </p:nvPr>
        </p:nvSpPr>
        <p:spPr/>
        <p:txBody>
          <a:bodyPr/>
          <a:lstStyle/>
          <a:p>
            <a:fld id="{517D829E-F26B-4F1E-8B84-CE03415F4F36}" type="slidenum">
              <a:rPr lang="en-US" smtClean="0"/>
              <a:t>‹#›</a:t>
            </a:fld>
            <a:endParaRPr lang="en-US"/>
          </a:p>
        </p:txBody>
      </p:sp>
    </p:spTree>
    <p:extLst>
      <p:ext uri="{BB962C8B-B14F-4D97-AF65-F5344CB8AC3E}">
        <p14:creationId xmlns:p14="http://schemas.microsoft.com/office/powerpoint/2010/main" val="17956581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1249C-239C-4290-931B-6D4994CF438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35423503"/>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B1A312-605D-4FFE-9052-E3F4AD1D6E4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8580599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B26292-73CD-4D94-94E1-B929360EE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902186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53FCC1-75AA-4737-AFBE-DDFCA1778D1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5384682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EEC90E-5122-4ADA-B93A-4DD9A79A15D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970044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10F3DB1-24A9-4212-B899-AE22FE45AF5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1318322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F1998D-F4A5-4DC2-B9E3-8716D54D37F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916848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2EFE74-F682-4F34-94B4-A49F20E8422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989787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9C3866-C3E5-4AE0-ABFC-E0AC766F7E0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330225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563E89-5096-468A-ACE1-8A0872629DC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156374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958606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D5EFDB4-CF71-4E89-9F20-115A7FEA57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7052791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96E026-A9CB-48BD-9016-C499A68EC6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2608915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11249C-239C-4290-931B-6D4994CF438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4925107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B1A312-605D-4FFE-9052-E3F4AD1D6E4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853308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B26292-73CD-4D94-94E1-B929360EEB1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281898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53FCC1-75AA-4737-AFBE-DDFCA1778D1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595605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EEC90E-5122-4ADA-B93A-4DD9A79A15D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40962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10F3DB1-24A9-4212-B899-AE22FE45AF5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1590399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F1998D-F4A5-4DC2-B9E3-8716D54D37F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9128805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2EFE74-F682-4F34-94B4-A49F20E8422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666215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6631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9C3866-C3E5-4AE0-ABFC-E0AC766F7E0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3623224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563E89-5096-468A-ACE1-8A0872629DC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0390939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DD5EFDB4-CF71-4E89-9F20-115A7FEA576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0589271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Standard Model at 50</a:t>
            </a:r>
            <a:endParaRPr lang="en-US"/>
          </a:p>
        </p:txBody>
      </p:sp>
      <p:sp>
        <p:nvSpPr>
          <p:cNvPr id="7" name="Slide Number Placeholder 6"/>
          <p:cNvSpPr>
            <a:spLocks noGrp="1"/>
          </p:cNvSpPr>
          <p:nvPr>
            <p:ph type="sldNum" sz="quarter" idx="12"/>
          </p:nvPr>
        </p:nvSpPr>
        <p:spPr/>
        <p:txBody>
          <a:bodyPr/>
          <a:lstStyle/>
          <a:p>
            <a:fld id="{517D829E-F26B-4F1E-8B84-CE03415F4F36}" type="slidenum">
              <a:rPr lang="en-US" smtClean="0"/>
              <a:t>‹#›</a:t>
            </a:fld>
            <a:endParaRPr lang="en-US"/>
          </a:p>
        </p:txBody>
      </p:sp>
    </p:spTree>
    <p:extLst>
      <p:ext uri="{BB962C8B-B14F-4D97-AF65-F5344CB8AC3E}">
        <p14:creationId xmlns:p14="http://schemas.microsoft.com/office/powerpoint/2010/main" val="2086205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Standard Model at 50</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7D829E-F26B-4F1E-8B84-CE03415F4F36}" type="slidenum">
              <a:rPr lang="en-US" smtClean="0"/>
              <a:t>‹#›</a:t>
            </a:fld>
            <a:endParaRPr lang="en-US"/>
          </a:p>
        </p:txBody>
      </p:sp>
    </p:spTree>
    <p:extLst>
      <p:ext uri="{BB962C8B-B14F-4D97-AF65-F5344CB8AC3E}">
        <p14:creationId xmlns:p14="http://schemas.microsoft.com/office/powerpoint/2010/main" val="26493421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9" name="Rectangle 7"/>
          <p:cNvSpPr>
            <a:spLocks noChangeArrowheads="1"/>
          </p:cNvSpPr>
          <p:nvPr/>
        </p:nvSpPr>
        <p:spPr bwMode="auto">
          <a:xfrm>
            <a:off x="3879273" y="201706"/>
            <a:ext cx="831273" cy="80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9896" tIns="44948" rIns="89896" bIns="44948" anchor="ctr"/>
          <a:lstStyle/>
          <a:p>
            <a:pPr fontAlgn="base">
              <a:spcBef>
                <a:spcPct val="20000"/>
              </a:spcBef>
              <a:spcAft>
                <a:spcPct val="0"/>
              </a:spcAft>
              <a:buClr>
                <a:srgbClr val="FF0000"/>
              </a:buClr>
              <a:buSzPct val="80000"/>
              <a:buFont typeface="ZapfDingbats BT" pitchFamily="18" charset="2"/>
              <a:buChar char="v"/>
            </a:pPr>
            <a:endParaRPr lang="en-US" sz="2471" smtClean="0">
              <a:solidFill>
                <a:srgbClr val="FFFFFF"/>
              </a:solidFill>
              <a:latin typeface="Arial" pitchFamily="34" charset="0"/>
              <a:ea typeface="ＭＳ Ｐゴシック" pitchFamily="34" charset="-128"/>
            </a:endParaRPr>
          </a:p>
        </p:txBody>
      </p:sp>
    </p:spTree>
    <p:extLst>
      <p:ext uri="{BB962C8B-B14F-4D97-AF65-F5344CB8AC3E}">
        <p14:creationId xmlns:p14="http://schemas.microsoft.com/office/powerpoint/2010/main" val="169009917"/>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p:random/>
  </p:transition>
  <p:txStyles>
    <p:titleStyle>
      <a:lvl1pPr algn="l" defTabSz="899320" rtl="0" fontAlgn="base">
        <a:spcBef>
          <a:spcPct val="0"/>
        </a:spcBef>
        <a:spcAft>
          <a:spcPct val="0"/>
        </a:spcAft>
        <a:defRPr sz="2206" kern="1200">
          <a:solidFill>
            <a:srgbClr val="FF0000"/>
          </a:solidFill>
          <a:latin typeface="+mj-lt"/>
          <a:ea typeface="+mj-ea"/>
          <a:cs typeface="+mj-cs"/>
        </a:defRPr>
      </a:lvl1pPr>
      <a:lvl2pPr algn="l" defTabSz="899320" rtl="0" fontAlgn="base">
        <a:spcBef>
          <a:spcPct val="0"/>
        </a:spcBef>
        <a:spcAft>
          <a:spcPct val="0"/>
        </a:spcAft>
        <a:defRPr sz="2206">
          <a:solidFill>
            <a:srgbClr val="FF0000"/>
          </a:solidFill>
          <a:latin typeface="Geometr415 Blk BT" pitchFamily="34" charset="0"/>
        </a:defRPr>
      </a:lvl2pPr>
      <a:lvl3pPr algn="l" defTabSz="899320" rtl="0" fontAlgn="base">
        <a:spcBef>
          <a:spcPct val="0"/>
        </a:spcBef>
        <a:spcAft>
          <a:spcPct val="0"/>
        </a:spcAft>
        <a:defRPr sz="2206">
          <a:solidFill>
            <a:srgbClr val="FF0000"/>
          </a:solidFill>
          <a:latin typeface="Geometr415 Blk BT" pitchFamily="34" charset="0"/>
        </a:defRPr>
      </a:lvl3pPr>
      <a:lvl4pPr algn="l" defTabSz="899320" rtl="0" fontAlgn="base">
        <a:spcBef>
          <a:spcPct val="0"/>
        </a:spcBef>
        <a:spcAft>
          <a:spcPct val="0"/>
        </a:spcAft>
        <a:defRPr sz="2206">
          <a:solidFill>
            <a:srgbClr val="FF0000"/>
          </a:solidFill>
          <a:latin typeface="Geometr415 Blk BT" pitchFamily="34" charset="0"/>
        </a:defRPr>
      </a:lvl4pPr>
      <a:lvl5pPr algn="l" defTabSz="899320" rtl="0" fontAlgn="base">
        <a:spcBef>
          <a:spcPct val="0"/>
        </a:spcBef>
        <a:spcAft>
          <a:spcPct val="0"/>
        </a:spcAft>
        <a:defRPr sz="2206">
          <a:solidFill>
            <a:srgbClr val="FF0000"/>
          </a:solidFill>
          <a:latin typeface="Geometr415 Blk BT" pitchFamily="34" charset="0"/>
        </a:defRPr>
      </a:lvl5pPr>
      <a:lvl6pPr marL="403433" algn="l" defTabSz="899320" rtl="0" fontAlgn="base">
        <a:spcBef>
          <a:spcPct val="0"/>
        </a:spcBef>
        <a:spcAft>
          <a:spcPct val="0"/>
        </a:spcAft>
        <a:defRPr sz="2206">
          <a:solidFill>
            <a:srgbClr val="FF0000"/>
          </a:solidFill>
          <a:latin typeface="Geometr415 Blk BT" pitchFamily="34" charset="0"/>
        </a:defRPr>
      </a:lvl6pPr>
      <a:lvl7pPr marL="806867" algn="l" defTabSz="899320" rtl="0" fontAlgn="base">
        <a:spcBef>
          <a:spcPct val="0"/>
        </a:spcBef>
        <a:spcAft>
          <a:spcPct val="0"/>
        </a:spcAft>
        <a:defRPr sz="2206">
          <a:solidFill>
            <a:srgbClr val="FF0000"/>
          </a:solidFill>
          <a:latin typeface="Geometr415 Blk BT" pitchFamily="34" charset="0"/>
        </a:defRPr>
      </a:lvl7pPr>
      <a:lvl8pPr marL="1210300" algn="l" defTabSz="899320" rtl="0" fontAlgn="base">
        <a:spcBef>
          <a:spcPct val="0"/>
        </a:spcBef>
        <a:spcAft>
          <a:spcPct val="0"/>
        </a:spcAft>
        <a:defRPr sz="2206">
          <a:solidFill>
            <a:srgbClr val="FF0000"/>
          </a:solidFill>
          <a:latin typeface="Geometr415 Blk BT" pitchFamily="34" charset="0"/>
        </a:defRPr>
      </a:lvl8pPr>
      <a:lvl9pPr marL="1613733" algn="l" defTabSz="899320" rtl="0" fontAlgn="base">
        <a:spcBef>
          <a:spcPct val="0"/>
        </a:spcBef>
        <a:spcAft>
          <a:spcPct val="0"/>
        </a:spcAft>
        <a:defRPr sz="2206">
          <a:solidFill>
            <a:srgbClr val="FF0000"/>
          </a:solidFill>
          <a:latin typeface="Geometr415 Blk BT" pitchFamily="34" charset="0"/>
        </a:defRPr>
      </a:lvl9pPr>
    </p:titleStyle>
    <p:bodyStyle>
      <a:lvl1pPr marL="337596" indent="-337596" algn="l" defTabSz="899320" rtl="0" fontAlgn="base">
        <a:spcBef>
          <a:spcPct val="20000"/>
        </a:spcBef>
        <a:spcAft>
          <a:spcPct val="0"/>
        </a:spcAft>
        <a:buClr>
          <a:srgbClr val="FF0000"/>
        </a:buClr>
        <a:buFont typeface="Wingdings 2" panose="05020102010507070707" pitchFamily="18" charset="2"/>
        <a:defRPr sz="1765" kern="1200">
          <a:solidFill>
            <a:schemeClr val="tx1"/>
          </a:solidFill>
          <a:latin typeface="+mn-lt"/>
          <a:ea typeface="+mn-ea"/>
          <a:cs typeface="+mn-cs"/>
        </a:defRPr>
      </a:lvl1pPr>
      <a:lvl2pPr marL="729822" indent="-280162" algn="l" defTabSz="899320" rtl="0" fontAlgn="base">
        <a:spcBef>
          <a:spcPct val="20000"/>
        </a:spcBef>
        <a:spcAft>
          <a:spcPct val="0"/>
        </a:spcAft>
        <a:buClr>
          <a:srgbClr val="1A137D"/>
        </a:buClr>
        <a:buFont typeface="Wingdings 2" panose="05020102010507070707" pitchFamily="18" charset="2"/>
        <a:buChar char="¡"/>
        <a:defRPr kern="1200">
          <a:solidFill>
            <a:schemeClr val="tx1"/>
          </a:solidFill>
          <a:latin typeface="+mn-lt"/>
          <a:ea typeface="+mn-ea"/>
          <a:cs typeface="+mn-cs"/>
        </a:defRPr>
      </a:lvl2pPr>
      <a:lvl3pPr marL="1123450" indent="-224130" algn="l" defTabSz="899320" rtl="0" fontAlgn="base">
        <a:spcBef>
          <a:spcPct val="20000"/>
        </a:spcBef>
        <a:spcAft>
          <a:spcPct val="0"/>
        </a:spcAft>
        <a:buClr>
          <a:srgbClr val="FF0000"/>
        </a:buClr>
        <a:buFont typeface="ZapfDingbats BT" pitchFamily="18" charset="2"/>
        <a:buChar char="w"/>
        <a:defRPr sz="1412" kern="1200">
          <a:solidFill>
            <a:schemeClr val="tx1"/>
          </a:solidFill>
          <a:latin typeface="+mn-lt"/>
          <a:ea typeface="+mn-ea"/>
          <a:cs typeface="+mn-cs"/>
        </a:defRPr>
      </a:lvl3pPr>
      <a:lvl4pPr marL="1573110" indent="-224130" algn="l" defTabSz="899320" rtl="0" fontAlgn="base">
        <a:spcBef>
          <a:spcPct val="20000"/>
        </a:spcBef>
        <a:spcAft>
          <a:spcPct val="0"/>
        </a:spcAft>
        <a:buClr>
          <a:srgbClr val="1A137D"/>
        </a:buClr>
        <a:buFont typeface="Wingdings 2" panose="05020102010507070707" pitchFamily="18" charset="2"/>
        <a:buChar char=""/>
        <a:defRPr sz="1235" kern="1200">
          <a:solidFill>
            <a:schemeClr val="tx1"/>
          </a:solidFill>
          <a:latin typeface="+mn-lt"/>
          <a:ea typeface="+mn-ea"/>
          <a:cs typeface="+mn-cs"/>
        </a:defRPr>
      </a:lvl4pPr>
      <a:lvl5pPr marL="2022770" indent="-224130" algn="l" defTabSz="899320" rtl="0" fontAlgn="base">
        <a:spcBef>
          <a:spcPct val="20000"/>
        </a:spcBef>
        <a:spcAft>
          <a:spcPct val="0"/>
        </a:spcAft>
        <a:buClr>
          <a:srgbClr val="FF0000"/>
        </a:buClr>
        <a:buFont typeface="Wingdings 2" panose="05020102010507070707" pitchFamily="18" charset="2"/>
        <a:buChar char="§"/>
        <a:defRPr sz="1059"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381000" y="6400800"/>
            <a:ext cx="6096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Arial" charset="0"/>
                <a:ea typeface="ＭＳ Ｐゴシック" pitchFamily="28" charset="-128"/>
                <a:cs typeface="+mn-cs"/>
              </a:defRPr>
            </a:lvl1pPr>
          </a:lstStyle>
          <a:p>
            <a:pPr fontAlgn="base">
              <a:spcBef>
                <a:spcPct val="0"/>
              </a:spcBef>
              <a:spcAft>
                <a:spcPct val="0"/>
              </a:spcAft>
              <a:defRPr/>
            </a:pPr>
            <a:r>
              <a:rPr lang="en-US" dirty="0">
                <a:solidFill>
                  <a:srgbClr val="000000"/>
                </a:solidFill>
              </a:rPr>
              <a:t>GCAR GMT Review - April 27-29, 2009</a:t>
            </a:r>
          </a:p>
        </p:txBody>
      </p:sp>
      <p:sp>
        <p:nvSpPr>
          <p:cNvPr id="1030" name="Rectangle 6"/>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ea typeface="ＭＳ Ｐゴシック" pitchFamily="28" charset="-128"/>
                <a:cs typeface="+mn-cs"/>
              </a:defRPr>
            </a:lvl1pPr>
          </a:lstStyle>
          <a:p>
            <a:pPr fontAlgn="base">
              <a:spcBef>
                <a:spcPct val="0"/>
              </a:spcBef>
              <a:spcAft>
                <a:spcPct val="0"/>
              </a:spcAft>
              <a:defRPr/>
            </a:pPr>
            <a:fld id="{C03F1232-EE4F-4841-91AA-E806AE28A32D}"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96283759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fade/>
  </p:transition>
  <p:hf sldNum="0" hdr="0" ftr="0" dt="0"/>
  <p:txStyles>
    <p:titleStyle>
      <a:lvl1pPr algn="ctr" rtl="0" eaLnBrk="0" fontAlgn="base" hangingPunct="0">
        <a:spcBef>
          <a:spcPct val="0"/>
        </a:spcBef>
        <a:spcAft>
          <a:spcPct val="0"/>
        </a:spcAft>
        <a:defRPr sz="3200">
          <a:solidFill>
            <a:schemeClr val="tx2"/>
          </a:solidFill>
          <a:latin typeface="+mj-lt"/>
          <a:ea typeface="+mj-ea"/>
          <a:cs typeface="ＭＳ Ｐゴシック"/>
        </a:defRPr>
      </a:lvl1pPr>
      <a:lvl2pPr algn="ctr" rtl="0" eaLnBrk="0" fontAlgn="base" hangingPunct="0">
        <a:spcBef>
          <a:spcPct val="0"/>
        </a:spcBef>
        <a:spcAft>
          <a:spcPct val="0"/>
        </a:spcAft>
        <a:defRPr sz="3200">
          <a:solidFill>
            <a:schemeClr val="tx2"/>
          </a:solidFill>
          <a:latin typeface="Arial" charset="0"/>
          <a:ea typeface="ＭＳ Ｐゴシック" pitchFamily="28" charset="-128"/>
          <a:cs typeface="ＭＳ Ｐゴシック"/>
        </a:defRPr>
      </a:lvl2pPr>
      <a:lvl3pPr algn="ctr" rtl="0" eaLnBrk="0" fontAlgn="base" hangingPunct="0">
        <a:spcBef>
          <a:spcPct val="0"/>
        </a:spcBef>
        <a:spcAft>
          <a:spcPct val="0"/>
        </a:spcAft>
        <a:defRPr sz="3200">
          <a:solidFill>
            <a:schemeClr val="tx2"/>
          </a:solidFill>
          <a:latin typeface="Arial" charset="0"/>
          <a:ea typeface="ＭＳ Ｐゴシック" pitchFamily="28" charset="-128"/>
          <a:cs typeface="ＭＳ Ｐゴシック"/>
        </a:defRPr>
      </a:lvl3pPr>
      <a:lvl4pPr algn="ctr" rtl="0" eaLnBrk="0" fontAlgn="base" hangingPunct="0">
        <a:spcBef>
          <a:spcPct val="0"/>
        </a:spcBef>
        <a:spcAft>
          <a:spcPct val="0"/>
        </a:spcAft>
        <a:defRPr sz="3200">
          <a:solidFill>
            <a:schemeClr val="tx2"/>
          </a:solidFill>
          <a:latin typeface="Arial" charset="0"/>
          <a:ea typeface="ＭＳ Ｐゴシック" pitchFamily="28" charset="-128"/>
          <a:cs typeface="ＭＳ Ｐゴシック"/>
        </a:defRPr>
      </a:lvl4pPr>
      <a:lvl5pPr algn="ctr" rtl="0" eaLnBrk="0" fontAlgn="base" hangingPunct="0">
        <a:spcBef>
          <a:spcPct val="0"/>
        </a:spcBef>
        <a:spcAft>
          <a:spcPct val="0"/>
        </a:spcAft>
        <a:defRPr sz="3200">
          <a:solidFill>
            <a:schemeClr val="tx2"/>
          </a:solidFill>
          <a:latin typeface="Arial" charset="0"/>
          <a:ea typeface="ＭＳ Ｐゴシック" pitchFamily="28" charset="-128"/>
          <a:cs typeface="ＭＳ Ｐゴシック"/>
        </a:defRPr>
      </a:lvl5pPr>
      <a:lvl6pPr marL="457200" algn="ctr" rtl="0" fontAlgn="base">
        <a:spcBef>
          <a:spcPct val="0"/>
        </a:spcBef>
        <a:spcAft>
          <a:spcPct val="0"/>
        </a:spcAft>
        <a:defRPr sz="3200">
          <a:solidFill>
            <a:schemeClr val="tx2"/>
          </a:solidFill>
          <a:latin typeface="Arial" charset="0"/>
          <a:ea typeface="ＭＳ Ｐゴシック" pitchFamily="28" charset="-128"/>
        </a:defRPr>
      </a:lvl6pPr>
      <a:lvl7pPr marL="914400" algn="ctr" rtl="0" fontAlgn="base">
        <a:spcBef>
          <a:spcPct val="0"/>
        </a:spcBef>
        <a:spcAft>
          <a:spcPct val="0"/>
        </a:spcAft>
        <a:defRPr sz="3200">
          <a:solidFill>
            <a:schemeClr val="tx2"/>
          </a:solidFill>
          <a:latin typeface="Arial" charset="0"/>
          <a:ea typeface="ＭＳ Ｐゴシック" pitchFamily="28" charset="-128"/>
        </a:defRPr>
      </a:lvl7pPr>
      <a:lvl8pPr marL="1371600" algn="ctr" rtl="0" fontAlgn="base">
        <a:spcBef>
          <a:spcPct val="0"/>
        </a:spcBef>
        <a:spcAft>
          <a:spcPct val="0"/>
        </a:spcAft>
        <a:defRPr sz="3200">
          <a:solidFill>
            <a:schemeClr val="tx2"/>
          </a:solidFill>
          <a:latin typeface="Arial" charset="0"/>
          <a:ea typeface="ＭＳ Ｐゴシック" pitchFamily="28" charset="-128"/>
        </a:defRPr>
      </a:lvl8pPr>
      <a:lvl9pPr marL="1828800" algn="ctr" rtl="0" fontAlgn="base">
        <a:spcBef>
          <a:spcPct val="0"/>
        </a:spcBef>
        <a:spcAft>
          <a:spcPct val="0"/>
        </a:spcAft>
        <a:defRPr sz="3200">
          <a:solidFill>
            <a:schemeClr val="tx2"/>
          </a:solidFill>
          <a:latin typeface="Arial" charset="0"/>
          <a:ea typeface="ＭＳ Ｐゴシック" pitchFamily="28"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0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a:solidFill>
            <a:schemeClr val="tx1"/>
          </a:solidFill>
          <a:latin typeface="+mn-lt"/>
          <a:ea typeface="+mn-ea"/>
          <a:cs typeface="ＭＳ Ｐゴシック"/>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defRPr/>
            </a:pPr>
            <a:fld id="{B41BA950-9BE0-4122-912B-D9162DF9C5D6}" type="slidenum">
              <a:rPr lang="en-US">
                <a:solidFill>
                  <a:srgbClr val="000000"/>
                </a:solidFill>
              </a:rPr>
              <a:pPr eaLnBrk="0" fontAlgn="base" hangingPunct="0">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44626210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defRPr/>
            </a:pPr>
            <a:fld id="{B41BA950-9BE0-4122-912B-D9162DF9C5D6}" type="slidenum">
              <a:rPr lang="en-US">
                <a:solidFill>
                  <a:srgbClr val="000000"/>
                </a:solidFill>
              </a:rPr>
              <a:pPr eaLnBrk="0" fontAlgn="base" hangingPunct="0">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159537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defRPr/>
            </a:pPr>
            <a:fld id="{B41BA950-9BE0-4122-912B-D9162DF9C5D6}" type="slidenum">
              <a:rPr lang="en-US">
                <a:solidFill>
                  <a:srgbClr val="000000"/>
                </a:solidFill>
              </a:rPr>
              <a:pPr eaLnBrk="0" fontAlgn="base" hangingPunct="0">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46073816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pPr eaLnBrk="0" fontAlgn="base" hangingPunct="0">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pPr eaLnBrk="0" fontAlgn="base" hangingPunct="0">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pPr eaLnBrk="0" fontAlgn="base" hangingPunct="0">
              <a:spcBef>
                <a:spcPct val="0"/>
              </a:spcBef>
              <a:spcAft>
                <a:spcPct val="0"/>
              </a:spcAft>
              <a:defRPr/>
            </a:pPr>
            <a:fld id="{B41BA950-9BE0-4122-912B-D9162DF9C5D6}" type="slidenum">
              <a:rPr lang="en-US">
                <a:solidFill>
                  <a:srgbClr val="000000"/>
                </a:solidFill>
              </a:rPr>
              <a:pPr eaLnBrk="0" fontAlgn="base" hangingPunct="0">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71071660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notesSlide" Target="../notesSlides/notesSlide6.xml"/><Relationship Id="rId7" Type="http://schemas.openxmlformats.org/officeDocument/2006/relationships/image" Target="../media/image17.jpeg"/><Relationship Id="rId2" Type="http://schemas.openxmlformats.org/officeDocument/2006/relationships/slideLayout" Target="../slideLayouts/slideLayout30.xml"/><Relationship Id="rId1" Type="http://schemas.openxmlformats.org/officeDocument/2006/relationships/vmlDrawing" Target="../drawings/vmlDrawing1.vml"/><Relationship Id="rId6" Type="http://schemas.openxmlformats.org/officeDocument/2006/relationships/image" Target="../media/image16.jpeg"/><Relationship Id="rId11" Type="http://schemas.openxmlformats.org/officeDocument/2006/relationships/image" Target="../media/image13.wmf"/><Relationship Id="rId5" Type="http://schemas.openxmlformats.org/officeDocument/2006/relationships/image" Target="../media/image15.jpeg"/><Relationship Id="rId10" Type="http://schemas.openxmlformats.org/officeDocument/2006/relationships/oleObject" Target="../embeddings/oleObject1.bin"/><Relationship Id="rId4" Type="http://schemas.openxmlformats.org/officeDocument/2006/relationships/image" Target="../media/image14.jpeg"/><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4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wmf"/><Relationship Id="rId5" Type="http://schemas.openxmlformats.org/officeDocument/2006/relationships/oleObject" Target="../embeddings/oleObject3.bin"/><Relationship Id="rId4" Type="http://schemas.openxmlformats.org/officeDocument/2006/relationships/image" Target="../media/image29.wmf"/><Relationship Id="rId9"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39.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40.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42.wmf"/><Relationship Id="rId5" Type="http://schemas.openxmlformats.org/officeDocument/2006/relationships/oleObject" Target="../embeddings/oleObject8.bin"/><Relationship Id="rId4" Type="http://schemas.openxmlformats.org/officeDocument/2006/relationships/image" Target="../media/image41.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9.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2" descr="https://home.cern/sites/home.web.cern.ch/files/image/update-for_scientists/2018/05/170517-corrieri_deperio.jpg"/>
          <p:cNvPicPr>
            <a:picLocks noChangeArrowheads="1"/>
          </p:cNvPicPr>
          <p:nvPr/>
        </p:nvPicPr>
        <p:blipFill rotWithShape="1">
          <a:blip r:embed="rId3" cstate="print">
            <a:extLst>
              <a:ext uri="{28A0092B-C50C-407E-A947-70E740481C1C}">
                <a14:useLocalDpi xmlns:a14="http://schemas.microsoft.com/office/drawing/2010/main" val="0"/>
              </a:ext>
            </a:extLst>
          </a:blip>
          <a:srcRect l="-343" t="9074" r="2046" b="-294"/>
          <a:stretch/>
        </p:blipFill>
        <p:spPr bwMode="auto">
          <a:xfrm>
            <a:off x="4817699" y="561312"/>
            <a:ext cx="4251960" cy="27432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pic>
        <p:nvPicPr>
          <p:cNvPr id="46092" name="Picture 12" descr="Image result for lsst"/>
          <p:cNvPicPr>
            <a:picLocks noChangeAspect="1" noChangeArrowheads="1"/>
          </p:cNvPicPr>
          <p:nvPr/>
        </p:nvPicPr>
        <p:blipFill rotWithShape="1">
          <a:blip r:embed="rId4">
            <a:extLst>
              <a:ext uri="{28A0092B-C50C-407E-A947-70E740481C1C}">
                <a14:useLocalDpi xmlns:a14="http://schemas.microsoft.com/office/drawing/2010/main" val="0"/>
              </a:ext>
            </a:extLst>
          </a:blip>
          <a:srcRect l="7929" r="13832"/>
          <a:stretch/>
        </p:blipFill>
        <p:spPr bwMode="auto">
          <a:xfrm>
            <a:off x="4839635" y="3438600"/>
            <a:ext cx="4230024" cy="3127248"/>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57055" y="3431593"/>
            <a:ext cx="4692508" cy="3141263"/>
          </a:xfrm>
          <a:prstGeom prst="rect">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56117" y="3515303"/>
            <a:ext cx="4512527" cy="2743200"/>
            <a:chOff x="41941" y="3515303"/>
            <a:chExt cx="4707622" cy="2776550"/>
          </a:xfrm>
        </p:grpSpPr>
        <p:pic>
          <p:nvPicPr>
            <p:cNvPr id="13" name="Picture 8" descr="Image result for lh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941" y="3515303"/>
              <a:ext cx="4707622" cy="264803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7055" y="5329137"/>
              <a:ext cx="1027756" cy="8134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0933" y="6058144"/>
              <a:ext cx="1027756" cy="2337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57053" y="-45186"/>
            <a:ext cx="9144000" cy="584775"/>
          </a:xfrm>
          <a:prstGeom prst="rect">
            <a:avLst/>
          </a:prstGeom>
          <a:noFill/>
        </p:spPr>
        <p:txBody>
          <a:bodyPr wrap="square" rtlCol="0">
            <a:spAutoFit/>
          </a:bodyPr>
          <a:lstStyle/>
          <a:p>
            <a:pPr algn="ctr"/>
            <a:r>
              <a:rPr lang="en-US" sz="3200" b="1" dirty="0">
                <a:solidFill>
                  <a:schemeClr val="bg1"/>
                </a:solidFill>
              </a:rPr>
              <a:t> The N</a:t>
            </a:r>
            <a:r>
              <a:rPr lang="en-US" sz="3200" b="1" dirty="0" smtClean="0">
                <a:solidFill>
                  <a:schemeClr val="bg1"/>
                </a:solidFill>
              </a:rPr>
              <a:t>ext Disruption </a:t>
            </a:r>
            <a:r>
              <a:rPr lang="en-US" sz="3200" b="1" dirty="0">
                <a:solidFill>
                  <a:schemeClr val="bg1"/>
                </a:solidFill>
              </a:rPr>
              <a:t>in </a:t>
            </a:r>
            <a:r>
              <a:rPr lang="en-US" sz="3200" b="1" dirty="0" smtClean="0">
                <a:solidFill>
                  <a:schemeClr val="bg1"/>
                </a:solidFill>
              </a:rPr>
              <a:t>Cosmology</a:t>
            </a:r>
            <a:endParaRPr lang="en-US" sz="3200" b="1" dirty="0">
              <a:solidFill>
                <a:schemeClr val="bg1"/>
              </a:solidFill>
            </a:endParaRPr>
          </a:p>
        </p:txBody>
      </p:sp>
      <p:sp>
        <p:nvSpPr>
          <p:cNvPr id="8" name="Footer Placeholder 7"/>
          <p:cNvSpPr>
            <a:spLocks noGrp="1"/>
          </p:cNvSpPr>
          <p:nvPr>
            <p:ph type="ftr" sz="quarter" idx="4294967295"/>
          </p:nvPr>
        </p:nvSpPr>
        <p:spPr>
          <a:xfrm>
            <a:off x="2320129" y="6620843"/>
            <a:ext cx="4503742" cy="221255"/>
          </a:xfrm>
        </p:spPr>
        <p:txBody>
          <a:bodyPr/>
          <a:lstStyle/>
          <a:p>
            <a:r>
              <a:rPr lang="en-US" dirty="0" smtClean="0">
                <a:solidFill>
                  <a:schemeClr val="bg1"/>
                </a:solidFill>
              </a:rPr>
              <a:t>UNSOLVED PROBLEMS in Astrophysics and Cosmology</a:t>
            </a:r>
            <a:endParaRPr lang="en-US" dirty="0">
              <a:solidFill>
                <a:schemeClr val="bg1"/>
              </a:solidFill>
            </a:endParaRPr>
          </a:p>
        </p:txBody>
      </p:sp>
      <p:sp>
        <p:nvSpPr>
          <p:cNvPr id="9" name="TextBox 8"/>
          <p:cNvSpPr txBox="1"/>
          <p:nvPr/>
        </p:nvSpPr>
        <p:spPr>
          <a:xfrm>
            <a:off x="1701238" y="6179521"/>
            <a:ext cx="7131119" cy="369332"/>
          </a:xfrm>
          <a:prstGeom prst="rect">
            <a:avLst/>
          </a:prstGeom>
          <a:solidFill>
            <a:schemeClr val="tx1"/>
          </a:solidFill>
        </p:spPr>
        <p:txBody>
          <a:bodyPr wrap="none" rtlCol="0">
            <a:spAutoFit/>
          </a:bodyPr>
          <a:lstStyle/>
          <a:p>
            <a:r>
              <a:rPr lang="en-US" dirty="0" smtClean="0">
                <a:solidFill>
                  <a:schemeClr val="bg1"/>
                </a:solidFill>
              </a:rPr>
              <a:t>Rocky Kolb                                              The University of Chicago</a:t>
            </a:r>
            <a:endParaRPr lang="en-US" dirty="0">
              <a:solidFill>
                <a:schemeClr val="bg1"/>
              </a:solidFill>
            </a:endParaRPr>
          </a:p>
        </p:txBody>
      </p:sp>
      <p:pic>
        <p:nvPicPr>
          <p:cNvPr id="46082" name="Picture 2" descr="https://physics.elte.hu/media/d3/1a/b38d690c85ddeedeac9a92a098417bf26555b765cabccaa348bfa95629cd/5ad9d9df20962-thumb-thumb.png"/>
          <p:cNvPicPr>
            <a:picLocks noChangeAspect="1" noChangeArrowheads="1"/>
          </p:cNvPicPr>
          <p:nvPr/>
        </p:nvPicPr>
        <p:blipFill rotWithShape="1">
          <a:blip r:embed="rId6">
            <a:extLst>
              <a:ext uri="{28A0092B-C50C-407E-A947-70E740481C1C}">
                <a14:useLocalDpi xmlns:a14="http://schemas.microsoft.com/office/drawing/2010/main" val="0"/>
              </a:ext>
            </a:extLst>
          </a:blip>
          <a:srcRect l="42975" t="9606" r="12987"/>
          <a:stretch/>
        </p:blipFill>
        <p:spPr bwMode="auto">
          <a:xfrm>
            <a:off x="57053" y="561312"/>
            <a:ext cx="4688759" cy="2743200"/>
          </a:xfrm>
          <a:prstGeom prst="rect">
            <a:avLst/>
          </a:prstGeom>
          <a:noFill/>
          <a:ln w="12700">
            <a:solidFill>
              <a:schemeClr val="bg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97802" y="5369288"/>
            <a:ext cx="990366" cy="81340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4290" y="6098295"/>
            <a:ext cx="1027756" cy="2337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52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7"/>
          <p:cNvSpPr>
            <a:spLocks noGrp="1"/>
          </p:cNvSpPr>
          <p:nvPr>
            <p:ph type="ftr" sz="quarter" idx="4294967295"/>
          </p:nvPr>
        </p:nvSpPr>
        <p:spPr>
          <a:xfrm>
            <a:off x="2320129" y="6620843"/>
            <a:ext cx="4503742" cy="221255"/>
          </a:xfrm>
        </p:spPr>
        <p:txBody>
          <a:bodyPr/>
          <a:lstStyle/>
          <a:p>
            <a:r>
              <a:rPr lang="en-US" dirty="0" smtClean="0">
                <a:solidFill>
                  <a:schemeClr val="tx1"/>
                </a:solidFill>
              </a:rPr>
              <a:t>UNSOLVED PROBLEMS in Astrophysics and Cosmology</a:t>
            </a:r>
            <a:endParaRPr lang="en-US" dirty="0">
              <a:solidFill>
                <a:schemeClr val="tx1"/>
              </a:solidFill>
            </a:endParaRPr>
          </a:p>
        </p:txBody>
      </p:sp>
      <p:sp>
        <p:nvSpPr>
          <p:cNvPr id="6" name="TextBox 5"/>
          <p:cNvSpPr txBox="1"/>
          <p:nvPr/>
        </p:nvSpPr>
        <p:spPr>
          <a:xfrm>
            <a:off x="0" y="0"/>
            <a:ext cx="9144000" cy="584775"/>
          </a:xfrm>
          <a:prstGeom prst="rect">
            <a:avLst/>
          </a:prstGeom>
          <a:noFill/>
        </p:spPr>
        <p:txBody>
          <a:bodyPr wrap="square" rtlCol="0">
            <a:spAutoFit/>
          </a:bodyPr>
          <a:lstStyle/>
          <a:p>
            <a:pPr algn="ctr"/>
            <a:r>
              <a:rPr lang="en-US" sz="3200" b="1" dirty="0" smtClean="0"/>
              <a:t>What Disruption Might Look Like</a:t>
            </a:r>
            <a:endParaRPr lang="en-US" sz="3200" b="1" dirty="0"/>
          </a:p>
        </p:txBody>
      </p:sp>
      <p:sp>
        <p:nvSpPr>
          <p:cNvPr id="9" name="TextBox 8"/>
          <p:cNvSpPr txBox="1"/>
          <p:nvPr/>
        </p:nvSpPr>
        <p:spPr>
          <a:xfrm>
            <a:off x="6227524" y="3677386"/>
            <a:ext cx="2567882" cy="276999"/>
          </a:xfrm>
          <a:prstGeom prst="rect">
            <a:avLst/>
          </a:prstGeom>
          <a:noFill/>
        </p:spPr>
        <p:txBody>
          <a:bodyPr wrap="none" rtlCol="0">
            <a:spAutoFit/>
          </a:bodyPr>
          <a:lstStyle/>
          <a:p>
            <a:r>
              <a:rPr lang="en-US" sz="1200" dirty="0" smtClean="0"/>
              <a:t>After Freedman, </a:t>
            </a:r>
            <a:r>
              <a:rPr lang="en-US" sz="1200" i="1" dirty="0" smtClean="0"/>
              <a:t>Nature Astronomy</a:t>
            </a:r>
            <a:endParaRPr lang="en-US" sz="1200"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7517"/>
            <a:ext cx="6215181" cy="3840480"/>
          </a:xfrm>
          <a:prstGeom prst="rect">
            <a:avLst/>
          </a:prstGeom>
        </p:spPr>
      </p:pic>
      <p:sp>
        <p:nvSpPr>
          <p:cNvPr id="7" name="TextBox 6"/>
          <p:cNvSpPr txBox="1"/>
          <p:nvPr/>
        </p:nvSpPr>
        <p:spPr>
          <a:xfrm>
            <a:off x="1" y="5775511"/>
            <a:ext cx="9144000"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Standard Sirens (gravitational waves) promising; not yet competitive. </a:t>
            </a:r>
            <a:r>
              <a:rPr lang="en-US" sz="1200" dirty="0" smtClean="0">
                <a:solidFill>
                  <a:srgbClr val="0202FF"/>
                </a:solidFill>
              </a:rPr>
              <a:t>(arXiv:1710.05835</a:t>
            </a:r>
            <a:endParaRPr lang="en-US" sz="1200" dirty="0">
              <a:solidFill>
                <a:srgbClr val="0202FF"/>
              </a:solidFill>
            </a:endParaRPr>
          </a:p>
        </p:txBody>
      </p:sp>
    </p:spTree>
    <p:extLst>
      <p:ext uri="{BB962C8B-B14F-4D97-AF65-F5344CB8AC3E}">
        <p14:creationId xmlns:p14="http://schemas.microsoft.com/office/powerpoint/2010/main" val="195024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7"/>
          <p:cNvSpPr>
            <a:spLocks noGrp="1"/>
          </p:cNvSpPr>
          <p:nvPr>
            <p:ph type="ftr" sz="quarter" idx="4294967295"/>
          </p:nvPr>
        </p:nvSpPr>
        <p:spPr>
          <a:xfrm>
            <a:off x="2320129" y="6620843"/>
            <a:ext cx="4503742" cy="221255"/>
          </a:xfrm>
        </p:spPr>
        <p:txBody>
          <a:bodyPr/>
          <a:lstStyle/>
          <a:p>
            <a:r>
              <a:rPr lang="en-US" dirty="0" smtClean="0">
                <a:solidFill>
                  <a:schemeClr val="tx1"/>
                </a:solidFill>
              </a:rPr>
              <a:t>UNSOLVED PROBLEMS in Astrophysics and Cosmology</a:t>
            </a:r>
            <a:endParaRPr lang="en-US" dirty="0">
              <a:solidFill>
                <a:schemeClr val="tx1"/>
              </a:solidFill>
            </a:endParaRPr>
          </a:p>
        </p:txBody>
      </p:sp>
      <p:sp>
        <p:nvSpPr>
          <p:cNvPr id="6" name="TextBox 5"/>
          <p:cNvSpPr txBox="1"/>
          <p:nvPr/>
        </p:nvSpPr>
        <p:spPr>
          <a:xfrm>
            <a:off x="0" y="0"/>
            <a:ext cx="9144000" cy="584775"/>
          </a:xfrm>
          <a:prstGeom prst="rect">
            <a:avLst/>
          </a:prstGeom>
          <a:noFill/>
        </p:spPr>
        <p:txBody>
          <a:bodyPr wrap="square" rtlCol="0">
            <a:spAutoFit/>
          </a:bodyPr>
          <a:lstStyle/>
          <a:p>
            <a:pPr algn="ctr"/>
            <a:r>
              <a:rPr lang="en-US" sz="3200" b="1" dirty="0" smtClean="0"/>
              <a:t>What Disruption Might Look Like</a:t>
            </a:r>
            <a:endParaRPr lang="en-US" sz="3200" b="1" dirty="0"/>
          </a:p>
        </p:txBody>
      </p:sp>
      <p:sp>
        <p:nvSpPr>
          <p:cNvPr id="8" name="TextBox 7"/>
          <p:cNvSpPr txBox="1"/>
          <p:nvPr/>
        </p:nvSpPr>
        <p:spPr>
          <a:xfrm>
            <a:off x="1" y="4373431"/>
            <a:ext cx="9144000" cy="221599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Traditional distance </a:t>
            </a:r>
            <a:r>
              <a:rPr lang="en-US" dirty="0"/>
              <a:t>l</a:t>
            </a:r>
            <a:r>
              <a:rPr lang="en-US" dirty="0" smtClean="0"/>
              <a:t>adder results have been (too?) consistent (consistent </a:t>
            </a:r>
            <a:r>
              <a:rPr lang="en-US" dirty="0" smtClean="0">
                <a:sym typeface="Euclid Symbol" panose="05050102010706020507" pitchFamily="18" charset="2"/>
              </a:rPr>
              <a:t> correct!)       since at least 2001; seems to be converging on </a:t>
            </a:r>
            <a:r>
              <a:rPr lang="en-US" i="1" dirty="0" smtClean="0">
                <a:latin typeface="Times New Roman" panose="02020603050405020304" pitchFamily="18" charset="0"/>
                <a:cs typeface="Times New Roman" panose="02020603050405020304" pitchFamily="18" charset="0"/>
                <a:sym typeface="Euclid Symbol" panose="05050102010706020507" pitchFamily="18" charset="2"/>
              </a:rPr>
              <a:t>H</a:t>
            </a:r>
            <a:r>
              <a:rPr lang="en-US" baseline="-25000" dirty="0" smtClean="0">
                <a:latin typeface="Symbol" panose="05050102010706020507" pitchFamily="18" charset="2"/>
                <a:sym typeface="Euclid Symbol" panose="05050102010706020507" pitchFamily="18" charset="2"/>
              </a:rPr>
              <a:t>0</a:t>
            </a:r>
            <a:r>
              <a:rPr lang="en-US" dirty="0" smtClean="0">
                <a:latin typeface="Symbol" panose="05050102010706020507" pitchFamily="18" charset="2"/>
                <a:sym typeface="Euclid Symbol" panose="05050102010706020507" pitchFamily="18" charset="2"/>
              </a:rPr>
              <a:t> = </a:t>
            </a:r>
            <a:r>
              <a:rPr lang="en-US" dirty="0" smtClean="0">
                <a:latin typeface="Symbol" panose="05050102010706020507" pitchFamily="18" charset="2"/>
              </a:rPr>
              <a:t>73.52 </a:t>
            </a:r>
            <a:r>
              <a:rPr lang="en-US" dirty="0" smtClean="0">
                <a:sym typeface="Symbol" panose="05050102010706020507" pitchFamily="18" charset="2"/>
              </a:rPr>
              <a:t> </a:t>
            </a:r>
            <a:r>
              <a:rPr lang="en-US" dirty="0" smtClean="0">
                <a:latin typeface="Symbol" panose="05050102010706020507" pitchFamily="18" charset="2"/>
              </a:rPr>
              <a:t>1.62. </a:t>
            </a:r>
            <a:r>
              <a:rPr lang="en-US" sz="1400" dirty="0" smtClean="0">
                <a:solidFill>
                  <a:srgbClr val="0202FF"/>
                </a:solidFill>
                <a:latin typeface="Arial" panose="020B0604020202020204" pitchFamily="34" charset="0"/>
                <a:cs typeface="Arial" panose="020B0604020202020204" pitchFamily="34" charset="0"/>
              </a:rPr>
              <a:t>(</a:t>
            </a:r>
            <a:r>
              <a:rPr lang="en-US" sz="1400" dirty="0" err="1" smtClean="0">
                <a:solidFill>
                  <a:srgbClr val="0202FF"/>
                </a:solidFill>
                <a:latin typeface="Arial" panose="020B0604020202020204" pitchFamily="34" charset="0"/>
                <a:cs typeface="Arial" panose="020B0604020202020204" pitchFamily="34" charset="0"/>
              </a:rPr>
              <a:t>Riess</a:t>
            </a:r>
            <a:r>
              <a:rPr lang="en-US" sz="1400" dirty="0" smtClean="0">
                <a:solidFill>
                  <a:srgbClr val="0202FF"/>
                </a:solidFill>
                <a:latin typeface="Arial" panose="020B0604020202020204" pitchFamily="34" charset="0"/>
                <a:cs typeface="Arial" panose="020B0604020202020204" pitchFamily="34" charset="0"/>
              </a:rPr>
              <a:t> at al. 1804.10655)</a:t>
            </a:r>
            <a:endParaRPr lang="en-US" dirty="0" smtClean="0">
              <a:solidFill>
                <a:srgbClr val="0202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000" dirty="0">
              <a:latin typeface="Symbol" panose="05050102010706020507" pitchFamily="18" charset="2"/>
            </a:endParaRPr>
          </a:p>
          <a:p>
            <a:pPr marL="285750" indent="-285750">
              <a:buFont typeface="Arial" panose="020B0604020202020204" pitchFamily="34" charset="0"/>
              <a:buChar char="•"/>
            </a:pPr>
            <a:r>
              <a:rPr lang="en-US" dirty="0" smtClean="0"/>
              <a:t>CMB + </a:t>
            </a:r>
            <a:r>
              <a:rPr lang="en-US" dirty="0" smtClean="0">
                <a:latin typeface="Symbol" panose="05050102010706020507" pitchFamily="18" charset="2"/>
              </a:rPr>
              <a:t>L</a:t>
            </a:r>
            <a:r>
              <a:rPr lang="en-US" dirty="0" smtClean="0">
                <a:latin typeface="Arial" panose="020B0604020202020204" pitchFamily="34" charset="0"/>
                <a:cs typeface="Arial" panose="020B0604020202020204" pitchFamily="34" charset="0"/>
              </a:rPr>
              <a:t>CDM model, </a:t>
            </a:r>
            <a:r>
              <a:rPr lang="en-US" dirty="0"/>
              <a:t>results have been </a:t>
            </a:r>
            <a:r>
              <a:rPr lang="en-US" dirty="0" smtClean="0"/>
              <a:t>(sort-of?) consistent </a:t>
            </a:r>
            <a:r>
              <a:rPr lang="en-US" dirty="0"/>
              <a:t>(consistent </a:t>
            </a:r>
            <a:r>
              <a:rPr lang="en-US" dirty="0">
                <a:sym typeface="Euclid Symbol" panose="05050102010706020507" pitchFamily="18" charset="2"/>
              </a:rPr>
              <a:t> correct!) </a:t>
            </a:r>
            <a:r>
              <a:rPr lang="en-US" dirty="0" smtClean="0">
                <a:sym typeface="Euclid Symbol" panose="05050102010706020507" pitchFamily="18" charset="2"/>
              </a:rPr>
              <a:t>since at </a:t>
            </a:r>
            <a:r>
              <a:rPr lang="en-US" dirty="0">
                <a:sym typeface="Euclid Symbol" panose="05050102010706020507" pitchFamily="18" charset="2"/>
              </a:rPr>
              <a:t>least 2001; seems to be converging </a:t>
            </a:r>
            <a:r>
              <a:rPr lang="en-US" dirty="0" smtClean="0">
                <a:sym typeface="Euclid Symbol" panose="05050102010706020507" pitchFamily="18" charset="2"/>
              </a:rPr>
              <a:t>on </a:t>
            </a:r>
            <a:r>
              <a:rPr lang="en-US" i="1" dirty="0">
                <a:latin typeface="Times New Roman" panose="02020603050405020304" pitchFamily="18" charset="0"/>
                <a:cs typeface="Times New Roman" panose="02020603050405020304" pitchFamily="18" charset="0"/>
                <a:sym typeface="Euclid Symbol" panose="05050102010706020507" pitchFamily="18" charset="2"/>
              </a:rPr>
              <a:t>H</a:t>
            </a:r>
            <a:r>
              <a:rPr lang="en-US" baseline="-25000" dirty="0">
                <a:latin typeface="Symbol" panose="05050102010706020507" pitchFamily="18" charset="2"/>
                <a:sym typeface="Euclid Symbol" panose="05050102010706020507" pitchFamily="18" charset="2"/>
              </a:rPr>
              <a:t>0</a:t>
            </a:r>
            <a:r>
              <a:rPr lang="en-US" dirty="0">
                <a:latin typeface="Symbol" panose="05050102010706020507" pitchFamily="18" charset="2"/>
                <a:sym typeface="Euclid Symbol" panose="05050102010706020507" pitchFamily="18" charset="2"/>
              </a:rPr>
              <a:t> = </a:t>
            </a:r>
            <a:r>
              <a:rPr lang="en-US" dirty="0" smtClean="0">
                <a:latin typeface="Symbol" panose="05050102010706020507" pitchFamily="18" charset="2"/>
              </a:rPr>
              <a:t>67.26 </a:t>
            </a:r>
            <a:r>
              <a:rPr lang="en-US" dirty="0">
                <a:sym typeface="Symbol" panose="05050102010706020507" pitchFamily="18" charset="2"/>
              </a:rPr>
              <a:t> </a:t>
            </a:r>
            <a:r>
              <a:rPr lang="en-US" dirty="0" smtClean="0">
                <a:latin typeface="Symbol" panose="05050102010706020507" pitchFamily="18" charset="2"/>
              </a:rPr>
              <a:t>1.2. </a:t>
            </a:r>
            <a:r>
              <a:rPr lang="en-US" sz="1400" dirty="0" smtClean="0">
                <a:solidFill>
                  <a:srgbClr val="0202FF"/>
                </a:solidFill>
                <a:latin typeface="Arial" panose="020B0604020202020204" pitchFamily="34" charset="0"/>
                <a:cs typeface="Arial" panose="020B0604020202020204" pitchFamily="34" charset="0"/>
              </a:rPr>
              <a:t>(Planck collaboration)</a:t>
            </a:r>
            <a:endParaRPr lang="en-US" dirty="0" smtClean="0">
              <a:latin typeface="Symbol" panose="05050102010706020507" pitchFamily="18" charset="2"/>
            </a:endParaRPr>
          </a:p>
          <a:p>
            <a:pPr marL="285750" indent="-285750">
              <a:buFont typeface="Arial" panose="020B0604020202020204" pitchFamily="34" charset="0"/>
              <a:buChar char="•"/>
            </a:pPr>
            <a:endParaRPr lang="en-US" sz="1000" dirty="0" smtClean="0">
              <a:latin typeface="Symbol" panose="05050102010706020507" pitchFamily="18" charset="2"/>
            </a:endParaRPr>
          </a:p>
          <a:p>
            <a:pPr marL="285750" indent="-285750">
              <a:buFont typeface="Arial" panose="020B0604020202020204" pitchFamily="34" charset="0"/>
              <a:buChar char="•"/>
            </a:pPr>
            <a:r>
              <a:rPr lang="en-US" dirty="0" smtClean="0"/>
              <a:t>Standard Sirens (gravitational waves) promising; not yet competitive.</a:t>
            </a:r>
            <a:r>
              <a:rPr lang="en-US" dirty="0"/>
              <a:t> </a:t>
            </a:r>
            <a:r>
              <a:rPr lang="en-US" sz="1200" dirty="0">
                <a:solidFill>
                  <a:srgbClr val="0202FF"/>
                </a:solidFill>
              </a:rPr>
              <a:t>(arXiv:1710.05835)</a:t>
            </a:r>
          </a:p>
          <a:p>
            <a:pPr marL="285750" indent="-285750">
              <a:buFont typeface="Arial" panose="020B0604020202020204" pitchFamily="34" charset="0"/>
              <a:buChar char="•"/>
            </a:pPr>
            <a:endParaRPr lang="en-US" sz="1000" dirty="0">
              <a:latin typeface="Symbol" panose="05050102010706020507" pitchFamily="18" charset="2"/>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On the face of it, a </a:t>
            </a:r>
            <a:r>
              <a:rPr lang="en-US" dirty="0" smtClean="0">
                <a:latin typeface="Symbol" panose="05050102010706020507" pitchFamily="18" charset="2"/>
                <a:cs typeface="Arial" panose="020B0604020202020204" pitchFamily="34" charset="0"/>
              </a:rPr>
              <a:t>3.8</a:t>
            </a:r>
            <a:r>
              <a:rPr lang="en-US" i="1" dirty="0" smtClean="0">
                <a:latin typeface="Symbol" panose="05050102010706020507" pitchFamily="18" charset="2"/>
                <a:cs typeface="Arial" panose="020B0604020202020204" pitchFamily="34" charset="0"/>
              </a:rPr>
              <a:t>s</a:t>
            </a:r>
            <a:r>
              <a:rPr lang="en-US" dirty="0" smtClean="0">
                <a:latin typeface="Arial" panose="020B0604020202020204" pitchFamily="34" charset="0"/>
                <a:cs typeface="Arial" panose="020B0604020202020204" pitchFamily="34" charset="0"/>
              </a:rPr>
              <a:t> disruption!  </a:t>
            </a:r>
            <a:r>
              <a:rPr lang="en-US" dirty="0" smtClean="0">
                <a:solidFill>
                  <a:srgbClr val="FF0000"/>
                </a:solidFill>
                <a:latin typeface="Arial" panose="020B0604020202020204" pitchFamily="34" charset="0"/>
                <a:cs typeface="Arial" panose="020B0604020202020204" pitchFamily="34" charset="0"/>
              </a:rPr>
              <a:t>What to make of this?</a:t>
            </a:r>
            <a:endParaRPr lang="en-US" dirty="0">
              <a:latin typeface="Arial" panose="020B0604020202020204" pitchFamily="34" charset="0"/>
              <a:cs typeface="Arial" panose="020B0604020202020204" pitchFamily="34" charset="0"/>
            </a:endParaRPr>
          </a:p>
        </p:txBody>
      </p:sp>
      <p:sp>
        <p:nvSpPr>
          <p:cNvPr id="9" name="TextBox 8"/>
          <p:cNvSpPr txBox="1"/>
          <p:nvPr/>
        </p:nvSpPr>
        <p:spPr>
          <a:xfrm>
            <a:off x="6227524" y="3677386"/>
            <a:ext cx="2567882" cy="276999"/>
          </a:xfrm>
          <a:prstGeom prst="rect">
            <a:avLst/>
          </a:prstGeom>
          <a:noFill/>
        </p:spPr>
        <p:txBody>
          <a:bodyPr wrap="none" rtlCol="0">
            <a:spAutoFit/>
          </a:bodyPr>
          <a:lstStyle/>
          <a:p>
            <a:r>
              <a:rPr lang="en-US" sz="1200" dirty="0" smtClean="0"/>
              <a:t>After Freedman, </a:t>
            </a:r>
            <a:r>
              <a:rPr lang="en-US" sz="1200" i="1" dirty="0" smtClean="0"/>
              <a:t>Nature Astronomy</a:t>
            </a:r>
            <a:endParaRPr lang="en-US" sz="1200" i="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37001"/>
            <a:ext cx="6215182" cy="3840480"/>
          </a:xfrm>
          <a:prstGeom prst="rect">
            <a:avLst/>
          </a:prstGeom>
        </p:spPr>
      </p:pic>
      <p:grpSp>
        <p:nvGrpSpPr>
          <p:cNvPr id="14" name="Group 13"/>
          <p:cNvGrpSpPr/>
          <p:nvPr/>
        </p:nvGrpSpPr>
        <p:grpSpPr>
          <a:xfrm>
            <a:off x="5982323" y="1121776"/>
            <a:ext cx="2916476" cy="1482744"/>
            <a:chOff x="-555382" y="1449190"/>
            <a:chExt cx="2916476" cy="1482744"/>
          </a:xfrm>
        </p:grpSpPr>
        <p:sp>
          <p:nvSpPr>
            <p:cNvPr id="11" name="5-Point Star 10"/>
            <p:cNvSpPr/>
            <p:nvPr/>
          </p:nvSpPr>
          <p:spPr>
            <a:xfrm>
              <a:off x="680219" y="2729226"/>
              <a:ext cx="222637" cy="202708"/>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5382" y="1449190"/>
              <a:ext cx="2916476" cy="830997"/>
            </a:xfrm>
            <a:prstGeom prst="rect">
              <a:avLst/>
            </a:prstGeom>
            <a:noFill/>
          </p:spPr>
          <p:txBody>
            <a:bodyPr wrap="square" rtlCol="0">
              <a:spAutoFit/>
            </a:bodyPr>
            <a:lstStyle/>
            <a:p>
              <a:r>
                <a:rPr lang="en-US" sz="1600" dirty="0" smtClean="0"/>
                <a:t>2025: String theory + </a:t>
              </a:r>
            </a:p>
            <a:p>
              <a:r>
                <a:rPr lang="en-US" sz="1600" dirty="0" smtClean="0"/>
                <a:t>anthropic principle </a:t>
              </a:r>
              <a:r>
                <a:rPr lang="en-US" sz="1600" dirty="0" smtClean="0">
                  <a:sym typeface="Symbol" panose="05050102010706020507" pitchFamily="18" charset="2"/>
                </a:rPr>
                <a:t></a:t>
              </a:r>
              <a:r>
                <a:rPr lang="en-US" sz="1600" dirty="0">
                  <a:sym typeface="Symbol" panose="05050102010706020507" pitchFamily="18" charset="2"/>
                </a:rPr>
                <a:t> </a:t>
              </a:r>
              <a:r>
                <a:rPr lang="en-US" sz="1600" i="1" dirty="0" smtClean="0">
                  <a:latin typeface="Times New Roman" panose="02020603050405020304" pitchFamily="18" charset="0"/>
                  <a:cs typeface="Times New Roman" panose="02020603050405020304" pitchFamily="18" charset="0"/>
                </a:rPr>
                <a:t>h</a:t>
              </a:r>
              <a:r>
                <a:rPr lang="en-US" sz="1600" dirty="0" smtClean="0"/>
                <a:t> </a:t>
              </a:r>
              <a:r>
                <a:rPr lang="en-US" sz="1600" dirty="0" smtClean="0">
                  <a:latin typeface="Symbol" panose="05050102010706020507" pitchFamily="18" charset="2"/>
                </a:rPr>
                <a:t>=</a:t>
              </a:r>
              <a:r>
                <a:rPr lang="en-US" sz="1600" dirty="0" smtClean="0"/>
                <a:t> </a:t>
              </a:r>
              <a:r>
                <a:rPr lang="en-US" sz="1600" dirty="0" smtClean="0">
                  <a:latin typeface="Symbol" panose="05050102010706020507" pitchFamily="18" charset="2"/>
                </a:rPr>
                <a:t>1/</a:t>
              </a:r>
              <a:r>
                <a:rPr lang="en-US" sz="1600" dirty="0" smtClean="0">
                  <a:sym typeface="Euclid Symbol" panose="05050102010706020507" pitchFamily="18" charset="2"/>
                </a:rPr>
                <a:t></a:t>
              </a:r>
              <a:r>
                <a:rPr lang="en-US" sz="1600" dirty="0" smtClean="0">
                  <a:latin typeface="Symbol" panose="05050102010706020507" pitchFamily="18" charset="2"/>
                  <a:sym typeface="Euclid Symbol" panose="05050102010706020507" pitchFamily="18" charset="2"/>
                </a:rPr>
                <a:t>2</a:t>
              </a:r>
            </a:p>
            <a:p>
              <a:r>
                <a:rPr lang="en-US" sz="1600" i="1" dirty="0" smtClean="0">
                  <a:latin typeface="Times New Roman" panose="02020603050405020304" pitchFamily="18" charset="0"/>
                  <a:cs typeface="Times New Roman" panose="02020603050405020304" pitchFamily="18" charset="0"/>
                  <a:sym typeface="Euclid Symbol" panose="05050102010706020507" pitchFamily="18" charset="2"/>
                </a:rPr>
                <a:t>H</a:t>
              </a:r>
              <a:r>
                <a:rPr lang="en-US" sz="1600" baseline="-25000" dirty="0" smtClean="0">
                  <a:latin typeface="Symbol" panose="05050102010706020507" pitchFamily="18" charset="2"/>
                  <a:sym typeface="Euclid Symbol" panose="05050102010706020507" pitchFamily="18" charset="2"/>
                </a:rPr>
                <a:t>0</a:t>
              </a:r>
              <a:r>
                <a:rPr lang="en-US" sz="1600" dirty="0" smtClean="0">
                  <a:latin typeface="Symbol" panose="05050102010706020507" pitchFamily="18" charset="2"/>
                  <a:sym typeface="Euclid Symbol" panose="05050102010706020507" pitchFamily="18" charset="2"/>
                </a:rPr>
                <a:t> = 70.71068 ... </a:t>
              </a:r>
              <a:r>
                <a:rPr lang="en-US" sz="1600" dirty="0" smtClean="0">
                  <a:latin typeface="Times New Roman" panose="02020603050405020304" pitchFamily="18" charset="0"/>
                  <a:cs typeface="Times New Roman" panose="02020603050405020304" pitchFamily="18" charset="0"/>
                  <a:sym typeface="Euclid Symbol" panose="05050102010706020507" pitchFamily="18" charset="2"/>
                </a:rPr>
                <a:t>km s</a:t>
              </a:r>
              <a:r>
                <a:rPr lang="en-US" sz="1600" baseline="30000" dirty="0" smtClean="0">
                  <a:latin typeface="Symbol" panose="05050102010706020507" pitchFamily="18" charset="2"/>
                  <a:cs typeface="Times New Roman" panose="02020603050405020304" pitchFamily="18" charset="0"/>
                  <a:sym typeface="Euclid Symbol" panose="05050102010706020507" pitchFamily="18" charset="2"/>
                </a:rPr>
                <a:t>-1</a:t>
              </a:r>
              <a:r>
                <a:rPr lang="en-US" sz="1600" dirty="0" smtClean="0">
                  <a:latin typeface="Times New Roman" panose="02020603050405020304" pitchFamily="18" charset="0"/>
                  <a:cs typeface="Times New Roman" panose="02020603050405020304" pitchFamily="18" charset="0"/>
                  <a:sym typeface="Euclid Symbol" panose="05050102010706020507" pitchFamily="18" charset="2"/>
                </a:rPr>
                <a:t> Mpc</a:t>
              </a:r>
              <a:r>
                <a:rPr lang="en-US" sz="1600" baseline="30000" dirty="0" smtClean="0">
                  <a:latin typeface="Symbol" panose="05050102010706020507" pitchFamily="18" charset="2"/>
                  <a:cs typeface="Times New Roman" panose="02020603050405020304" pitchFamily="18" charset="0"/>
                  <a:sym typeface="Euclid Symbol" panose="05050102010706020507" pitchFamily="18" charset="2"/>
                </a:rPr>
                <a:t>-1</a:t>
              </a:r>
              <a:r>
                <a:rPr lang="en-US" sz="1600" dirty="0" smtClean="0">
                  <a:latin typeface="Symbol" panose="05050102010706020507" pitchFamily="18" charset="2"/>
                  <a:sym typeface="Euclid Symbol" panose="05050102010706020507" pitchFamily="18" charset="2"/>
                </a:rPr>
                <a:t> </a:t>
              </a:r>
              <a:endParaRPr lang="en-US" sz="1600" dirty="0">
                <a:latin typeface="Symbol" panose="05050102010706020507" pitchFamily="18" charset="2"/>
              </a:endParaRPr>
            </a:p>
          </p:txBody>
        </p:sp>
      </p:grpSp>
    </p:spTree>
    <p:extLst>
      <p:ext uri="{BB962C8B-B14F-4D97-AF65-F5344CB8AC3E}">
        <p14:creationId xmlns:p14="http://schemas.microsoft.com/office/powerpoint/2010/main" val="204206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7"/>
          <p:cNvSpPr>
            <a:spLocks noGrp="1"/>
          </p:cNvSpPr>
          <p:nvPr>
            <p:ph type="ftr" sz="quarter" idx="4294967295"/>
          </p:nvPr>
        </p:nvSpPr>
        <p:spPr>
          <a:xfrm>
            <a:off x="2320129" y="6620843"/>
            <a:ext cx="4503742" cy="221255"/>
          </a:xfrm>
        </p:spPr>
        <p:txBody>
          <a:bodyPr/>
          <a:lstStyle/>
          <a:p>
            <a:r>
              <a:rPr lang="en-US" dirty="0" smtClean="0">
                <a:solidFill>
                  <a:schemeClr val="tx1"/>
                </a:solidFill>
              </a:rPr>
              <a:t>UNSOLVED PROBLEMS in Astrophysics and Cosmology</a:t>
            </a:r>
            <a:endParaRPr lang="en-US" dirty="0">
              <a:solidFill>
                <a:schemeClr val="tx1"/>
              </a:solidFill>
            </a:endParaRPr>
          </a:p>
        </p:txBody>
      </p:sp>
      <p:sp>
        <p:nvSpPr>
          <p:cNvPr id="6" name="TextBox 5"/>
          <p:cNvSpPr txBox="1"/>
          <p:nvPr/>
        </p:nvSpPr>
        <p:spPr>
          <a:xfrm>
            <a:off x="0" y="0"/>
            <a:ext cx="9144000" cy="584775"/>
          </a:xfrm>
          <a:prstGeom prst="rect">
            <a:avLst/>
          </a:prstGeom>
          <a:noFill/>
        </p:spPr>
        <p:txBody>
          <a:bodyPr wrap="square" rtlCol="0">
            <a:spAutoFit/>
          </a:bodyPr>
          <a:lstStyle/>
          <a:p>
            <a:pPr algn="ctr"/>
            <a:r>
              <a:rPr lang="en-US" sz="3200" b="1" dirty="0" smtClean="0"/>
              <a:t>What To Make of </a:t>
            </a:r>
            <a:r>
              <a:rPr lang="en-US" sz="3200" b="1" i="1" dirty="0" smtClean="0">
                <a:latin typeface="Times New Roman" panose="02020603050405020304" pitchFamily="18" charset="0"/>
                <a:cs typeface="Times New Roman" panose="02020603050405020304" pitchFamily="18" charset="0"/>
              </a:rPr>
              <a:t>H</a:t>
            </a:r>
            <a:r>
              <a:rPr lang="en-US" sz="3200" b="1" baseline="-25000" dirty="0" smtClean="0">
                <a:latin typeface="Times New Roman" panose="02020603050405020304" pitchFamily="18" charset="0"/>
                <a:cs typeface="Times New Roman" panose="02020603050405020304" pitchFamily="18" charset="0"/>
              </a:rPr>
              <a:t>0</a:t>
            </a:r>
            <a:r>
              <a:rPr lang="en-US" sz="3200" b="1" dirty="0" smtClean="0"/>
              <a:t> Tension?</a:t>
            </a:r>
            <a:endParaRPr lang="en-US" sz="3200" b="1" dirty="0"/>
          </a:p>
        </p:txBody>
      </p:sp>
      <p:sp>
        <p:nvSpPr>
          <p:cNvPr id="8" name="TextBox 7"/>
          <p:cNvSpPr txBox="1"/>
          <p:nvPr/>
        </p:nvSpPr>
        <p:spPr>
          <a:xfrm>
            <a:off x="1" y="788025"/>
            <a:ext cx="9144000" cy="5632311"/>
          </a:xfrm>
          <a:prstGeom prst="rect">
            <a:avLst/>
          </a:prstGeom>
          <a:noFill/>
        </p:spPr>
        <p:txBody>
          <a:bodyPr wrap="square" rtlCol="0">
            <a:spAutoFit/>
          </a:bodyPr>
          <a:lstStyle/>
          <a:p>
            <a:pPr marL="285750" indent="-285750">
              <a:buFont typeface="Arial" panose="020B0604020202020204" pitchFamily="34" charset="0"/>
              <a:buChar char="•"/>
            </a:pPr>
            <a:r>
              <a:rPr lang="en-US" dirty="0"/>
              <a:t>Don’t make anything of it, wait until it is </a:t>
            </a:r>
            <a:r>
              <a:rPr lang="en-US" dirty="0">
                <a:latin typeface="Symbol" panose="05050102010706020507" pitchFamily="18" charset="2"/>
                <a:cs typeface="Arial" panose="020B0604020202020204" pitchFamily="34" charset="0"/>
              </a:rPr>
              <a:t>5</a:t>
            </a:r>
            <a:r>
              <a:rPr lang="en-US" i="1" dirty="0">
                <a:latin typeface="Symbol" panose="05050102010706020507" pitchFamily="18" charset="2"/>
                <a:cs typeface="Arial" panose="020B0604020202020204" pitchFamily="34" charset="0"/>
              </a:rPr>
              <a:t>s</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Perhaps there will be no discrepancy and </a:t>
            </a:r>
            <a:r>
              <a:rPr lang="en-US" i="1" dirty="0" smtClean="0">
                <a:latin typeface="Times New Roman" panose="02020603050405020304" pitchFamily="18" charset="0"/>
                <a:cs typeface="Times New Roman" panose="02020603050405020304" pitchFamily="18" charset="0"/>
              </a:rPr>
              <a:t>H</a:t>
            </a:r>
            <a:r>
              <a:rPr lang="en-US" baseline="-25000" dirty="0" smtClean="0">
                <a:latin typeface="Symbol" panose="05050102010706020507" pitchFamily="18" charset="2"/>
              </a:rPr>
              <a:t>0</a:t>
            </a:r>
            <a:r>
              <a:rPr lang="en-US" dirty="0" smtClean="0"/>
              <a:t> resumes its role as a nuisance parameter.</a:t>
            </a:r>
          </a:p>
          <a:p>
            <a:endParaRPr lang="en-US" dirty="0">
              <a:latin typeface="Symbol" panose="05050102010706020507" pitchFamily="18" charset="2"/>
            </a:endParaRPr>
          </a:p>
          <a:p>
            <a:pPr marL="285750" indent="-285750">
              <a:buFont typeface="Arial" panose="020B0604020202020204" pitchFamily="34" charset="0"/>
              <a:buChar char="•"/>
            </a:pPr>
            <a:r>
              <a:rPr lang="en-US" dirty="0" smtClean="0"/>
              <a:t>Perhaps error estimates for distance ladder results are underestimated ... after all, it involves astronomy.</a:t>
            </a:r>
            <a:endParaRPr lang="en-US" dirty="0" smtClean="0">
              <a:latin typeface="Symbol" panose="05050102010706020507" pitchFamily="18" charset="2"/>
            </a:endParaRPr>
          </a:p>
          <a:p>
            <a:pPr marL="285750" indent="-285750">
              <a:buFont typeface="Arial" panose="020B0604020202020204" pitchFamily="34" charset="0"/>
              <a:buChar char="•"/>
            </a:pPr>
            <a:endParaRPr lang="en-US" dirty="0">
              <a:latin typeface="Symbol" panose="05050102010706020507" pitchFamily="18" charset="2"/>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Perhaps error estimates for </a:t>
            </a:r>
            <a:r>
              <a:rPr lang="en-US" dirty="0">
                <a:latin typeface="Arial" panose="020B0604020202020204" pitchFamily="34" charset="0"/>
                <a:cs typeface="Arial" panose="020B0604020202020204" pitchFamily="34" charset="0"/>
              </a:rPr>
              <a:t>Planck CMB results </a:t>
            </a:r>
            <a:r>
              <a:rPr lang="en-US" dirty="0" smtClean="0">
                <a:latin typeface="Arial" panose="020B0604020202020204" pitchFamily="34" charset="0"/>
                <a:cs typeface="Arial" panose="020B0604020202020204" pitchFamily="34" charset="0"/>
              </a:rPr>
              <a:t>are underestimated … not great agreement with WMAP.</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Perhaps </a:t>
            </a:r>
            <a:r>
              <a:rPr lang="en-US" u="sng" dirty="0" smtClean="0">
                <a:latin typeface="Arial" panose="020B0604020202020204" pitchFamily="34" charset="0"/>
                <a:cs typeface="Arial" panose="020B0604020202020204" pitchFamily="34" charset="0"/>
              </a:rPr>
              <a:t>both</a:t>
            </a:r>
            <a:r>
              <a:rPr lang="en-US" dirty="0" smtClean="0">
                <a:latin typeface="Arial" panose="020B0604020202020204" pitchFamily="34" charset="0"/>
                <a:cs typeface="Arial" panose="020B0604020202020204" pitchFamily="34" charset="0"/>
              </a:rPr>
              <a:t> are underestimated (not either/or).</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Or real disruption: both techniques are correct and there is a statistically significant discrepancy.  </a:t>
            </a: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lvl="2"/>
            <a:r>
              <a:rPr lang="en-US" dirty="0" smtClean="0">
                <a:latin typeface="Arial" panose="020B0604020202020204" pitchFamily="34" charset="0"/>
                <a:cs typeface="Arial" panose="020B0604020202020204" pitchFamily="34" charset="0"/>
              </a:rPr>
              <a:t>Six-parameter </a:t>
            </a:r>
            <a:r>
              <a:rPr lang="en-US" dirty="0" smtClean="0">
                <a:latin typeface="Symbol" panose="05050102010706020507" pitchFamily="18" charset="2"/>
                <a:cs typeface="Arial" panose="020B0604020202020204" pitchFamily="34" charset="0"/>
              </a:rPr>
              <a:t>L</a:t>
            </a:r>
            <a:r>
              <a:rPr lang="en-US" dirty="0" smtClean="0">
                <a:latin typeface="Arial" panose="020B0604020202020204" pitchFamily="34" charset="0"/>
                <a:cs typeface="Arial" panose="020B0604020202020204" pitchFamily="34" charset="0"/>
              </a:rPr>
              <a:t>CDM model is incomplete.</a:t>
            </a:r>
          </a:p>
          <a:p>
            <a:pPr marL="16573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Extra relativistic degrees of freedom changes CMB result</a:t>
            </a:r>
          </a:p>
          <a:p>
            <a:pPr marL="1657350" lvl="3" indent="-285750">
              <a:buFont typeface="Arial" panose="020B0604020202020204" pitchFamily="34" charset="0"/>
              <a:buChar char="•"/>
            </a:pPr>
            <a:r>
              <a:rPr lang="en-US" dirty="0" smtClean="0">
                <a:latin typeface="Arial" panose="020B0604020202020204" pitchFamily="34" charset="0"/>
                <a:cs typeface="Arial" panose="020B0604020202020204" pitchFamily="34" charset="0"/>
              </a:rPr>
              <a:t>Expansion rate history not well described by </a:t>
            </a:r>
            <a:r>
              <a:rPr lang="en-US" dirty="0" smtClean="0">
                <a:latin typeface="Symbol" panose="05050102010706020507" pitchFamily="18" charset="2"/>
                <a:cs typeface="Arial" panose="020B0604020202020204" pitchFamily="34" charset="0"/>
              </a:rPr>
              <a:t>L</a:t>
            </a:r>
            <a:r>
              <a:rPr lang="en-US" dirty="0" smtClean="0">
                <a:latin typeface="Arial" panose="020B0604020202020204" pitchFamily="34" charset="0"/>
                <a:cs typeface="Arial" panose="020B0604020202020204" pitchFamily="34" charset="0"/>
              </a:rPr>
              <a:t>CDM (more later)</a:t>
            </a:r>
          </a:p>
        </p:txBody>
      </p:sp>
      <p:sp>
        <p:nvSpPr>
          <p:cNvPr id="2" name="Down Arrow 1"/>
          <p:cNvSpPr/>
          <p:nvPr/>
        </p:nvSpPr>
        <p:spPr>
          <a:xfrm>
            <a:off x="3280611" y="4804611"/>
            <a:ext cx="433137" cy="633663"/>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6833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7"/>
          <p:cNvSpPr>
            <a:spLocks noGrp="1"/>
          </p:cNvSpPr>
          <p:nvPr>
            <p:ph type="ftr" sz="quarter" idx="4294967295"/>
          </p:nvPr>
        </p:nvSpPr>
        <p:spPr>
          <a:xfrm>
            <a:off x="2320129" y="6620843"/>
            <a:ext cx="4503742" cy="221255"/>
          </a:xfrm>
        </p:spPr>
        <p:txBody>
          <a:bodyPr/>
          <a:lstStyle/>
          <a:p>
            <a:r>
              <a:rPr lang="en-US" dirty="0" smtClean="0">
                <a:solidFill>
                  <a:schemeClr val="tx1"/>
                </a:solidFill>
              </a:rPr>
              <a:t>UNSOLVED PROBLEMS in Astrophysics and Cosmology</a:t>
            </a:r>
            <a:endParaRPr lang="en-US" dirty="0">
              <a:solidFill>
                <a:schemeClr val="tx1"/>
              </a:solidFill>
            </a:endParaRPr>
          </a:p>
        </p:txBody>
      </p:sp>
      <p:sp>
        <p:nvSpPr>
          <p:cNvPr id="6" name="TextBox 5"/>
          <p:cNvSpPr txBox="1"/>
          <p:nvPr/>
        </p:nvSpPr>
        <p:spPr>
          <a:xfrm>
            <a:off x="0" y="0"/>
            <a:ext cx="9144000" cy="584775"/>
          </a:xfrm>
          <a:prstGeom prst="rect">
            <a:avLst/>
          </a:prstGeom>
          <a:noFill/>
        </p:spPr>
        <p:txBody>
          <a:bodyPr wrap="square" rtlCol="0">
            <a:spAutoFit/>
          </a:bodyPr>
          <a:lstStyle/>
          <a:p>
            <a:pPr algn="ctr"/>
            <a:r>
              <a:rPr lang="en-US" sz="3200" b="1" dirty="0" smtClean="0">
                <a:latin typeface="Symbol" panose="05050102010706020507" pitchFamily="18" charset="2"/>
                <a:cs typeface="Arial" panose="020B0604020202020204" pitchFamily="34" charset="0"/>
              </a:rPr>
              <a:t>L</a:t>
            </a:r>
            <a:r>
              <a:rPr lang="en-US" sz="3200" b="1" dirty="0" smtClean="0">
                <a:latin typeface="Arial" panose="020B0604020202020204" pitchFamily="34" charset="0"/>
                <a:cs typeface="Arial" panose="020B0604020202020204" pitchFamily="34" charset="0"/>
              </a:rPr>
              <a:t>CDM</a:t>
            </a:r>
            <a:endParaRPr lang="en-US" sz="3200" b="1" dirty="0"/>
          </a:p>
        </p:txBody>
      </p:sp>
      <p:sp>
        <p:nvSpPr>
          <p:cNvPr id="8" name="TextBox 7"/>
          <p:cNvSpPr txBox="1"/>
          <p:nvPr/>
        </p:nvSpPr>
        <p:spPr>
          <a:xfrm>
            <a:off x="1" y="788025"/>
            <a:ext cx="9144000" cy="3693319"/>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Inflation</a:t>
            </a:r>
            <a:r>
              <a:rPr lang="en-US" dirty="0" smtClean="0"/>
              <a:t> produced a mostly smooth, spatially flat universe with seeds of structure  and background gravitational waves from quantum fluctuations.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Somehow after inflation a small cosmological constant remained, which acts today as </a:t>
            </a:r>
            <a:r>
              <a:rPr lang="en-US" b="1" dirty="0" smtClean="0"/>
              <a:t>dark energy</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After inflation universe defrosted producing the primordial plasma (usually referred to as </a:t>
            </a:r>
            <a:r>
              <a:rPr lang="en-US" b="1" dirty="0" smtClean="0"/>
              <a:t>reheating</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A baryon asymmetry arose after inflation through some dynamical process know as </a:t>
            </a:r>
            <a:r>
              <a:rPr lang="en-US" b="1" dirty="0" err="1" smtClean="0"/>
              <a:t>baryogenesis</a:t>
            </a:r>
            <a:r>
              <a:rPr lang="en-US" dirty="0" smtClean="0"/>
              <a:t>.</a:t>
            </a:r>
          </a:p>
          <a:p>
            <a:endParaRPr lang="en-US" dirty="0">
              <a:latin typeface="Symbol" panose="05050102010706020507" pitchFamily="18" charset="2"/>
            </a:endParaRPr>
          </a:p>
          <a:p>
            <a:pPr marL="285750" indent="-285750">
              <a:buFont typeface="Arial" panose="020B0604020202020204" pitchFamily="34" charset="0"/>
              <a:buChar char="•"/>
            </a:pPr>
            <a:r>
              <a:rPr lang="en-US" b="1" dirty="0" smtClean="0"/>
              <a:t>Dark matter </a:t>
            </a:r>
            <a:r>
              <a:rPr lang="en-US" dirty="0" smtClean="0"/>
              <a:t>was produced from the primordial soup.</a:t>
            </a:r>
          </a:p>
        </p:txBody>
      </p:sp>
      <p:sp>
        <p:nvSpPr>
          <p:cNvPr id="2" name="Rectangle 1"/>
          <p:cNvSpPr/>
          <p:nvPr/>
        </p:nvSpPr>
        <p:spPr>
          <a:xfrm>
            <a:off x="0" y="4766262"/>
            <a:ext cx="9143999" cy="461665"/>
          </a:xfrm>
          <a:prstGeom prst="rect">
            <a:avLst/>
          </a:prstGeom>
        </p:spPr>
        <p:txBody>
          <a:bodyPr wrap="square">
            <a:spAutoFit/>
          </a:bodyPr>
          <a:lstStyle/>
          <a:p>
            <a:pPr algn="ctr"/>
            <a:r>
              <a:rPr lang="en-US" sz="2400" b="1" dirty="0"/>
              <a:t>Key input: GR + Standard Model of Particle Physics</a:t>
            </a:r>
          </a:p>
        </p:txBody>
      </p:sp>
    </p:spTree>
    <p:extLst>
      <p:ext uri="{BB962C8B-B14F-4D97-AF65-F5344CB8AC3E}">
        <p14:creationId xmlns:p14="http://schemas.microsoft.com/office/powerpoint/2010/main" val="178981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0"/>
            <a:ext cx="9144000" cy="646319"/>
          </a:xfrm>
          <a:prstGeom prst="rect">
            <a:avLst/>
          </a:prstGeom>
          <a:noFill/>
          <a:ln w="9525">
            <a:noFill/>
            <a:miter lim="800000"/>
            <a:headEnd/>
            <a:tailEnd/>
          </a:ln>
          <a:effectLst/>
        </p:spPr>
        <p:txBody>
          <a:bodyPr wrap="square" lIns="91429" tIns="45714" rIns="91429" bIns="45714">
            <a:spAutoFit/>
          </a:bodyPr>
          <a:lstStyle/>
          <a:p>
            <a:pPr algn="ctr" defTabSz="820738" fontAlgn="base">
              <a:spcBef>
                <a:spcPct val="20000"/>
              </a:spcBef>
              <a:spcAft>
                <a:spcPct val="0"/>
              </a:spcAft>
              <a:buClr>
                <a:srgbClr val="FF0000"/>
              </a:buClr>
              <a:buSzPct val="80000"/>
              <a:buFont typeface="ZapfDingbats BT" pitchFamily="18" charset="2"/>
              <a:buNone/>
            </a:pPr>
            <a:r>
              <a:rPr lang="en-US" sz="3600" b="1" dirty="0" smtClean="0"/>
              <a:t>Ten Commandments of Modern Genesis  </a:t>
            </a:r>
            <a:endParaRPr lang="en-US" sz="3600" b="1" dirty="0">
              <a:latin typeface="Times" pitchFamily="18" charset="0"/>
            </a:endParaRPr>
          </a:p>
        </p:txBody>
      </p:sp>
      <p:grpSp>
        <p:nvGrpSpPr>
          <p:cNvPr id="49" name="Group 48"/>
          <p:cNvGrpSpPr/>
          <p:nvPr/>
        </p:nvGrpSpPr>
        <p:grpSpPr>
          <a:xfrm>
            <a:off x="2008536" y="646320"/>
            <a:ext cx="4837454" cy="6116246"/>
            <a:chOff x="1886076" y="646320"/>
            <a:chExt cx="4837454" cy="6116246"/>
          </a:xfrm>
        </p:grpSpPr>
        <p:pic>
          <p:nvPicPr>
            <p:cNvPr id="3074" name="Picture 2" descr="http://upload.wikimedia.org/wikipedia/commons/3/3d/Rembrandt_-_Moses_with_the_Ten_Commandments_-_Google_Art_Projec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86" r="16788" b="34211"/>
            <a:stretch/>
          </p:blipFill>
          <p:spPr bwMode="auto">
            <a:xfrm>
              <a:off x="1886076" y="646320"/>
              <a:ext cx="4837454" cy="6116246"/>
            </a:xfrm>
            <a:prstGeom prst="rect">
              <a:avLst/>
            </a:prstGeom>
            <a:noFill/>
            <a:ln w="28575">
              <a:solidFill>
                <a:srgbClr val="5F391C"/>
              </a:solidFill>
            </a:ln>
            <a:extLst>
              <a:ext uri="{909E8E84-426E-40DD-AFC4-6F175D3DCCD1}">
                <a14:hiddenFill xmlns:a14="http://schemas.microsoft.com/office/drawing/2010/main">
                  <a:solidFill>
                    <a:srgbClr val="FFFFFF"/>
                  </a:solidFill>
                </a14:hiddenFill>
              </a:ext>
            </a:extLst>
          </p:spPr>
        </p:pic>
        <p:pic>
          <p:nvPicPr>
            <p:cNvPr id="16" name="Picture 2" descr="http://upload.wikimedia.org/wikipedia/commons/3/3d/Rembrandt_-_Moses_with_the_Ten_Commandments_-_Google_Art_Projec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127" t="19440" r="45334" b="75616"/>
            <a:stretch/>
          </p:blipFill>
          <p:spPr bwMode="auto">
            <a:xfrm rot="21225642">
              <a:off x="3550830" y="2806978"/>
              <a:ext cx="1732480" cy="160747"/>
            </a:xfrm>
            <a:prstGeom prst="rect">
              <a:avLst/>
            </a:prstGeom>
            <a:solidFill>
              <a:schemeClr val="bg2"/>
            </a:solidFill>
            <a:ln w="28575">
              <a:solidFill>
                <a:srgbClr val="1C1C1E"/>
              </a:solidFill>
            </a:ln>
            <a:extLst/>
          </p:spPr>
        </p:pic>
        <p:pic>
          <p:nvPicPr>
            <p:cNvPr id="17" name="Picture 2" descr="http://upload.wikimedia.org/wikipedia/commons/3/3d/Rembrandt_-_Moses_with_the_Ten_Commandments_-_Google_Art_Project.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127" t="19440" r="45334" b="75616"/>
            <a:stretch/>
          </p:blipFill>
          <p:spPr bwMode="auto">
            <a:xfrm rot="20888582">
              <a:off x="3498967" y="2719381"/>
              <a:ext cx="1191874" cy="162960"/>
            </a:xfrm>
            <a:prstGeom prst="rect">
              <a:avLst/>
            </a:prstGeom>
            <a:noFill/>
            <a:ln w="28575">
              <a:noFill/>
            </a:ln>
            <a:extLst>
              <a:ext uri="{909E8E84-426E-40DD-AFC4-6F175D3DCCD1}">
                <a14:hiddenFill xmlns:a14="http://schemas.microsoft.com/office/drawing/2010/main">
                  <a:solidFill>
                    <a:srgbClr val="FFFFFF"/>
                  </a:solidFill>
                </a14:hiddenFill>
              </a:ext>
            </a:extLst>
          </p:spPr>
        </p:pic>
        <p:pic>
          <p:nvPicPr>
            <p:cNvPr id="14" name="Picture 2" descr="http://upload.wikimedia.org/wikipedia/commons/3/3d/Rembrandt_-_Moses_with_the_Ten_Commandments_-_Google_Art_Project.jpg"/>
            <p:cNvPicPr>
              <a:picLocks noChangeAspect="1" noChangeArrowheads="1"/>
            </p:cNvPicPr>
            <p:nvPr/>
          </p:nvPicPr>
          <p:blipFill rotWithShape="1">
            <a:blip r:embed="rId7">
              <a:extLst>
                <a:ext uri="{28A0092B-C50C-407E-A947-70E740481C1C}">
                  <a14:useLocalDpi xmlns:a14="http://schemas.microsoft.com/office/drawing/2010/main" val="0"/>
                </a:ext>
              </a:extLst>
            </a:blip>
            <a:srcRect l="40127" t="19440" r="45334" b="75616"/>
            <a:stretch/>
          </p:blipFill>
          <p:spPr bwMode="auto">
            <a:xfrm rot="20888582">
              <a:off x="3068492" y="921143"/>
              <a:ext cx="1763163" cy="1693834"/>
            </a:xfrm>
            <a:prstGeom prst="rect">
              <a:avLst/>
            </a:prstGeom>
            <a:solidFill>
              <a:srgbClr val="1D1C1A"/>
            </a:solidFill>
            <a:ln w="28575">
              <a:noFill/>
            </a:ln>
            <a:extLst/>
          </p:spPr>
        </p:pic>
        <p:pic>
          <p:nvPicPr>
            <p:cNvPr id="19" name="Picture 2" descr="http://upload.wikimedia.org/wikipedia/commons/3/3d/Rembrandt_-_Moses_with_the_Ten_Commandments_-_Google_Art_Project.jpg"/>
            <p:cNvPicPr>
              <a:picLocks noChangeAspect="1" noChangeArrowheads="1"/>
            </p:cNvPicPr>
            <p:nvPr/>
          </p:nvPicPr>
          <p:blipFill rotWithShape="1">
            <a:blip r:embed="rId7">
              <a:extLst>
                <a:ext uri="{28A0092B-C50C-407E-A947-70E740481C1C}">
                  <a14:useLocalDpi xmlns:a14="http://schemas.microsoft.com/office/drawing/2010/main" val="0"/>
                </a:ext>
              </a:extLst>
            </a:blip>
            <a:srcRect l="40127" t="19440" r="45334" b="75616"/>
            <a:stretch/>
          </p:blipFill>
          <p:spPr bwMode="auto">
            <a:xfrm rot="5400000" flipH="1">
              <a:off x="4504578" y="2816825"/>
              <a:ext cx="319106" cy="1576252"/>
            </a:xfrm>
            <a:prstGeom prst="rect">
              <a:avLst/>
            </a:prstGeom>
            <a:solidFill>
              <a:schemeClr val="bg2"/>
            </a:solidFill>
            <a:ln w="28575">
              <a:noFill/>
            </a:ln>
            <a:extLst/>
          </p:spPr>
        </p:pic>
        <p:sp>
          <p:nvSpPr>
            <p:cNvPr id="2" name="TextBox 1"/>
            <p:cNvSpPr txBox="1"/>
            <p:nvPr/>
          </p:nvSpPr>
          <p:spPr>
            <a:xfrm>
              <a:off x="5677239" y="6525517"/>
              <a:ext cx="973558" cy="226480"/>
            </a:xfrm>
            <a:prstGeom prst="rect">
              <a:avLst/>
            </a:prstGeom>
            <a:noFill/>
          </p:spPr>
          <p:txBody>
            <a:bodyPr wrap="none" rtlCol="0">
              <a:spAutoFit/>
            </a:bodyPr>
            <a:lstStyle/>
            <a:p>
              <a:pPr fontAlgn="base">
                <a:spcBef>
                  <a:spcPct val="0"/>
                </a:spcBef>
                <a:spcAft>
                  <a:spcPct val="0"/>
                </a:spcAft>
              </a:pPr>
              <a:r>
                <a:rPr lang="en-US" sz="1000" b="1" dirty="0" err="1" smtClean="0">
                  <a:solidFill>
                    <a:srgbClr val="FFFFFF"/>
                  </a:solidFill>
                </a:rPr>
                <a:t>Gemäldegalerie</a:t>
              </a:r>
              <a:endParaRPr lang="en-US" b="1" dirty="0">
                <a:solidFill>
                  <a:srgbClr val="FFFFFF"/>
                </a:solidFill>
              </a:endParaRPr>
            </a:p>
          </p:txBody>
        </p:sp>
        <p:pic>
          <p:nvPicPr>
            <p:cNvPr id="22" name="Picture 2" descr="http://upload.wikimedia.org/wikipedia/commons/3/3d/Rembrandt_-_Moses_with_the_Ten_Commandments_-_Google_Art_Project.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0127" t="19440" r="45334" b="75616"/>
            <a:stretch/>
          </p:blipFill>
          <p:spPr bwMode="auto">
            <a:xfrm rot="20888582">
              <a:off x="4741571" y="2385689"/>
              <a:ext cx="578974" cy="290339"/>
            </a:xfrm>
            <a:prstGeom prst="rect">
              <a:avLst/>
            </a:prstGeom>
            <a:noFill/>
            <a:ln w="28575">
              <a:noFill/>
            </a:ln>
            <a:extLst>
              <a:ext uri="{909E8E84-426E-40DD-AFC4-6F175D3DCCD1}">
                <a14:hiddenFill xmlns:a14="http://schemas.microsoft.com/office/drawing/2010/main">
                  <a:solidFill>
                    <a:srgbClr val="FFFFFF"/>
                  </a:solidFill>
                </a14:hiddenFill>
              </a:ext>
            </a:extLst>
          </p:spPr>
        </p:pic>
        <p:sp>
          <p:nvSpPr>
            <p:cNvPr id="47" name="Rectangle 46"/>
            <p:cNvSpPr/>
            <p:nvPr/>
          </p:nvSpPr>
          <p:spPr bwMode="auto">
            <a:xfrm rot="15052510">
              <a:off x="2298536" y="2032833"/>
              <a:ext cx="1394662" cy="389304"/>
            </a:xfrm>
            <a:prstGeom prst="rect">
              <a:avLst/>
            </a:prstGeom>
            <a:solidFill>
              <a:srgbClr val="24211F"/>
            </a:solidFill>
            <a:ln w="9525" cap="flat" cmpd="sng" algn="ctr">
              <a:solidFill>
                <a:srgbClr val="231E1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smtClean="0">
                <a:solidFill>
                  <a:srgbClr val="000000"/>
                </a:solidFill>
              </a:endParaRPr>
            </a:p>
          </p:txBody>
        </p:sp>
      </p:grpSp>
      <p:pic>
        <p:nvPicPr>
          <p:cNvPr id="46" name="Picture 2" descr="http://upload.wikimedia.org/wikipedia/commons/3/3d/Rembrandt_-_Moses_with_the_Ten_Commandments_-_Google_Art_Project.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0127" t="19440" r="45334" b="75616"/>
          <a:stretch/>
        </p:blipFill>
        <p:spPr bwMode="auto">
          <a:xfrm rot="20888582">
            <a:off x="3810347" y="2836447"/>
            <a:ext cx="1512872" cy="772206"/>
          </a:xfrm>
          <a:prstGeom prst="rect">
            <a:avLst/>
          </a:prstGeom>
          <a:solidFill>
            <a:srgbClr val="1D1C1A"/>
          </a:solidFill>
          <a:ln w="28575">
            <a:noFill/>
          </a:ln>
          <a:extLst/>
        </p:spPr>
      </p:pic>
      <p:grpSp>
        <p:nvGrpSpPr>
          <p:cNvPr id="20" name="Group 19"/>
          <p:cNvGrpSpPr/>
          <p:nvPr/>
        </p:nvGrpSpPr>
        <p:grpSpPr>
          <a:xfrm>
            <a:off x="0" y="797535"/>
            <a:ext cx="4001035" cy="2003367"/>
            <a:chOff x="0" y="797535"/>
            <a:chExt cx="4001035" cy="2003367"/>
          </a:xfrm>
        </p:grpSpPr>
        <p:sp>
          <p:nvSpPr>
            <p:cNvPr id="4" name="TextBox 3"/>
            <p:cNvSpPr txBox="1"/>
            <p:nvPr/>
          </p:nvSpPr>
          <p:spPr>
            <a:xfrm>
              <a:off x="0" y="797535"/>
              <a:ext cx="1936749" cy="400110"/>
            </a:xfrm>
            <a:prstGeom prst="rect">
              <a:avLst/>
            </a:prstGeom>
            <a:noFill/>
          </p:spPr>
          <p:txBody>
            <a:bodyPr wrap="none" rtlCol="0">
              <a:spAutoFit/>
            </a:bodyPr>
            <a:lstStyle/>
            <a:p>
              <a:pPr fontAlgn="base">
                <a:spcBef>
                  <a:spcPct val="0"/>
                </a:spcBef>
                <a:spcAft>
                  <a:spcPct val="0"/>
                </a:spcAft>
              </a:pPr>
              <a:r>
                <a:rPr lang="en-US" sz="2000" b="1" dirty="0" smtClean="0"/>
                <a:t>Left-hand side</a:t>
              </a:r>
              <a:endParaRPr lang="en-US" sz="2000" b="1" dirty="0"/>
            </a:p>
          </p:txBody>
        </p:sp>
        <p:grpSp>
          <p:nvGrpSpPr>
            <p:cNvPr id="38" name="Group 37"/>
            <p:cNvGrpSpPr/>
            <p:nvPr/>
          </p:nvGrpSpPr>
          <p:grpSpPr>
            <a:xfrm>
              <a:off x="69224" y="1291568"/>
              <a:ext cx="3931811" cy="1509334"/>
              <a:chOff x="69224" y="822323"/>
              <a:chExt cx="3931811" cy="1509334"/>
            </a:xfrm>
          </p:grpSpPr>
          <p:grpSp>
            <p:nvGrpSpPr>
              <p:cNvPr id="39" name="Group 38"/>
              <p:cNvGrpSpPr/>
              <p:nvPr/>
            </p:nvGrpSpPr>
            <p:grpSpPr>
              <a:xfrm>
                <a:off x="69224" y="1161674"/>
                <a:ext cx="3931811" cy="830997"/>
                <a:chOff x="-53236" y="1407562"/>
                <a:chExt cx="3931811" cy="830997"/>
              </a:xfrm>
            </p:grpSpPr>
            <p:sp>
              <p:nvSpPr>
                <p:cNvPr id="41" name="Text Box 12"/>
                <p:cNvSpPr txBox="1">
                  <a:spLocks noChangeArrowheads="1"/>
                </p:cNvSpPr>
                <p:nvPr/>
              </p:nvSpPr>
              <p:spPr bwMode="auto">
                <a:xfrm>
                  <a:off x="-53236" y="1407562"/>
                  <a:ext cx="1584408" cy="830997"/>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400" dirty="0" smtClean="0"/>
                    <a:t>General</a:t>
                  </a:r>
                </a:p>
                <a:p>
                  <a:pPr fontAlgn="base">
                    <a:spcBef>
                      <a:spcPct val="0"/>
                    </a:spcBef>
                    <a:spcAft>
                      <a:spcPct val="0"/>
                    </a:spcAft>
                  </a:pPr>
                  <a:r>
                    <a:rPr lang="en-US" sz="2400" dirty="0" smtClean="0"/>
                    <a:t>Relativity</a:t>
                  </a:r>
                  <a:endParaRPr lang="en-US" sz="2400" dirty="0"/>
                </a:p>
              </p:txBody>
            </p:sp>
            <p:sp>
              <p:nvSpPr>
                <p:cNvPr id="42" name="Oval 41"/>
                <p:cNvSpPr/>
                <p:nvPr/>
              </p:nvSpPr>
              <p:spPr bwMode="auto">
                <a:xfrm rot="21025836">
                  <a:off x="3163317" y="1557740"/>
                  <a:ext cx="715258" cy="637806"/>
                </a:xfrm>
                <a:prstGeom prst="ellips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smtClean="0"/>
                </a:p>
              </p:txBody>
            </p:sp>
            <p:cxnSp>
              <p:nvCxnSpPr>
                <p:cNvPr id="43" name="Straight Arrow Connector 42"/>
                <p:cNvCxnSpPr/>
                <p:nvPr/>
              </p:nvCxnSpPr>
              <p:spPr bwMode="auto">
                <a:xfrm flipH="1" flipV="1">
                  <a:off x="1886076" y="1842672"/>
                  <a:ext cx="1282217" cy="39636"/>
                </a:xfrm>
                <a:prstGeom prst="straightConnector1">
                  <a:avLst/>
                </a:prstGeom>
                <a:solidFill>
                  <a:schemeClr val="accent1"/>
                </a:solidFill>
                <a:ln w="28575" cap="flat" cmpd="sng" algn="ctr">
                  <a:solidFill>
                    <a:schemeClr val="bg1"/>
                  </a:solidFill>
                  <a:prstDash val="solid"/>
                  <a:round/>
                  <a:headEnd type="none" w="med" len="med"/>
                  <a:tailEnd type="arrow"/>
                </a:ln>
                <a:effectLst/>
              </p:spPr>
            </p:cxnSp>
          </p:grpSp>
          <p:sp>
            <p:nvSpPr>
              <p:cNvPr id="40" name="Left Brace 39"/>
              <p:cNvSpPr/>
              <p:nvPr/>
            </p:nvSpPr>
            <p:spPr bwMode="auto">
              <a:xfrm flipH="1">
                <a:off x="1448556" y="822323"/>
                <a:ext cx="440462" cy="1509334"/>
              </a:xfrm>
              <a:prstGeom prst="leftBrace">
                <a:avLst>
                  <a:gd name="adj1" fmla="val 8333"/>
                  <a:gd name="adj2" fmla="val 51508"/>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smtClean="0"/>
              </a:p>
            </p:txBody>
          </p:sp>
        </p:grpSp>
      </p:grpSp>
      <p:grpSp>
        <p:nvGrpSpPr>
          <p:cNvPr id="18" name="Group 17"/>
          <p:cNvGrpSpPr/>
          <p:nvPr/>
        </p:nvGrpSpPr>
        <p:grpSpPr>
          <a:xfrm>
            <a:off x="4595846" y="797535"/>
            <a:ext cx="4764721" cy="2071127"/>
            <a:chOff x="4595846" y="797535"/>
            <a:chExt cx="4764721" cy="2071127"/>
          </a:xfrm>
        </p:grpSpPr>
        <p:sp>
          <p:nvSpPr>
            <p:cNvPr id="37" name="TextBox 36"/>
            <p:cNvSpPr txBox="1"/>
            <p:nvPr/>
          </p:nvSpPr>
          <p:spPr>
            <a:xfrm>
              <a:off x="6962221" y="797535"/>
              <a:ext cx="2122697" cy="400110"/>
            </a:xfrm>
            <a:prstGeom prst="rect">
              <a:avLst/>
            </a:prstGeom>
            <a:noFill/>
          </p:spPr>
          <p:txBody>
            <a:bodyPr wrap="none" rtlCol="0">
              <a:spAutoFit/>
            </a:bodyPr>
            <a:lstStyle/>
            <a:p>
              <a:pPr fontAlgn="base">
                <a:spcBef>
                  <a:spcPct val="0"/>
                </a:spcBef>
                <a:spcAft>
                  <a:spcPct val="0"/>
                </a:spcAft>
              </a:pPr>
              <a:r>
                <a:rPr lang="en-US" sz="2000" b="1" dirty="0" smtClean="0"/>
                <a:t>Right-hand side</a:t>
              </a:r>
              <a:endParaRPr lang="en-US" sz="2000" b="1" dirty="0"/>
            </a:p>
          </p:txBody>
        </p:sp>
        <p:grpSp>
          <p:nvGrpSpPr>
            <p:cNvPr id="48" name="Group 47"/>
            <p:cNvGrpSpPr/>
            <p:nvPr/>
          </p:nvGrpSpPr>
          <p:grpSpPr>
            <a:xfrm>
              <a:off x="4595846" y="1299002"/>
              <a:ext cx="4764721" cy="1569660"/>
              <a:chOff x="4472910" y="1662434"/>
              <a:chExt cx="4764721" cy="1569660"/>
            </a:xfrm>
          </p:grpSpPr>
          <p:grpSp>
            <p:nvGrpSpPr>
              <p:cNvPr id="50" name="Group 49"/>
              <p:cNvGrpSpPr/>
              <p:nvPr/>
            </p:nvGrpSpPr>
            <p:grpSpPr>
              <a:xfrm>
                <a:off x="4472910" y="1662434"/>
                <a:ext cx="4764721" cy="1569660"/>
                <a:chOff x="4472910" y="1708538"/>
                <a:chExt cx="4764721" cy="1569660"/>
              </a:xfrm>
            </p:grpSpPr>
            <p:cxnSp>
              <p:nvCxnSpPr>
                <p:cNvPr id="58" name="Straight Arrow Connector 57"/>
                <p:cNvCxnSpPr/>
                <p:nvPr/>
              </p:nvCxnSpPr>
              <p:spPr bwMode="auto">
                <a:xfrm flipV="1">
                  <a:off x="5088214" y="2522677"/>
                  <a:ext cx="1634840" cy="3155"/>
                </a:xfrm>
                <a:prstGeom prst="straightConnector1">
                  <a:avLst/>
                </a:prstGeom>
                <a:solidFill>
                  <a:schemeClr val="accent1"/>
                </a:solidFill>
                <a:ln w="28575" cap="flat" cmpd="sng" algn="ctr">
                  <a:solidFill>
                    <a:schemeClr val="bg1"/>
                  </a:solidFill>
                  <a:prstDash val="solid"/>
                  <a:round/>
                  <a:headEnd type="none" w="med" len="med"/>
                  <a:tailEnd type="arrow"/>
                </a:ln>
                <a:effectLst/>
              </p:spPr>
            </p:cxnSp>
            <p:sp>
              <p:nvSpPr>
                <p:cNvPr id="63" name="Text Box 16"/>
                <p:cNvSpPr txBox="1">
                  <a:spLocks noChangeArrowheads="1"/>
                </p:cNvSpPr>
                <p:nvPr/>
              </p:nvSpPr>
              <p:spPr bwMode="auto">
                <a:xfrm>
                  <a:off x="7300619" y="1708538"/>
                  <a:ext cx="1937012" cy="1569660"/>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2400" dirty="0" smtClean="0"/>
                    <a:t>Standard model of particle physics</a:t>
                  </a:r>
                  <a:endParaRPr lang="en-US" sz="2400" dirty="0"/>
                </a:p>
              </p:txBody>
            </p:sp>
            <p:sp>
              <p:nvSpPr>
                <p:cNvPr id="64" name="Oval 63"/>
                <p:cNvSpPr/>
                <p:nvPr/>
              </p:nvSpPr>
              <p:spPr bwMode="auto">
                <a:xfrm rot="21025836">
                  <a:off x="4472910" y="2236911"/>
                  <a:ext cx="619615" cy="573271"/>
                </a:xfrm>
                <a:prstGeom prst="ellipse">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smtClean="0"/>
                </a:p>
              </p:txBody>
            </p:sp>
          </p:grpSp>
          <p:sp>
            <p:nvSpPr>
              <p:cNvPr id="56" name="Left Brace 55"/>
              <p:cNvSpPr/>
              <p:nvPr/>
            </p:nvSpPr>
            <p:spPr bwMode="auto">
              <a:xfrm>
                <a:off x="6828633" y="1734175"/>
                <a:ext cx="465995" cy="1473232"/>
              </a:xfrm>
              <a:prstGeom prst="leftBrace">
                <a:avLst>
                  <a:gd name="adj1" fmla="val 8333"/>
                  <a:gd name="adj2" fmla="val 51508"/>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b="1" smtClean="0"/>
              </a:p>
            </p:txBody>
          </p:sp>
        </p:grpSp>
      </p:grpSp>
      <p:graphicFrame>
        <p:nvGraphicFramePr>
          <p:cNvPr id="5" name="Object 4"/>
          <p:cNvGraphicFramePr>
            <a:graphicFrameLocks noChangeAspect="1"/>
          </p:cNvGraphicFramePr>
          <p:nvPr>
            <p:extLst/>
          </p:nvPr>
        </p:nvGraphicFramePr>
        <p:xfrm>
          <a:off x="3391819" y="1664131"/>
          <a:ext cx="1723891" cy="861946"/>
        </p:xfrm>
        <a:graphic>
          <a:graphicData uri="http://schemas.openxmlformats.org/presentationml/2006/ole">
            <mc:AlternateContent xmlns:mc="http://schemas.openxmlformats.org/markup-compatibility/2006">
              <mc:Choice xmlns:v="urn:schemas-microsoft-com:vml" Requires="v">
                <p:oleObj spid="_x0000_s46136" name="Equation" r:id="rId10" imgW="787320" imgH="393480" progId="Equation.DSMT4">
                  <p:embed/>
                </p:oleObj>
              </mc:Choice>
              <mc:Fallback>
                <p:oleObj name="Equation" r:id="rId10" imgW="787320" imgH="393480" progId="Equation.DSMT4">
                  <p:embed/>
                  <p:pic>
                    <p:nvPicPr>
                      <p:cNvPr id="0" name=""/>
                      <p:cNvPicPr/>
                      <p:nvPr/>
                    </p:nvPicPr>
                    <p:blipFill>
                      <a:blip r:embed="rId11"/>
                      <a:stretch>
                        <a:fillRect/>
                      </a:stretch>
                    </p:blipFill>
                    <p:spPr>
                      <a:xfrm>
                        <a:off x="3391819" y="1664131"/>
                        <a:ext cx="1723891" cy="861946"/>
                      </a:xfrm>
                      <a:prstGeom prst="rect">
                        <a:avLst/>
                      </a:prstGeom>
                    </p:spPr>
                  </p:pic>
                </p:oleObj>
              </mc:Fallback>
            </mc:AlternateContent>
          </a:graphicData>
        </a:graphic>
      </p:graphicFrame>
    </p:spTree>
    <p:extLst>
      <p:ext uri="{BB962C8B-B14F-4D97-AF65-F5344CB8AC3E}">
        <p14:creationId xmlns:p14="http://schemas.microsoft.com/office/powerpoint/2010/main" val="307188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736" y="1386098"/>
            <a:ext cx="6883346" cy="4919084"/>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smtClean="0"/>
              <a:t>95% of the Mass/Energy </a:t>
            </a:r>
          </a:p>
        </p:txBody>
      </p:sp>
      <p:sp>
        <p:nvSpPr>
          <p:cNvPr id="6" name="Rectangle 5"/>
          <p:cNvSpPr/>
          <p:nvPr/>
        </p:nvSpPr>
        <p:spPr>
          <a:xfrm>
            <a:off x="1219369" y="1315107"/>
            <a:ext cx="6714080" cy="506106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8817" y="492156"/>
            <a:ext cx="9144000" cy="584775"/>
          </a:xfrm>
          <a:prstGeom prst="rect">
            <a:avLst/>
          </a:prstGeom>
          <a:noFill/>
        </p:spPr>
        <p:txBody>
          <a:bodyPr wrap="square" rtlCol="0">
            <a:spAutoFit/>
          </a:bodyPr>
          <a:lstStyle/>
          <a:p>
            <a:pPr algn="ctr"/>
            <a:r>
              <a:rPr lang="en-US" sz="3200" b="1" dirty="0" smtClean="0"/>
              <a:t>of the Universe is Mysterious</a:t>
            </a:r>
            <a:endParaRPr lang="en-US" sz="3200" b="1" dirty="0"/>
          </a:p>
        </p:txBody>
      </p:sp>
      <p:sp>
        <p:nvSpPr>
          <p:cNvPr id="7"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35368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0" y="0"/>
            <a:ext cx="9144000" cy="646331"/>
          </a:xfrm>
          <a:prstGeom prst="rect">
            <a:avLst/>
          </a:prstGeom>
          <a:noFill/>
        </p:spPr>
        <p:txBody>
          <a:bodyPr wrap="square" rtlCol="0">
            <a:spAutoFit/>
          </a:bodyPr>
          <a:lstStyle/>
          <a:p>
            <a:pPr algn="ctr" eaLnBrk="0" fontAlgn="base" hangingPunct="0">
              <a:spcBef>
                <a:spcPct val="0"/>
              </a:spcBef>
              <a:spcAft>
                <a:spcPct val="0"/>
              </a:spcAft>
            </a:pPr>
            <a:r>
              <a:rPr lang="en-US" sz="3600" b="1" dirty="0" smtClean="0"/>
              <a:t>Dark Matter and Structure Formation</a:t>
            </a:r>
            <a:endParaRPr lang="en-US" sz="3600" b="1" dirty="0"/>
          </a:p>
        </p:txBody>
      </p:sp>
      <p:sp>
        <p:nvSpPr>
          <p:cNvPr id="7" name="TextBox 6"/>
          <p:cNvSpPr txBox="1"/>
          <p:nvPr/>
        </p:nvSpPr>
        <p:spPr>
          <a:xfrm>
            <a:off x="-22861" y="919566"/>
            <a:ext cx="9114295" cy="4791055"/>
          </a:xfrm>
          <a:prstGeom prst="rect">
            <a:avLst/>
          </a:prstGeom>
          <a:noFill/>
        </p:spPr>
        <p:txBody>
          <a:bodyPr wrap="square" rtlCol="0">
            <a:spAutoFit/>
          </a:bodyPr>
          <a:lstStyle/>
          <a:p>
            <a:pPr marL="457200" indent="-457200" eaLnBrk="0" fontAlgn="base" hangingPunct="0">
              <a:spcBef>
                <a:spcPts val="1000"/>
              </a:spcBef>
              <a:spcAft>
                <a:spcPct val="0"/>
              </a:spcAft>
              <a:buFont typeface="+mj-lt"/>
              <a:buAutoNum type="arabicPeriod"/>
            </a:pPr>
            <a:r>
              <a:rPr lang="en-US" sz="2000" dirty="0" smtClean="0"/>
              <a:t>It exists!!!   Thank you astronomy!</a:t>
            </a:r>
          </a:p>
          <a:p>
            <a:pPr marL="457200" indent="-457200" eaLnBrk="0" fontAlgn="base" hangingPunct="0">
              <a:spcBef>
                <a:spcPts val="1000"/>
              </a:spcBef>
              <a:spcAft>
                <a:spcPct val="0"/>
              </a:spcAft>
              <a:buFont typeface="+mj-lt"/>
              <a:buAutoNum type="arabicPeriod"/>
            </a:pPr>
            <a:r>
              <a:rPr lang="en-US" sz="2000" dirty="0" smtClean="0"/>
              <a:t>What is the local DM phase-space velocity distribution?</a:t>
            </a:r>
          </a:p>
          <a:p>
            <a:pPr marL="457200" indent="-457200" eaLnBrk="0" fontAlgn="base" hangingPunct="0">
              <a:spcBef>
                <a:spcPts val="1000"/>
              </a:spcBef>
              <a:spcAft>
                <a:spcPct val="0"/>
              </a:spcAft>
              <a:buFont typeface="+mj-lt"/>
              <a:buAutoNum type="arabicPeriod"/>
            </a:pPr>
            <a:r>
              <a:rPr lang="en-US" sz="2000" dirty="0" smtClean="0"/>
              <a:t>What is the local value of </a:t>
            </a:r>
            <a:r>
              <a:rPr lang="en-US" sz="2000" i="1" dirty="0" smtClean="0">
                <a:latin typeface="Symbol" panose="05050102010706020507" pitchFamily="18" charset="2"/>
              </a:rPr>
              <a:t>r</a:t>
            </a:r>
            <a:r>
              <a:rPr lang="en-US" sz="2000" baseline="-25000" dirty="0" smtClean="0">
                <a:latin typeface="Times New Roman" panose="02020603050405020304" pitchFamily="18" charset="0"/>
                <a:cs typeface="Times New Roman" panose="02020603050405020304" pitchFamily="18" charset="0"/>
              </a:rPr>
              <a:t>DM </a:t>
            </a:r>
            <a:r>
              <a:rPr lang="en-US" sz="2000" dirty="0" smtClean="0">
                <a:cs typeface="Times New Roman" panose="02020603050405020304" pitchFamily="18" charset="0"/>
              </a:rPr>
              <a:t>?</a:t>
            </a:r>
            <a:endParaRPr lang="en-US" sz="2000" dirty="0" smtClean="0"/>
          </a:p>
          <a:p>
            <a:pPr marL="457200" indent="-457200" eaLnBrk="0" fontAlgn="base" hangingPunct="0">
              <a:spcBef>
                <a:spcPts val="1000"/>
              </a:spcBef>
              <a:spcAft>
                <a:spcPct val="0"/>
              </a:spcAft>
              <a:buFont typeface="+mj-lt"/>
              <a:buAutoNum type="arabicPeriod"/>
            </a:pPr>
            <a:r>
              <a:rPr lang="en-US" sz="2000" dirty="0" smtClean="0"/>
              <a:t>Are there nearby DM subclumps?</a:t>
            </a:r>
          </a:p>
          <a:p>
            <a:pPr marL="457200" indent="-457200" eaLnBrk="0" fontAlgn="base" hangingPunct="0">
              <a:spcBef>
                <a:spcPts val="1000"/>
              </a:spcBef>
              <a:spcAft>
                <a:spcPct val="0"/>
              </a:spcAft>
              <a:buFont typeface="+mj-lt"/>
              <a:buAutoNum type="arabicPeriod"/>
            </a:pPr>
            <a:r>
              <a:rPr lang="en-US" sz="2000" dirty="0" smtClean="0"/>
              <a:t>What is the background for </a:t>
            </a:r>
            <a:r>
              <a:rPr lang="en-US" sz="2000" i="1" dirty="0" smtClean="0">
                <a:latin typeface="Symbol" panose="05050102010706020507" pitchFamily="18" charset="2"/>
              </a:rPr>
              <a:t>g </a:t>
            </a:r>
            <a:r>
              <a:rPr lang="en-US" sz="2000" dirty="0" smtClean="0"/>
              <a:t>-ray emission from the galactic center?</a:t>
            </a:r>
          </a:p>
          <a:p>
            <a:pPr eaLnBrk="0" fontAlgn="base" hangingPunct="0">
              <a:spcBef>
                <a:spcPts val="1000"/>
              </a:spcBef>
              <a:spcAft>
                <a:spcPct val="0"/>
              </a:spcAft>
            </a:pPr>
            <a:endParaRPr lang="en-US" dirty="0" smtClean="0"/>
          </a:p>
          <a:p>
            <a:pPr marL="457200" indent="-457200" eaLnBrk="0" fontAlgn="base" hangingPunct="0">
              <a:spcBef>
                <a:spcPts val="1000"/>
              </a:spcBef>
              <a:spcAft>
                <a:spcPct val="0"/>
              </a:spcAft>
              <a:buFont typeface="+mj-lt"/>
              <a:buAutoNum type="arabicPeriod" startAt="6"/>
            </a:pPr>
            <a:r>
              <a:rPr lang="en-US" sz="2000" dirty="0" smtClean="0"/>
              <a:t>What is </a:t>
            </a:r>
            <a:r>
              <a:rPr lang="en-US" sz="2000" i="1" dirty="0" smtClean="0">
                <a:latin typeface="Symbol" panose="05050102010706020507" pitchFamily="18" charset="2"/>
              </a:rPr>
              <a:t>r</a:t>
            </a:r>
            <a:r>
              <a:rPr lang="en-US" sz="2000" baseline="-25000" dirty="0" smtClean="0">
                <a:latin typeface="Times New Roman" panose="02020603050405020304" pitchFamily="18" charset="0"/>
                <a:cs typeface="Times New Roman" panose="02020603050405020304" pitchFamily="18" charset="0"/>
              </a:rPr>
              <a:t>DM </a:t>
            </a:r>
            <a:r>
              <a:rPr lang="en-US" sz="2000" dirty="0" smtClean="0"/>
              <a:t>(</a:t>
            </a:r>
            <a:r>
              <a:rPr lang="en-US" sz="2000" i="1" dirty="0" smtClean="0">
                <a:latin typeface="Times New Roman" panose="02020603050405020304" pitchFamily="18" charset="0"/>
                <a:cs typeface="Times New Roman" panose="02020603050405020304" pitchFamily="18" charset="0"/>
              </a:rPr>
              <a:t>r</a:t>
            </a:r>
            <a:r>
              <a:rPr lang="en-US" sz="2000" dirty="0" smtClean="0"/>
              <a:t>)</a:t>
            </a:r>
          </a:p>
          <a:p>
            <a:pPr eaLnBrk="0" fontAlgn="base" hangingPunct="0">
              <a:spcBef>
                <a:spcPts val="1000"/>
              </a:spcBef>
              <a:spcAft>
                <a:spcPct val="0"/>
              </a:spcAft>
            </a:pPr>
            <a:endParaRPr lang="en-US" sz="2400" dirty="0" smtClean="0"/>
          </a:p>
          <a:p>
            <a:pPr marL="457200" indent="-457200" eaLnBrk="0" fontAlgn="base" hangingPunct="0">
              <a:spcBef>
                <a:spcPts val="1000"/>
              </a:spcBef>
              <a:spcAft>
                <a:spcPct val="0"/>
              </a:spcAft>
              <a:buFont typeface="+mj-lt"/>
              <a:buAutoNum type="arabicPeriod" startAt="7"/>
            </a:pPr>
            <a:r>
              <a:rPr lang="en-US" sz="2000" dirty="0" smtClean="0"/>
              <a:t>Is </a:t>
            </a:r>
            <a:r>
              <a:rPr lang="en-US" sz="2000" dirty="0"/>
              <a:t>DM multi-component like visible matter?</a:t>
            </a:r>
          </a:p>
          <a:p>
            <a:pPr marL="457200" indent="-457200" eaLnBrk="0" fontAlgn="base" hangingPunct="0">
              <a:spcBef>
                <a:spcPts val="1000"/>
              </a:spcBef>
              <a:spcAft>
                <a:spcPct val="0"/>
              </a:spcAft>
              <a:buFont typeface="+mj-lt"/>
              <a:buAutoNum type="arabicPeriod" startAt="8"/>
            </a:pPr>
            <a:r>
              <a:rPr lang="en-US" sz="2000" dirty="0"/>
              <a:t>Does DM have self-interactions?</a:t>
            </a:r>
          </a:p>
          <a:p>
            <a:pPr marL="457200" indent="-457200" eaLnBrk="0" fontAlgn="base" hangingPunct="0">
              <a:spcBef>
                <a:spcPts val="1000"/>
              </a:spcBef>
              <a:spcAft>
                <a:spcPct val="0"/>
              </a:spcAft>
              <a:buFont typeface="+mj-lt"/>
              <a:buAutoNum type="arabicPeriod" startAt="8"/>
            </a:pPr>
            <a:r>
              <a:rPr lang="en-US" sz="2000" dirty="0"/>
              <a:t>Does DM have normal gravitational interactions</a:t>
            </a:r>
            <a:r>
              <a:rPr lang="en-US" sz="2000" dirty="0" smtClean="0"/>
              <a:t>?</a:t>
            </a:r>
            <a:endParaRPr lang="en-US" sz="2000" dirty="0"/>
          </a:p>
        </p:txBody>
      </p:sp>
      <p:sp>
        <p:nvSpPr>
          <p:cNvPr id="8" name="TextBox 7"/>
          <p:cNvSpPr txBox="1"/>
          <p:nvPr/>
        </p:nvSpPr>
        <p:spPr>
          <a:xfrm>
            <a:off x="508227" y="6000690"/>
            <a:ext cx="8127546" cy="400110"/>
          </a:xfrm>
          <a:prstGeom prst="rect">
            <a:avLst/>
          </a:prstGeom>
          <a:noFill/>
        </p:spPr>
        <p:txBody>
          <a:bodyPr wrap="none" rtlCol="0">
            <a:spAutoFit/>
          </a:bodyPr>
          <a:lstStyle/>
          <a:p>
            <a:pPr eaLnBrk="0" fontAlgn="base" hangingPunct="0">
              <a:spcBef>
                <a:spcPct val="0"/>
              </a:spcBef>
              <a:spcAft>
                <a:spcPct val="0"/>
              </a:spcAft>
            </a:pPr>
            <a:r>
              <a:rPr lang="en-US" sz="2000" dirty="0" smtClean="0"/>
              <a:t>(a complete theory containing dark matter could answer the last three)</a:t>
            </a:r>
            <a:endParaRPr lang="en-US" sz="2000" dirty="0"/>
          </a:p>
        </p:txBody>
      </p:sp>
      <p:sp>
        <p:nvSpPr>
          <p:cNvPr id="9" name="Rectangle 8"/>
          <p:cNvSpPr/>
          <p:nvPr/>
        </p:nvSpPr>
        <p:spPr>
          <a:xfrm>
            <a:off x="2679192" y="3139648"/>
            <a:ext cx="3886200" cy="1169551"/>
          </a:xfrm>
          <a:prstGeom prst="rect">
            <a:avLst/>
          </a:prstGeom>
        </p:spPr>
        <p:txBody>
          <a:bodyPr wrap="square">
            <a:spAutoFit/>
          </a:bodyPr>
          <a:lstStyle/>
          <a:p>
            <a:pPr eaLnBrk="0" fontAlgn="base" hangingPunct="0">
              <a:spcBef>
                <a:spcPts val="600"/>
              </a:spcBef>
              <a:spcAft>
                <a:spcPct val="0"/>
              </a:spcAft>
            </a:pPr>
            <a:r>
              <a:rPr lang="en-US" sz="2000" dirty="0" smtClean="0"/>
              <a:t>very </a:t>
            </a:r>
            <a:r>
              <a:rPr lang="en-US" sz="2000" dirty="0"/>
              <a:t>near the galactic center?</a:t>
            </a:r>
          </a:p>
          <a:p>
            <a:pPr eaLnBrk="0" fontAlgn="base" hangingPunct="0">
              <a:spcBef>
                <a:spcPts val="600"/>
              </a:spcBef>
              <a:spcAft>
                <a:spcPct val="0"/>
              </a:spcAft>
            </a:pPr>
            <a:r>
              <a:rPr lang="en-US" sz="2000" dirty="0" smtClean="0"/>
              <a:t>in </a:t>
            </a:r>
            <a:r>
              <a:rPr lang="en-US" sz="2000" dirty="0"/>
              <a:t>dwarf spheroidals?</a:t>
            </a:r>
          </a:p>
          <a:p>
            <a:pPr eaLnBrk="0" fontAlgn="base" hangingPunct="0">
              <a:spcBef>
                <a:spcPts val="600"/>
              </a:spcBef>
              <a:spcAft>
                <a:spcPct val="0"/>
              </a:spcAft>
            </a:pPr>
            <a:r>
              <a:rPr lang="en-US" sz="2000" dirty="0"/>
              <a:t>i</a:t>
            </a:r>
            <a:r>
              <a:rPr lang="en-US" sz="2000" dirty="0" smtClean="0"/>
              <a:t>n DM </a:t>
            </a:r>
            <a:r>
              <a:rPr lang="en-US" sz="2000" dirty="0"/>
              <a:t>subclumps?</a:t>
            </a:r>
          </a:p>
        </p:txBody>
      </p:sp>
      <p:sp>
        <p:nvSpPr>
          <p:cNvPr id="11" name="Left Brace 10"/>
          <p:cNvSpPr/>
          <p:nvPr/>
        </p:nvSpPr>
        <p:spPr bwMode="auto">
          <a:xfrm>
            <a:off x="2275635" y="3224384"/>
            <a:ext cx="381000" cy="1024466"/>
          </a:xfrm>
          <a:prstGeom prst="leftBrace">
            <a:avLst>
              <a:gd name="adj1" fmla="val 46733"/>
              <a:gd name="adj2" fmla="val 49257"/>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p>
        </p:txBody>
      </p:sp>
      <p:sp>
        <p:nvSpPr>
          <p:cNvPr id="10"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193403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0" y="0"/>
            <a:ext cx="9144000" cy="646331"/>
          </a:xfrm>
          <a:prstGeom prst="rect">
            <a:avLst/>
          </a:prstGeom>
          <a:noFill/>
        </p:spPr>
        <p:txBody>
          <a:bodyPr wrap="square" rtlCol="0">
            <a:spAutoFit/>
          </a:bodyPr>
          <a:lstStyle/>
          <a:p>
            <a:pPr algn="ctr" eaLnBrk="0" fontAlgn="base" hangingPunct="0">
              <a:spcBef>
                <a:spcPct val="0"/>
              </a:spcBef>
              <a:spcAft>
                <a:spcPct val="0"/>
              </a:spcAft>
            </a:pPr>
            <a:r>
              <a:rPr lang="en-US" sz="3600" b="1" dirty="0" smtClean="0"/>
              <a:t>Golden Goals</a:t>
            </a:r>
            <a:endParaRPr lang="en-US" sz="3600" b="1" dirty="0"/>
          </a:p>
        </p:txBody>
      </p:sp>
      <p:sp>
        <p:nvSpPr>
          <p:cNvPr id="4" name="TextBox 3"/>
          <p:cNvSpPr txBox="1"/>
          <p:nvPr/>
        </p:nvSpPr>
        <p:spPr>
          <a:xfrm>
            <a:off x="0" y="795135"/>
            <a:ext cx="9144000" cy="4862870"/>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tabLst>
                <a:tab pos="1371600" algn="l"/>
              </a:tabLst>
            </a:pPr>
            <a:r>
              <a:rPr lang="en-US" u="sng" dirty="0" smtClean="0"/>
              <a:t>Particle Physics</a:t>
            </a:r>
            <a:r>
              <a:rPr lang="en-US" dirty="0" smtClean="0"/>
              <a:t>: 	</a:t>
            </a:r>
          </a:p>
          <a:p>
            <a:pPr marL="285750" indent="-285750" eaLnBrk="0" fontAlgn="base" hangingPunct="0">
              <a:spcBef>
                <a:spcPct val="0"/>
              </a:spcBef>
              <a:spcAft>
                <a:spcPct val="0"/>
              </a:spcAft>
              <a:buFont typeface="Arial" panose="020B0604020202020204" pitchFamily="34" charset="0"/>
              <a:buChar char="•"/>
              <a:tabLst>
                <a:tab pos="1371600" algn="l"/>
              </a:tabLst>
            </a:pPr>
            <a:endParaRPr lang="en-US" sz="900" dirty="0" smtClean="0"/>
          </a:p>
          <a:p>
            <a:pPr lvl="1" eaLnBrk="0" fontAlgn="base" hangingPunct="0">
              <a:spcBef>
                <a:spcPct val="0"/>
              </a:spcBef>
              <a:spcAft>
                <a:spcPct val="0"/>
              </a:spcAft>
              <a:tabLst>
                <a:tab pos="1371600" algn="l"/>
              </a:tabLst>
            </a:pPr>
            <a:r>
              <a:rPr lang="en-US" dirty="0" smtClean="0"/>
              <a:t>Understand the nature of dark matter (DM) and how it is embedded into a deeper theoretical framework:</a:t>
            </a:r>
          </a:p>
          <a:p>
            <a:pPr eaLnBrk="0" fontAlgn="base" hangingPunct="0">
              <a:spcBef>
                <a:spcPct val="0"/>
              </a:spcBef>
              <a:spcAft>
                <a:spcPct val="0"/>
              </a:spcAft>
            </a:pPr>
            <a:endParaRPr lang="en-US" sz="1000" dirty="0"/>
          </a:p>
          <a:p>
            <a:pPr marL="1828800" lvl="2" indent="231775" eaLnBrk="0" fontAlgn="base" hangingPunct="0">
              <a:spcBef>
                <a:spcPct val="0"/>
              </a:spcBef>
              <a:spcAft>
                <a:spcPct val="0"/>
              </a:spcAft>
              <a:buFont typeface="Arial" panose="020B0604020202020204" pitchFamily="34" charset="0"/>
              <a:buChar char="•"/>
            </a:pPr>
            <a:r>
              <a:rPr lang="en-US" dirty="0" smtClean="0"/>
              <a:t>If DM is a particle, want to know more than just its mass, spin,        </a:t>
            </a:r>
          </a:p>
          <a:p>
            <a:pPr marL="1828800" lvl="2" eaLnBrk="0" fontAlgn="base" hangingPunct="0">
              <a:spcBef>
                <a:spcPct val="0"/>
              </a:spcBef>
              <a:spcAft>
                <a:spcPct val="0"/>
              </a:spcAft>
            </a:pPr>
            <a:r>
              <a:rPr lang="en-US" dirty="0"/>
              <a:t> </a:t>
            </a:r>
            <a:r>
              <a:rPr lang="en-US" dirty="0" smtClean="0"/>
              <a:t>  and couplings, want to know how it fits into a model or theory</a:t>
            </a:r>
          </a:p>
          <a:p>
            <a:pPr marL="1828800" lvl="2" indent="231775" eaLnBrk="0" fontAlgn="base" hangingPunct="0">
              <a:spcBef>
                <a:spcPct val="0"/>
              </a:spcBef>
              <a:spcAft>
                <a:spcPct val="0"/>
              </a:spcAft>
              <a:buFont typeface="Arial" panose="020B0604020202020204" pitchFamily="34" charset="0"/>
              <a:buChar char="•"/>
            </a:pPr>
            <a:endParaRPr lang="en-US" sz="900" dirty="0"/>
          </a:p>
          <a:p>
            <a:pPr marL="1828800" lvl="2" indent="231775" eaLnBrk="0" fontAlgn="base" hangingPunct="0">
              <a:spcBef>
                <a:spcPct val="0"/>
              </a:spcBef>
              <a:spcAft>
                <a:spcPct val="0"/>
              </a:spcAft>
              <a:buFont typeface="Arial" panose="020B0604020202020204" pitchFamily="34" charset="0"/>
              <a:buChar char="•"/>
            </a:pPr>
            <a:r>
              <a:rPr lang="en-US" dirty="0" smtClean="0"/>
              <a:t>Want to know </a:t>
            </a:r>
            <a:r>
              <a:rPr lang="en-US" u="sng" dirty="0" smtClean="0"/>
              <a:t>why</a:t>
            </a:r>
            <a:r>
              <a:rPr lang="en-US" dirty="0" smtClean="0"/>
              <a:t> DM exists</a:t>
            </a:r>
          </a:p>
          <a:p>
            <a:pPr marL="1828800" lvl="2" indent="231775" eaLnBrk="0" fontAlgn="base" hangingPunct="0">
              <a:spcBef>
                <a:spcPct val="0"/>
              </a:spcBef>
              <a:spcAft>
                <a:spcPct val="0"/>
              </a:spcAft>
              <a:buFont typeface="Arial" panose="020B0604020202020204" pitchFamily="34" charset="0"/>
              <a:buChar char="•"/>
            </a:pPr>
            <a:endParaRPr lang="en-US" sz="900" dirty="0"/>
          </a:p>
          <a:p>
            <a:pPr marL="1828800" lvl="2" indent="231775" eaLnBrk="0" fontAlgn="base" hangingPunct="0">
              <a:spcBef>
                <a:spcPct val="0"/>
              </a:spcBef>
              <a:spcAft>
                <a:spcPct val="0"/>
              </a:spcAft>
              <a:buFont typeface="Arial" panose="020B0604020202020204" pitchFamily="34" charset="0"/>
              <a:buChar char="•"/>
            </a:pPr>
            <a:r>
              <a:rPr lang="en-US" dirty="0" smtClean="0"/>
              <a:t>Want to understand its contribution to the mass budget</a:t>
            </a:r>
          </a:p>
          <a:p>
            <a:pPr eaLnBrk="0" fontAlgn="base" hangingPunct="0">
              <a:spcBef>
                <a:spcPct val="0"/>
              </a:spcBef>
              <a:spcAft>
                <a:spcPct val="0"/>
              </a:spcAft>
            </a:pPr>
            <a:endParaRPr lang="en-US" sz="1200" dirty="0"/>
          </a:p>
          <a:p>
            <a:pPr marL="285750" indent="-285750" eaLnBrk="0" fontAlgn="base" hangingPunct="0">
              <a:spcBef>
                <a:spcPct val="0"/>
              </a:spcBef>
              <a:spcAft>
                <a:spcPct val="0"/>
              </a:spcAft>
              <a:buFont typeface="Arial" panose="020B0604020202020204" pitchFamily="34" charset="0"/>
              <a:buChar char="•"/>
              <a:tabLst>
                <a:tab pos="1371600" algn="l"/>
              </a:tabLst>
            </a:pPr>
            <a:r>
              <a:rPr lang="en-US" u="sng" dirty="0" smtClean="0"/>
              <a:t>Astrophysics</a:t>
            </a:r>
            <a:r>
              <a:rPr lang="en-US" dirty="0" smtClean="0"/>
              <a:t>: 	</a:t>
            </a:r>
          </a:p>
          <a:p>
            <a:pPr marL="285750" indent="-285750" eaLnBrk="0" fontAlgn="base" hangingPunct="0">
              <a:spcBef>
                <a:spcPct val="0"/>
              </a:spcBef>
              <a:spcAft>
                <a:spcPct val="0"/>
              </a:spcAft>
              <a:buFont typeface="Arial" panose="020B0604020202020204" pitchFamily="34" charset="0"/>
              <a:buChar char="•"/>
              <a:tabLst>
                <a:tab pos="1371600" algn="l"/>
              </a:tabLst>
            </a:pPr>
            <a:endParaRPr lang="en-US" sz="900" dirty="0" smtClean="0"/>
          </a:p>
          <a:p>
            <a:pPr marL="460375" eaLnBrk="0" fontAlgn="base" hangingPunct="0">
              <a:spcBef>
                <a:spcPct val="0"/>
              </a:spcBef>
              <a:spcAft>
                <a:spcPct val="0"/>
              </a:spcAft>
              <a:tabLst>
                <a:tab pos="1371600" algn="l"/>
              </a:tabLst>
            </a:pPr>
            <a:r>
              <a:rPr lang="en-US" dirty="0" smtClean="0"/>
              <a:t>Understand the role of DM in the evolution of the universe and structure formation:</a:t>
            </a:r>
          </a:p>
          <a:p>
            <a:pPr marL="285750" indent="-285750" eaLnBrk="0" fontAlgn="base" hangingPunct="0">
              <a:spcBef>
                <a:spcPct val="0"/>
              </a:spcBef>
              <a:spcAft>
                <a:spcPct val="0"/>
              </a:spcAft>
              <a:buFont typeface="Arial" panose="020B0604020202020204" pitchFamily="34" charset="0"/>
              <a:buChar char="•"/>
              <a:tabLst>
                <a:tab pos="1371600" algn="l"/>
              </a:tabLst>
            </a:pPr>
            <a:endParaRPr lang="en-US" sz="900" dirty="0"/>
          </a:p>
          <a:p>
            <a:pPr marL="1830388" lvl="1" indent="230188" eaLnBrk="0" fontAlgn="base" hangingPunct="0">
              <a:spcBef>
                <a:spcPct val="0"/>
              </a:spcBef>
              <a:spcAft>
                <a:spcPct val="0"/>
              </a:spcAft>
              <a:buFont typeface="Arial" panose="020B0604020202020204" pitchFamily="34" charset="0"/>
              <a:buChar char="•"/>
            </a:pPr>
            <a:r>
              <a:rPr lang="en-US" dirty="0" smtClean="0"/>
              <a:t>Is the DM completely cold?</a:t>
            </a:r>
          </a:p>
          <a:p>
            <a:pPr marL="1830388" lvl="1" indent="230188" eaLnBrk="0" fontAlgn="base" hangingPunct="0">
              <a:spcBef>
                <a:spcPct val="0"/>
              </a:spcBef>
              <a:spcAft>
                <a:spcPct val="0"/>
              </a:spcAft>
              <a:buFont typeface="Arial" panose="020B0604020202020204" pitchFamily="34" charset="0"/>
              <a:buChar char="•"/>
            </a:pPr>
            <a:endParaRPr lang="en-US" sz="900" dirty="0" smtClean="0"/>
          </a:p>
          <a:p>
            <a:pPr marL="1830388" lvl="1" indent="230188" eaLnBrk="0" fontAlgn="base" hangingPunct="0">
              <a:spcBef>
                <a:spcPct val="0"/>
              </a:spcBef>
              <a:spcAft>
                <a:spcPct val="0"/>
              </a:spcAft>
              <a:buFont typeface="Arial" panose="020B0604020202020204" pitchFamily="34" charset="0"/>
              <a:buChar char="•"/>
            </a:pPr>
            <a:r>
              <a:rPr lang="en-US" dirty="0" smtClean="0"/>
              <a:t>Is there only one DM component?</a:t>
            </a:r>
          </a:p>
          <a:p>
            <a:pPr marL="1830388" lvl="1" indent="230188" eaLnBrk="0" fontAlgn="base" hangingPunct="0">
              <a:spcBef>
                <a:spcPct val="0"/>
              </a:spcBef>
              <a:spcAft>
                <a:spcPct val="0"/>
              </a:spcAft>
              <a:buFont typeface="Arial" panose="020B0604020202020204" pitchFamily="34" charset="0"/>
              <a:buChar char="•"/>
            </a:pPr>
            <a:endParaRPr lang="en-US" sz="900" dirty="0"/>
          </a:p>
          <a:p>
            <a:pPr marL="1830388" lvl="1" indent="230188" eaLnBrk="0" fontAlgn="base" hangingPunct="0">
              <a:spcBef>
                <a:spcPct val="0"/>
              </a:spcBef>
              <a:spcAft>
                <a:spcPct val="0"/>
              </a:spcAft>
              <a:buFont typeface="Arial" panose="020B0604020202020204" pitchFamily="34" charset="0"/>
              <a:buChar char="•"/>
            </a:pPr>
            <a:r>
              <a:rPr lang="en-US" dirty="0" smtClean="0"/>
              <a:t>Does DM have interactions that affect structure formation?</a:t>
            </a:r>
          </a:p>
        </p:txBody>
      </p:sp>
      <p:sp>
        <p:nvSpPr>
          <p:cNvPr id="5"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
        <p:nvSpPr>
          <p:cNvPr id="2" name="TextBox 1"/>
          <p:cNvSpPr txBox="1"/>
          <p:nvPr/>
        </p:nvSpPr>
        <p:spPr>
          <a:xfrm>
            <a:off x="2853421" y="5855367"/>
            <a:ext cx="3437159" cy="461665"/>
          </a:xfrm>
          <a:prstGeom prst="rect">
            <a:avLst/>
          </a:prstGeom>
          <a:noFill/>
        </p:spPr>
        <p:txBody>
          <a:bodyPr wrap="none" rtlCol="0">
            <a:spAutoFit/>
          </a:bodyPr>
          <a:lstStyle/>
          <a:p>
            <a:r>
              <a:rPr lang="en-US" sz="2400" dirty="0" smtClean="0"/>
              <a:t>Will it take a disruption?</a:t>
            </a:r>
            <a:endParaRPr lang="en-US" sz="2400" dirty="0"/>
          </a:p>
        </p:txBody>
      </p:sp>
    </p:spTree>
    <p:extLst>
      <p:ext uri="{BB962C8B-B14F-4D97-AF65-F5344CB8AC3E}">
        <p14:creationId xmlns:p14="http://schemas.microsoft.com/office/powerpoint/2010/main" val="277123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0" y="0"/>
            <a:ext cx="9144000" cy="646331"/>
          </a:xfrm>
          <a:prstGeom prst="rect">
            <a:avLst/>
          </a:prstGeom>
          <a:noFill/>
        </p:spPr>
        <p:txBody>
          <a:bodyPr wrap="square" rtlCol="0">
            <a:spAutoFit/>
          </a:bodyPr>
          <a:lstStyle/>
          <a:p>
            <a:pPr algn="ctr" eaLnBrk="0" fontAlgn="base" hangingPunct="0">
              <a:spcBef>
                <a:spcPct val="0"/>
              </a:spcBef>
              <a:spcAft>
                <a:spcPct val="0"/>
              </a:spcAft>
            </a:pPr>
            <a:r>
              <a:rPr lang="en-US" sz="3600" b="1" dirty="0" smtClean="0"/>
              <a:t>What Would be a Dark Matter Disruption</a:t>
            </a:r>
            <a:endParaRPr lang="en-US" sz="3600" b="1" dirty="0"/>
          </a:p>
        </p:txBody>
      </p:sp>
      <p:sp>
        <p:nvSpPr>
          <p:cNvPr id="4" name="TextBox 3"/>
          <p:cNvSpPr txBox="1"/>
          <p:nvPr/>
        </p:nvSpPr>
        <p:spPr>
          <a:xfrm>
            <a:off x="0" y="795135"/>
            <a:ext cx="9144000" cy="3877985"/>
          </a:xfrm>
          <a:prstGeom prst="rect">
            <a:avLst/>
          </a:prstGeom>
          <a:noFill/>
        </p:spPr>
        <p:txBody>
          <a:bodyPr wrap="square" rtlCol="0">
            <a:spAutoFit/>
          </a:bodyPr>
          <a:lstStyle/>
          <a:p>
            <a:pPr marL="285750" indent="-285750" eaLnBrk="0" fontAlgn="base" hangingPunct="0">
              <a:spcBef>
                <a:spcPct val="0"/>
              </a:spcBef>
              <a:spcAft>
                <a:spcPct val="0"/>
              </a:spcAft>
              <a:buFont typeface="Arial" panose="020B0604020202020204" pitchFamily="34" charset="0"/>
              <a:buChar char="•"/>
              <a:tabLst>
                <a:tab pos="1371600" algn="l"/>
              </a:tabLst>
            </a:pPr>
            <a:r>
              <a:rPr lang="en-US" u="sng" dirty="0" smtClean="0"/>
              <a:t>Particle Physics</a:t>
            </a:r>
            <a:r>
              <a:rPr lang="en-US" dirty="0" smtClean="0"/>
              <a:t>: 	</a:t>
            </a:r>
          </a:p>
          <a:p>
            <a:pPr marL="285750" indent="-285750" eaLnBrk="0" fontAlgn="base" hangingPunct="0">
              <a:spcBef>
                <a:spcPct val="0"/>
              </a:spcBef>
              <a:spcAft>
                <a:spcPct val="0"/>
              </a:spcAft>
              <a:buFont typeface="Arial" panose="020B0604020202020204" pitchFamily="34" charset="0"/>
              <a:buChar char="•"/>
              <a:tabLst>
                <a:tab pos="1371600" algn="l"/>
              </a:tabLst>
            </a:pPr>
            <a:endParaRPr lang="en-US" sz="900" dirty="0" smtClean="0"/>
          </a:p>
          <a:p>
            <a:pPr lvl="1" eaLnBrk="0" fontAlgn="base" hangingPunct="0">
              <a:spcBef>
                <a:spcPct val="0"/>
              </a:spcBef>
              <a:spcAft>
                <a:spcPct val="0"/>
              </a:spcAft>
              <a:tabLst>
                <a:tab pos="1371600" algn="l"/>
              </a:tabLst>
            </a:pPr>
            <a:r>
              <a:rPr lang="en-US" dirty="0" smtClean="0"/>
              <a:t>Accelerator discovery of dark matter</a:t>
            </a:r>
          </a:p>
          <a:p>
            <a:pPr lvl="1" eaLnBrk="0" fontAlgn="base" hangingPunct="0">
              <a:spcBef>
                <a:spcPct val="0"/>
              </a:spcBef>
              <a:spcAft>
                <a:spcPct val="0"/>
              </a:spcAft>
              <a:tabLst>
                <a:tab pos="1371600" algn="l"/>
              </a:tabLst>
            </a:pPr>
            <a:r>
              <a:rPr lang="en-US" dirty="0" smtClean="0"/>
              <a:t>Accelerator discovery of beyond standard model </a:t>
            </a:r>
            <a:r>
              <a:rPr lang="en-US" dirty="0"/>
              <a:t>(BSM</a:t>
            </a:r>
            <a:r>
              <a:rPr lang="en-US" dirty="0" smtClean="0"/>
              <a:t>) physics </a:t>
            </a:r>
          </a:p>
          <a:p>
            <a:pPr lvl="1" eaLnBrk="0" fontAlgn="base" hangingPunct="0">
              <a:spcBef>
                <a:spcPct val="0"/>
              </a:spcBef>
              <a:spcAft>
                <a:spcPct val="0"/>
              </a:spcAft>
              <a:tabLst>
                <a:tab pos="1371600" algn="l"/>
              </a:tabLst>
            </a:pPr>
            <a:r>
              <a:rPr lang="en-US" dirty="0" smtClean="0"/>
              <a:t>Direct detection of dark matter</a:t>
            </a:r>
          </a:p>
          <a:p>
            <a:pPr lvl="1" eaLnBrk="0" fontAlgn="base" hangingPunct="0">
              <a:spcBef>
                <a:spcPct val="0"/>
              </a:spcBef>
              <a:spcAft>
                <a:spcPct val="0"/>
              </a:spcAft>
              <a:tabLst>
                <a:tab pos="1371600" algn="l"/>
              </a:tabLst>
            </a:pPr>
            <a:r>
              <a:rPr lang="en-US" dirty="0" smtClean="0"/>
              <a:t>Compelling evidential theory for dark matter</a:t>
            </a:r>
          </a:p>
          <a:p>
            <a:pPr lvl="1" eaLnBrk="0" fontAlgn="base" hangingPunct="0">
              <a:spcBef>
                <a:spcPct val="0"/>
              </a:spcBef>
              <a:spcAft>
                <a:spcPct val="0"/>
              </a:spcAft>
              <a:tabLst>
                <a:tab pos="1371600" algn="l"/>
              </a:tabLst>
            </a:pPr>
            <a:r>
              <a:rPr lang="en-US" dirty="0" smtClean="0"/>
              <a:t>Falsify equivalence principle</a:t>
            </a:r>
          </a:p>
          <a:p>
            <a:pPr lvl="1" eaLnBrk="0" fontAlgn="base" hangingPunct="0">
              <a:spcBef>
                <a:spcPct val="0"/>
              </a:spcBef>
              <a:spcAft>
                <a:spcPct val="0"/>
              </a:spcAft>
              <a:tabLst>
                <a:tab pos="1371600" algn="l"/>
              </a:tabLst>
            </a:pPr>
            <a:r>
              <a:rPr lang="en-US" dirty="0" smtClean="0"/>
              <a:t>Discovery of new long-range force</a:t>
            </a:r>
          </a:p>
          <a:p>
            <a:pPr eaLnBrk="0" fontAlgn="base" hangingPunct="0">
              <a:spcBef>
                <a:spcPct val="0"/>
              </a:spcBef>
              <a:spcAft>
                <a:spcPct val="0"/>
              </a:spcAft>
            </a:pPr>
            <a:endParaRPr lang="en-US" sz="1200" dirty="0"/>
          </a:p>
          <a:p>
            <a:pPr marL="285750" indent="-285750" eaLnBrk="0" fontAlgn="base" hangingPunct="0">
              <a:spcBef>
                <a:spcPct val="0"/>
              </a:spcBef>
              <a:spcAft>
                <a:spcPct val="0"/>
              </a:spcAft>
              <a:buFont typeface="Arial" panose="020B0604020202020204" pitchFamily="34" charset="0"/>
              <a:buChar char="•"/>
              <a:tabLst>
                <a:tab pos="1371600" algn="l"/>
              </a:tabLst>
            </a:pPr>
            <a:r>
              <a:rPr lang="en-US" u="sng" dirty="0" smtClean="0"/>
              <a:t>Astrophysics</a:t>
            </a:r>
            <a:r>
              <a:rPr lang="en-US" dirty="0" smtClean="0"/>
              <a:t>: 	</a:t>
            </a:r>
          </a:p>
          <a:p>
            <a:pPr marL="285750" indent="-285750" eaLnBrk="0" fontAlgn="base" hangingPunct="0">
              <a:spcBef>
                <a:spcPct val="0"/>
              </a:spcBef>
              <a:spcAft>
                <a:spcPct val="0"/>
              </a:spcAft>
              <a:buFont typeface="Arial" panose="020B0604020202020204" pitchFamily="34" charset="0"/>
              <a:buChar char="•"/>
              <a:tabLst>
                <a:tab pos="1371600" algn="l"/>
              </a:tabLst>
            </a:pPr>
            <a:endParaRPr lang="en-US" sz="900" dirty="0" smtClean="0"/>
          </a:p>
          <a:p>
            <a:pPr marL="460375" eaLnBrk="0" fontAlgn="base" hangingPunct="0">
              <a:spcBef>
                <a:spcPct val="0"/>
              </a:spcBef>
              <a:spcAft>
                <a:spcPct val="0"/>
              </a:spcAft>
              <a:tabLst>
                <a:tab pos="1371600" algn="l"/>
              </a:tabLst>
            </a:pPr>
            <a:r>
              <a:rPr lang="en-US" dirty="0" smtClean="0"/>
              <a:t>Indirect detection of dark matter (annihilation or decay signature)</a:t>
            </a:r>
          </a:p>
          <a:p>
            <a:pPr marL="460375" eaLnBrk="0" fontAlgn="base" hangingPunct="0">
              <a:spcBef>
                <a:spcPct val="0"/>
              </a:spcBef>
              <a:spcAft>
                <a:spcPct val="0"/>
              </a:spcAft>
              <a:tabLst>
                <a:tab pos="1371600" algn="l"/>
              </a:tabLst>
            </a:pPr>
            <a:r>
              <a:rPr lang="en-US" dirty="0" smtClean="0"/>
              <a:t>Evidence that dark matter is collisional</a:t>
            </a:r>
          </a:p>
          <a:p>
            <a:pPr marL="460375" eaLnBrk="0" fontAlgn="base" hangingPunct="0">
              <a:spcBef>
                <a:spcPct val="0"/>
              </a:spcBef>
              <a:spcAft>
                <a:spcPct val="0"/>
              </a:spcAft>
              <a:tabLst>
                <a:tab pos="1371600" algn="l"/>
              </a:tabLst>
            </a:pPr>
            <a:r>
              <a:rPr lang="en-US" dirty="0" smtClean="0"/>
              <a:t>Evidence that dark matter is warm or has a hot component</a:t>
            </a:r>
          </a:p>
          <a:p>
            <a:pPr marL="460375" eaLnBrk="0" fontAlgn="base" hangingPunct="0">
              <a:spcBef>
                <a:spcPct val="0"/>
              </a:spcBef>
              <a:spcAft>
                <a:spcPct val="0"/>
              </a:spcAft>
              <a:tabLst>
                <a:tab pos="1371600" algn="l"/>
              </a:tabLst>
            </a:pPr>
            <a:r>
              <a:rPr lang="en-US" dirty="0" smtClean="0"/>
              <a:t>Evidence that dark matter decays </a:t>
            </a:r>
          </a:p>
        </p:txBody>
      </p:sp>
      <p:sp>
        <p:nvSpPr>
          <p:cNvPr id="5"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3626605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4" name="Rectangle 18"/>
          <p:cNvSpPr>
            <a:spLocks noChangeArrowheads="1"/>
          </p:cNvSpPr>
          <p:nvPr/>
        </p:nvSpPr>
        <p:spPr bwMode="auto">
          <a:xfrm>
            <a:off x="152400" y="4952999"/>
            <a:ext cx="4343400" cy="1524000"/>
          </a:xfrm>
          <a:prstGeom prst="rect">
            <a:avLst/>
          </a:prstGeom>
          <a:noFill/>
          <a:ln w="38100">
            <a:solidFill>
              <a:schemeClr val="tx1"/>
            </a:solidFill>
            <a:miter lim="800000"/>
            <a:headEnd/>
            <a:tailEnd/>
          </a:ln>
        </p:spPr>
        <p:txBody>
          <a:bodyPr wrap="none" anchor="ctr"/>
          <a:lstStyle/>
          <a:p>
            <a:pPr eaLnBrk="0" fontAlgn="base" hangingPunct="0">
              <a:spcBef>
                <a:spcPct val="0"/>
              </a:spcBef>
              <a:spcAft>
                <a:spcPct val="0"/>
              </a:spcAft>
            </a:pPr>
            <a:endParaRPr lang="en-US" sz="2000" dirty="0">
              <a:solidFill>
                <a:srgbClr val="000000"/>
              </a:solidFill>
            </a:endParaRPr>
          </a:p>
        </p:txBody>
      </p:sp>
      <p:grpSp>
        <p:nvGrpSpPr>
          <p:cNvPr id="2" name="Group 1"/>
          <p:cNvGrpSpPr/>
          <p:nvPr/>
        </p:nvGrpSpPr>
        <p:grpSpPr>
          <a:xfrm>
            <a:off x="4662488" y="4949031"/>
            <a:ext cx="4343402" cy="1524000"/>
            <a:chOff x="4662488" y="5101432"/>
            <a:chExt cx="4343402" cy="1524000"/>
          </a:xfrm>
        </p:grpSpPr>
        <p:sp>
          <p:nvSpPr>
            <p:cNvPr id="5139" name="Text Box 20"/>
            <p:cNvSpPr txBox="1">
              <a:spLocks noChangeArrowheads="1"/>
            </p:cNvSpPr>
            <p:nvPr/>
          </p:nvSpPr>
          <p:spPr bwMode="auto">
            <a:xfrm>
              <a:off x="4953707" y="5217101"/>
              <a:ext cx="3760966" cy="1292662"/>
            </a:xfrm>
            <a:prstGeom prst="rect">
              <a:avLst/>
            </a:prstGeom>
            <a:noFill/>
            <a:ln w="9525">
              <a:noFill/>
              <a:miter lim="800000"/>
              <a:headEnd/>
              <a:tailEnd/>
            </a:ln>
          </p:spPr>
          <p:txBody>
            <a:bodyPr wrap="none">
              <a:spAutoFit/>
            </a:bodyPr>
            <a:lstStyle/>
            <a:p>
              <a:pPr algn="ctr" eaLnBrk="0" fontAlgn="base" hangingPunct="0">
                <a:lnSpc>
                  <a:spcPct val="130000"/>
                </a:lnSpc>
                <a:spcBef>
                  <a:spcPct val="0"/>
                </a:spcBef>
                <a:spcAft>
                  <a:spcPct val="0"/>
                </a:spcAft>
              </a:pPr>
              <a:r>
                <a:rPr lang="en-US" sz="2000" u="sng" dirty="0" smtClean="0"/>
                <a:t>Interaction Strength</a:t>
              </a:r>
            </a:p>
            <a:p>
              <a:pPr eaLnBrk="0" fontAlgn="base" hangingPunct="0">
                <a:lnSpc>
                  <a:spcPct val="130000"/>
                </a:lnSpc>
                <a:spcBef>
                  <a:spcPct val="0"/>
                </a:spcBef>
                <a:spcAft>
                  <a:spcPct val="0"/>
                </a:spcAft>
              </a:pPr>
              <a:r>
                <a:rPr lang="en-US" sz="2000" dirty="0"/>
                <a:t>o</a:t>
              </a:r>
              <a:r>
                <a:rPr lang="en-US" sz="2000" dirty="0" smtClean="0"/>
                <a:t>nly gravitational: WIMPZILLAs</a:t>
              </a:r>
              <a:endParaRPr lang="en-US" sz="2000" dirty="0"/>
            </a:p>
            <a:p>
              <a:pPr eaLnBrk="0" fontAlgn="base" hangingPunct="0">
                <a:lnSpc>
                  <a:spcPct val="130000"/>
                </a:lnSpc>
                <a:spcBef>
                  <a:spcPct val="0"/>
                </a:spcBef>
                <a:spcAft>
                  <a:spcPct val="0"/>
                </a:spcAft>
              </a:pPr>
              <a:r>
                <a:rPr lang="en-US" sz="2000" dirty="0"/>
                <a:t>s</a:t>
              </a:r>
              <a:r>
                <a:rPr lang="en-US" sz="2000" dirty="0" smtClean="0"/>
                <a:t>trongly interacting: </a:t>
              </a:r>
              <a:r>
                <a:rPr lang="en-US" sz="2000" dirty="0"/>
                <a:t>B balls</a:t>
              </a:r>
            </a:p>
          </p:txBody>
        </p:sp>
        <p:sp>
          <p:nvSpPr>
            <p:cNvPr id="5141" name="Rectangle 22"/>
            <p:cNvSpPr>
              <a:spLocks noChangeArrowheads="1"/>
            </p:cNvSpPr>
            <p:nvPr/>
          </p:nvSpPr>
          <p:spPr bwMode="auto">
            <a:xfrm>
              <a:off x="4662488" y="5101432"/>
              <a:ext cx="4343402" cy="1524000"/>
            </a:xfrm>
            <a:prstGeom prst="rect">
              <a:avLst/>
            </a:prstGeom>
            <a:noFill/>
            <a:ln w="38100">
              <a:solidFill>
                <a:schemeClr val="tx1"/>
              </a:solidFill>
              <a:miter lim="800000"/>
              <a:headEnd/>
              <a:tailEnd/>
            </a:ln>
          </p:spPr>
          <p:txBody>
            <a:bodyPr wrap="none" anchor="ctr"/>
            <a:lstStyle/>
            <a:p>
              <a:pPr eaLnBrk="0" fontAlgn="base" hangingPunct="0">
                <a:spcBef>
                  <a:spcPct val="0"/>
                </a:spcBef>
                <a:spcAft>
                  <a:spcPct val="0"/>
                </a:spcAft>
              </a:pPr>
              <a:endParaRPr lang="en-US" sz="2000" dirty="0"/>
            </a:p>
          </p:txBody>
        </p:sp>
      </p:grpSp>
      <p:sp>
        <p:nvSpPr>
          <p:cNvPr id="20" name="Text Box 25"/>
          <p:cNvSpPr txBox="1">
            <a:spLocks noChangeArrowheads="1"/>
          </p:cNvSpPr>
          <p:nvPr/>
        </p:nvSpPr>
        <p:spPr bwMode="auto">
          <a:xfrm>
            <a:off x="0" y="0"/>
            <a:ext cx="9144000" cy="584775"/>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defRPr/>
            </a:pPr>
            <a:r>
              <a:rPr lang="en-US" sz="3200" b="1" dirty="0" smtClean="0"/>
              <a:t>Particle Dark Matter Bestiary</a:t>
            </a:r>
            <a:endParaRPr lang="en-US" sz="3200" b="1" dirty="0"/>
          </a:p>
        </p:txBody>
      </p:sp>
      <p:sp>
        <p:nvSpPr>
          <p:cNvPr id="22" name="TextBox 21"/>
          <p:cNvSpPr txBox="1"/>
          <p:nvPr/>
        </p:nvSpPr>
        <p:spPr>
          <a:xfrm>
            <a:off x="227212" y="5114835"/>
            <a:ext cx="4193777" cy="1200329"/>
          </a:xfrm>
          <a:prstGeom prst="rect">
            <a:avLst/>
          </a:prstGeom>
          <a:noFill/>
        </p:spPr>
        <p:txBody>
          <a:bodyPr wrap="none" rtlCol="0">
            <a:spAutoFit/>
          </a:bodyPr>
          <a:lstStyle/>
          <a:p>
            <a:pPr algn="ctr" eaLnBrk="0" fontAlgn="base" hangingPunct="0">
              <a:lnSpc>
                <a:spcPct val="120000"/>
              </a:lnSpc>
              <a:spcBef>
                <a:spcPct val="0"/>
              </a:spcBef>
              <a:spcAft>
                <a:spcPct val="0"/>
              </a:spcAft>
            </a:pPr>
            <a:r>
              <a:rPr lang="en-US" sz="2000" u="sng" dirty="0" smtClean="0"/>
              <a:t>Mass</a:t>
            </a:r>
          </a:p>
          <a:p>
            <a:pPr eaLnBrk="0" fontAlgn="base" hangingPunct="0">
              <a:lnSpc>
                <a:spcPct val="120000"/>
              </a:lnSpc>
              <a:spcBef>
                <a:spcPct val="0"/>
              </a:spcBef>
              <a:spcAft>
                <a:spcPct val="0"/>
              </a:spcAft>
            </a:pPr>
            <a:r>
              <a:rPr lang="en-US" sz="2000" dirty="0" smtClean="0">
                <a:latin typeface="Symbol" pitchFamily="18" charset="2"/>
              </a:rPr>
              <a:t>10</a:t>
            </a:r>
            <a:r>
              <a:rPr lang="en-US" sz="2000" baseline="30000" dirty="0" smtClean="0">
                <a:latin typeface="Symbol" pitchFamily="18" charset="2"/>
              </a:rPr>
              <a:t>-22 </a:t>
            </a:r>
            <a:r>
              <a:rPr lang="en-US" sz="2000" dirty="0" smtClean="0">
                <a:latin typeface="Times New Roman" pitchFamily="18" charset="0"/>
                <a:cs typeface="Times New Roman" pitchFamily="18" charset="0"/>
              </a:rPr>
              <a:t>eV</a:t>
            </a:r>
            <a:r>
              <a:rPr lang="en-US" sz="2000" dirty="0" smtClean="0"/>
              <a:t>  (</a:t>
            </a:r>
            <a:r>
              <a:rPr lang="en-US" sz="2000" dirty="0" smtClean="0">
                <a:latin typeface="Symbol" pitchFamily="18" charset="2"/>
              </a:rPr>
              <a:t>10</a:t>
            </a:r>
            <a:r>
              <a:rPr lang="en-US" sz="2000" baseline="30000" dirty="0" smtClean="0">
                <a:latin typeface="Symbol" pitchFamily="18" charset="2"/>
              </a:rPr>
              <a:t>-56 </a:t>
            </a:r>
            <a:r>
              <a:rPr lang="en-US" sz="2000" dirty="0" smtClean="0">
                <a:latin typeface="Times New Roman" pitchFamily="18" charset="0"/>
                <a:cs typeface="Times New Roman" pitchFamily="18" charset="0"/>
              </a:rPr>
              <a:t>g</a:t>
            </a:r>
            <a:r>
              <a:rPr lang="en-US" sz="2000" dirty="0" smtClean="0"/>
              <a:t>) Bose-Einstein </a:t>
            </a:r>
          </a:p>
          <a:p>
            <a:pPr eaLnBrk="0" fontAlgn="base" hangingPunct="0">
              <a:lnSpc>
                <a:spcPct val="120000"/>
              </a:lnSpc>
              <a:spcBef>
                <a:spcPct val="0"/>
              </a:spcBef>
              <a:spcAft>
                <a:spcPct val="0"/>
              </a:spcAft>
            </a:pPr>
            <a:r>
              <a:rPr lang="en-US" sz="2000" dirty="0" smtClean="0">
                <a:latin typeface="Symbol" pitchFamily="18" charset="2"/>
              </a:rPr>
              <a:t>10</a:t>
            </a:r>
            <a:r>
              <a:rPr lang="en-US" sz="2000" baseline="30000" dirty="0" smtClean="0">
                <a:latin typeface="Symbol" pitchFamily="18" charset="2"/>
              </a:rPr>
              <a:t>-8 </a:t>
            </a:r>
            <a:r>
              <a:rPr lang="en-US" sz="2000" i="1" dirty="0" smtClean="0">
                <a:latin typeface="Times New Roman" pitchFamily="18" charset="0"/>
                <a:cs typeface="Times New Roman" pitchFamily="18" charset="0"/>
              </a:rPr>
              <a:t>M</a:t>
            </a:r>
            <a:r>
              <a:rPr lang="en-US" sz="2000" baseline="-25000" dirty="0" smtClean="0"/>
              <a:t>ʘ</a:t>
            </a:r>
            <a:r>
              <a:rPr lang="en-US" sz="2000" dirty="0" smtClean="0"/>
              <a:t>  (</a:t>
            </a:r>
            <a:r>
              <a:rPr lang="en-US" sz="2000" dirty="0" smtClean="0">
                <a:latin typeface="Symbol" pitchFamily="18" charset="2"/>
              </a:rPr>
              <a:t>10</a:t>
            </a:r>
            <a:r>
              <a:rPr lang="en-US" sz="2000" baseline="30000" dirty="0" smtClean="0">
                <a:latin typeface="Symbol" pitchFamily="18" charset="2"/>
              </a:rPr>
              <a:t>+25 </a:t>
            </a:r>
            <a:r>
              <a:rPr lang="en-US" sz="2000" dirty="0" smtClean="0">
                <a:latin typeface="Times New Roman" pitchFamily="18" charset="0"/>
                <a:cs typeface="Times New Roman" pitchFamily="18" charset="0"/>
              </a:rPr>
              <a:t>g</a:t>
            </a:r>
            <a:r>
              <a:rPr lang="en-US" sz="2000" dirty="0" smtClean="0"/>
              <a:t>)  </a:t>
            </a:r>
            <a:r>
              <a:rPr lang="en-US" sz="2000" dirty="0" err="1" smtClean="0"/>
              <a:t>axion</a:t>
            </a:r>
            <a:r>
              <a:rPr lang="en-US" sz="2000" dirty="0" smtClean="0"/>
              <a:t> </a:t>
            </a:r>
            <a:r>
              <a:rPr lang="en-US" sz="2000" dirty="0" err="1" smtClean="0"/>
              <a:t>miniclusters</a:t>
            </a:r>
            <a:endParaRPr lang="en-US" sz="2000" dirty="0"/>
          </a:p>
        </p:txBody>
      </p:sp>
      <p:grpSp>
        <p:nvGrpSpPr>
          <p:cNvPr id="3" name="Group 2"/>
          <p:cNvGrpSpPr/>
          <p:nvPr/>
        </p:nvGrpSpPr>
        <p:grpSpPr>
          <a:xfrm>
            <a:off x="0" y="710147"/>
            <a:ext cx="9144000" cy="3785652"/>
            <a:chOff x="0" y="533400"/>
            <a:chExt cx="9144000" cy="3785652"/>
          </a:xfrm>
        </p:grpSpPr>
        <p:sp>
          <p:nvSpPr>
            <p:cNvPr id="21" name="TextBox 20"/>
            <p:cNvSpPr txBox="1"/>
            <p:nvPr/>
          </p:nvSpPr>
          <p:spPr>
            <a:xfrm>
              <a:off x="0" y="533400"/>
              <a:ext cx="6324600" cy="3785652"/>
            </a:xfrm>
            <a:prstGeom prst="rect">
              <a:avLst/>
            </a:prstGeom>
            <a:noFill/>
          </p:spPr>
          <p:txBody>
            <a:bodyPr wrap="square" rtlCol="0">
              <a:spAutoFit/>
            </a:bodyPr>
            <a:lstStyle/>
            <a:p>
              <a:pPr eaLnBrk="0" fontAlgn="base" hangingPunct="0">
                <a:lnSpc>
                  <a:spcPct val="150000"/>
                </a:lnSpc>
                <a:spcBef>
                  <a:spcPct val="0"/>
                </a:spcBef>
                <a:spcAft>
                  <a:spcPct val="0"/>
                </a:spcAft>
                <a:buFont typeface="Arial" pitchFamily="34" charset="0"/>
                <a:buChar char="•"/>
              </a:pPr>
              <a:r>
                <a:rPr lang="en-US" sz="2000" dirty="0" smtClean="0"/>
                <a:t> (sub-) eV mass neutrinos (WIMPs exist!)   </a:t>
              </a:r>
              <a:r>
                <a:rPr lang="en-US" sz="2000" dirty="0" smtClean="0">
                  <a:solidFill>
                    <a:srgbClr val="7030A0"/>
                  </a:solidFill>
                </a:rPr>
                <a:t>(hot)</a:t>
              </a:r>
            </a:p>
            <a:p>
              <a:pPr eaLnBrk="0" fontAlgn="base" hangingPunct="0">
                <a:lnSpc>
                  <a:spcPct val="150000"/>
                </a:lnSpc>
                <a:spcBef>
                  <a:spcPct val="0"/>
                </a:spcBef>
                <a:spcAft>
                  <a:spcPct val="0"/>
                </a:spcAft>
                <a:buFont typeface="Arial" pitchFamily="34" charset="0"/>
                <a:buChar char="•"/>
              </a:pPr>
              <a:r>
                <a:rPr lang="en-US" sz="2000" dirty="0" smtClean="0"/>
                <a:t> sterile neutrinos, </a:t>
              </a:r>
              <a:r>
                <a:rPr lang="en-US" sz="2000" dirty="0" err="1" smtClean="0"/>
                <a:t>gravitini</a:t>
              </a:r>
              <a:r>
                <a:rPr lang="en-US" sz="2000" dirty="0" smtClean="0"/>
                <a:t>                        </a:t>
              </a:r>
              <a:r>
                <a:rPr lang="en-US" sz="2000" dirty="0" smtClean="0">
                  <a:solidFill>
                    <a:srgbClr val="0202FF"/>
                  </a:solidFill>
                </a:rPr>
                <a:t>(warm)</a:t>
              </a:r>
            </a:p>
            <a:p>
              <a:pPr eaLnBrk="0" fontAlgn="base" hangingPunct="0">
                <a:lnSpc>
                  <a:spcPct val="150000"/>
                </a:lnSpc>
                <a:spcBef>
                  <a:spcPct val="0"/>
                </a:spcBef>
                <a:spcAft>
                  <a:spcPct val="0"/>
                </a:spcAft>
                <a:buFont typeface="Arial" pitchFamily="34" charset="0"/>
                <a:buChar char="•"/>
              </a:pPr>
              <a:r>
                <a:rPr lang="en-US" sz="2000" dirty="0" smtClean="0"/>
                <a:t> lightest supersymmetric particle               </a:t>
              </a:r>
              <a:r>
                <a:rPr lang="en-US" sz="2000" dirty="0" smtClean="0">
                  <a:solidFill>
                    <a:srgbClr val="FF0000"/>
                  </a:solidFill>
                </a:rPr>
                <a:t>(cold)</a:t>
              </a:r>
            </a:p>
            <a:p>
              <a:pPr eaLnBrk="0" fontAlgn="base" hangingPunct="0">
                <a:lnSpc>
                  <a:spcPct val="150000"/>
                </a:lnSpc>
                <a:spcBef>
                  <a:spcPct val="0"/>
                </a:spcBef>
                <a:spcAft>
                  <a:spcPct val="0"/>
                </a:spcAft>
                <a:buFont typeface="Arial" pitchFamily="34" charset="0"/>
                <a:buChar char="•"/>
              </a:pPr>
              <a:r>
                <a:rPr lang="en-US" sz="2000" dirty="0" smtClean="0"/>
                <a:t> lightest Kaluza-Klein particle                    </a:t>
              </a:r>
              <a:r>
                <a:rPr lang="en-US" sz="2000" dirty="0" smtClean="0">
                  <a:solidFill>
                    <a:srgbClr val="FF0000"/>
                  </a:solidFill>
                </a:rPr>
                <a:t>(cold)</a:t>
              </a:r>
            </a:p>
            <a:p>
              <a:pPr eaLnBrk="0" fontAlgn="base" hangingPunct="0">
                <a:lnSpc>
                  <a:spcPct val="150000"/>
                </a:lnSpc>
                <a:spcBef>
                  <a:spcPct val="0"/>
                </a:spcBef>
                <a:spcAft>
                  <a:spcPct val="0"/>
                </a:spcAft>
                <a:buFont typeface="Arial" pitchFamily="34" charset="0"/>
                <a:buChar char="•"/>
              </a:pPr>
              <a:r>
                <a:rPr lang="en-US" sz="2000" dirty="0" smtClean="0"/>
                <a:t> Bose-Einstein condensates</a:t>
              </a:r>
            </a:p>
            <a:p>
              <a:pPr eaLnBrk="0" fontAlgn="base" hangingPunct="0">
                <a:lnSpc>
                  <a:spcPct val="150000"/>
                </a:lnSpc>
                <a:spcBef>
                  <a:spcPct val="0"/>
                </a:spcBef>
                <a:spcAft>
                  <a:spcPct val="0"/>
                </a:spcAft>
                <a:buFont typeface="Arial" pitchFamily="34" charset="0"/>
                <a:buChar char="•"/>
              </a:pPr>
              <a:r>
                <a:rPr lang="en-US" sz="2000" dirty="0"/>
                <a:t> </a:t>
              </a:r>
              <a:r>
                <a:rPr lang="en-US" sz="2000" dirty="0" err="1" smtClean="0"/>
                <a:t>axions</a:t>
              </a:r>
              <a:r>
                <a:rPr lang="en-US" sz="2000" dirty="0" smtClean="0"/>
                <a:t>, </a:t>
              </a:r>
              <a:r>
                <a:rPr lang="en-US" sz="2000" dirty="0" err="1" smtClean="0"/>
                <a:t>axion</a:t>
              </a:r>
              <a:r>
                <a:rPr lang="en-US" sz="2000" dirty="0" smtClean="0"/>
                <a:t> </a:t>
              </a:r>
              <a:r>
                <a:rPr lang="en-US" sz="2000" dirty="0" err="1" smtClean="0"/>
                <a:t>miniclusters</a:t>
              </a:r>
              <a:endParaRPr lang="en-US" sz="2000" dirty="0" smtClean="0"/>
            </a:p>
            <a:p>
              <a:pPr eaLnBrk="0" fontAlgn="base" hangingPunct="0">
                <a:lnSpc>
                  <a:spcPct val="150000"/>
                </a:lnSpc>
                <a:spcBef>
                  <a:spcPct val="0"/>
                </a:spcBef>
                <a:spcAft>
                  <a:spcPct val="0"/>
                </a:spcAft>
                <a:buFont typeface="Arial" pitchFamily="34" charset="0"/>
                <a:buChar char="•"/>
              </a:pPr>
              <a:r>
                <a:rPr lang="en-US" sz="2000" dirty="0" smtClean="0"/>
                <a:t> solitons (Q-balls, B-balls, …)</a:t>
              </a:r>
            </a:p>
            <a:p>
              <a:pPr eaLnBrk="0" fontAlgn="base" hangingPunct="0">
                <a:lnSpc>
                  <a:spcPct val="150000"/>
                </a:lnSpc>
                <a:spcBef>
                  <a:spcPct val="0"/>
                </a:spcBef>
                <a:spcAft>
                  <a:spcPct val="0"/>
                </a:spcAft>
                <a:buFont typeface="Arial" pitchFamily="34" charset="0"/>
                <a:buChar char="•"/>
              </a:pPr>
              <a:r>
                <a:rPr lang="en-US" sz="2000" dirty="0" smtClean="0"/>
                <a:t> supermassive WIMPZILLAs          from inflation</a:t>
              </a:r>
              <a:endParaRPr lang="en-US" sz="2000" dirty="0"/>
            </a:p>
          </p:txBody>
        </p:sp>
        <p:sp>
          <p:nvSpPr>
            <p:cNvPr id="24" name="Right Brace 23"/>
            <p:cNvSpPr/>
            <p:nvPr/>
          </p:nvSpPr>
          <p:spPr bwMode="auto">
            <a:xfrm>
              <a:off x="5638800" y="770792"/>
              <a:ext cx="304800" cy="1490860"/>
            </a:xfrm>
            <a:prstGeom prst="rightBrace">
              <a:avLst>
                <a:gd name="adj1" fmla="val 40333"/>
                <a:gd name="adj2" fmla="val 50000"/>
              </a:avLst>
            </a:prstGeom>
            <a:noFill/>
            <a:ln w="38100"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dirty="0"/>
            </a:p>
          </p:txBody>
        </p:sp>
        <p:sp>
          <p:nvSpPr>
            <p:cNvPr id="25" name="Right Brace 24"/>
            <p:cNvSpPr/>
            <p:nvPr/>
          </p:nvSpPr>
          <p:spPr bwMode="auto">
            <a:xfrm>
              <a:off x="5638800" y="2948352"/>
              <a:ext cx="304800" cy="1264734"/>
            </a:xfrm>
            <a:prstGeom prst="rightBrace">
              <a:avLst>
                <a:gd name="adj1" fmla="val 33933"/>
                <a:gd name="adj2" fmla="val 51157"/>
              </a:avLst>
            </a:prstGeom>
            <a:noFill/>
            <a:ln w="38100"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dirty="0"/>
            </a:p>
          </p:txBody>
        </p:sp>
        <p:sp>
          <p:nvSpPr>
            <p:cNvPr id="5135" name="TextBox 25"/>
            <p:cNvSpPr txBox="1">
              <a:spLocks noChangeArrowheads="1"/>
            </p:cNvSpPr>
            <p:nvPr/>
          </p:nvSpPr>
          <p:spPr bwMode="auto">
            <a:xfrm>
              <a:off x="6019800" y="1017390"/>
              <a:ext cx="3124200" cy="1015663"/>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2000" dirty="0" smtClean="0"/>
                <a:t>thermal relics, or decay of or oscillation from </a:t>
              </a:r>
            </a:p>
            <a:p>
              <a:pPr eaLnBrk="0" fontAlgn="base" hangingPunct="0">
                <a:spcBef>
                  <a:spcPct val="0"/>
                </a:spcBef>
                <a:spcAft>
                  <a:spcPct val="0"/>
                </a:spcAft>
              </a:pPr>
              <a:r>
                <a:rPr lang="en-US" sz="2000" dirty="0" smtClean="0"/>
                <a:t>thermal relics    </a:t>
              </a:r>
              <a:endParaRPr lang="en-US" sz="2000" dirty="0"/>
            </a:p>
          </p:txBody>
        </p:sp>
        <p:sp>
          <p:nvSpPr>
            <p:cNvPr id="5136" name="TextBox 26"/>
            <p:cNvSpPr txBox="1">
              <a:spLocks noChangeArrowheads="1"/>
            </p:cNvSpPr>
            <p:nvPr/>
          </p:nvSpPr>
          <p:spPr bwMode="auto">
            <a:xfrm>
              <a:off x="6019800" y="3407488"/>
              <a:ext cx="3124200" cy="400110"/>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2000" dirty="0" err="1"/>
                <a:t>n</a:t>
              </a:r>
              <a:r>
                <a:rPr lang="en-US" sz="2000" dirty="0" err="1" smtClean="0"/>
                <a:t>onthermal</a:t>
              </a:r>
              <a:r>
                <a:rPr lang="en-US" sz="2000" dirty="0" smtClean="0"/>
                <a:t> relics</a:t>
              </a:r>
              <a:endParaRPr lang="en-US" sz="2000" dirty="0"/>
            </a:p>
          </p:txBody>
        </p:sp>
        <p:sp>
          <p:nvSpPr>
            <p:cNvPr id="18" name="Right Brace 17"/>
            <p:cNvSpPr/>
            <p:nvPr/>
          </p:nvSpPr>
          <p:spPr bwMode="auto">
            <a:xfrm>
              <a:off x="3581400" y="2514600"/>
              <a:ext cx="304800" cy="1295400"/>
            </a:xfrm>
            <a:prstGeom prst="rightBrace">
              <a:avLst>
                <a:gd name="adj1" fmla="val 30733"/>
                <a:gd name="adj2" fmla="val 51887"/>
              </a:avLst>
            </a:prstGeom>
            <a:noFill/>
            <a:ln w="38100" cap="flat" cmpd="sng" algn="ctr">
              <a:solidFill>
                <a:schemeClr val="tx1"/>
              </a:solidFill>
              <a:prstDash val="solid"/>
              <a:round/>
              <a:headEnd type="none" w="med" len="med"/>
              <a:tailEnd type="none" w="med" len="med"/>
            </a:ln>
            <a:effectLst/>
          </p:spPr>
          <p:txBody>
            <a:bodyPr/>
            <a:lstStyle/>
            <a:p>
              <a:pPr eaLnBrk="0" fontAlgn="base" hangingPunct="0">
                <a:spcBef>
                  <a:spcPct val="0"/>
                </a:spcBef>
                <a:spcAft>
                  <a:spcPct val="0"/>
                </a:spcAft>
                <a:defRPr/>
              </a:pPr>
              <a:endParaRPr lang="en-US" sz="2000" dirty="0"/>
            </a:p>
          </p:txBody>
        </p:sp>
        <p:sp>
          <p:nvSpPr>
            <p:cNvPr id="19" name="TextBox 26"/>
            <p:cNvSpPr txBox="1">
              <a:spLocks noChangeArrowheads="1"/>
            </p:cNvSpPr>
            <p:nvPr/>
          </p:nvSpPr>
          <p:spPr bwMode="auto">
            <a:xfrm>
              <a:off x="3962400" y="2819400"/>
              <a:ext cx="1600200" cy="707886"/>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2000" dirty="0"/>
                <a:t>f</a:t>
              </a:r>
              <a:r>
                <a:rPr lang="en-US" sz="2000" dirty="0" smtClean="0"/>
                <a:t>rom phase </a:t>
              </a:r>
            </a:p>
            <a:p>
              <a:pPr eaLnBrk="0" fontAlgn="base" hangingPunct="0">
                <a:spcBef>
                  <a:spcPct val="0"/>
                </a:spcBef>
                <a:spcAft>
                  <a:spcPct val="0"/>
                </a:spcAft>
              </a:pPr>
              <a:r>
                <a:rPr lang="en-US" sz="2000" dirty="0" smtClean="0"/>
                <a:t>transitions</a:t>
              </a:r>
              <a:endParaRPr lang="en-US" sz="2000" dirty="0"/>
            </a:p>
          </p:txBody>
        </p:sp>
      </p:grpSp>
      <p:sp>
        <p:nvSpPr>
          <p:cNvPr id="16"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148216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7"/>
          <p:cNvSpPr>
            <a:spLocks noGrp="1"/>
          </p:cNvSpPr>
          <p:nvPr>
            <p:ph type="ftr" sz="quarter" idx="4294967295"/>
          </p:nvPr>
        </p:nvSpPr>
        <p:spPr>
          <a:xfrm>
            <a:off x="2320129" y="6620843"/>
            <a:ext cx="4503742" cy="221255"/>
          </a:xfrm>
        </p:spPr>
        <p:txBody>
          <a:bodyPr/>
          <a:lstStyle/>
          <a:p>
            <a:r>
              <a:rPr lang="en-US" dirty="0" smtClean="0">
                <a:solidFill>
                  <a:schemeClr val="tx1"/>
                </a:solidFill>
              </a:rPr>
              <a:t>UNSOLVED PROBLEMS in Astrophysics and Cosmology</a:t>
            </a:r>
            <a:endParaRPr lang="en-US" dirty="0">
              <a:solidFill>
                <a:schemeClr val="tx1"/>
              </a:solidFill>
            </a:endParaRPr>
          </a:p>
        </p:txBody>
      </p:sp>
      <p:sp>
        <p:nvSpPr>
          <p:cNvPr id="6" name="Rectangle 5"/>
          <p:cNvSpPr/>
          <p:nvPr/>
        </p:nvSpPr>
        <p:spPr>
          <a:xfrm>
            <a:off x="0" y="-4466"/>
            <a:ext cx="9144000" cy="830997"/>
          </a:xfrm>
          <a:prstGeom prst="rect">
            <a:avLst/>
          </a:prstGeom>
        </p:spPr>
        <p:txBody>
          <a:bodyPr wrap="square">
            <a:spAutoFit/>
          </a:bodyPr>
          <a:lstStyle/>
          <a:p>
            <a:r>
              <a:rPr lang="en-US" sz="2400" b="1" dirty="0" smtClean="0">
                <a:solidFill>
                  <a:srgbClr val="292929"/>
                </a:solidFill>
                <a:latin typeface="Arial" panose="020B0604020202020204" pitchFamily="34" charset="0"/>
              </a:rPr>
              <a:t>Disruption:  the</a:t>
            </a:r>
            <a:r>
              <a:rPr lang="en-US" sz="2400" b="1" dirty="0">
                <a:solidFill>
                  <a:srgbClr val="292929"/>
                </a:solidFill>
                <a:latin typeface="Arial" panose="020B0604020202020204" pitchFamily="34" charset="0"/>
              </a:rPr>
              <a:t> change </a:t>
            </a:r>
            <a:r>
              <a:rPr lang="en-US" sz="2400" b="1" dirty="0" smtClean="0">
                <a:solidFill>
                  <a:srgbClr val="292929"/>
                </a:solidFill>
                <a:latin typeface="Arial" panose="020B0604020202020204" pitchFamily="34" charset="0"/>
              </a:rPr>
              <a:t>in the traditional</a:t>
            </a:r>
            <a:r>
              <a:rPr lang="en-US" sz="2400" b="1" dirty="0">
                <a:solidFill>
                  <a:srgbClr val="292929"/>
                </a:solidFill>
                <a:latin typeface="Arial" panose="020B0604020202020204" pitchFamily="34" charset="0"/>
              </a:rPr>
              <a:t> way that </a:t>
            </a:r>
            <a:r>
              <a:rPr lang="en-US" sz="2400" b="1" dirty="0" smtClean="0">
                <a:solidFill>
                  <a:srgbClr val="292929"/>
                </a:solidFill>
                <a:latin typeface="Arial" panose="020B0604020202020204" pitchFamily="34" charset="0"/>
              </a:rPr>
              <a:t>something</a:t>
            </a:r>
            <a:r>
              <a:rPr lang="en-US" sz="2400" b="1" dirty="0">
                <a:solidFill>
                  <a:srgbClr val="292929"/>
                </a:solidFill>
                <a:latin typeface="Arial" panose="020B0604020202020204" pitchFamily="34" charset="0"/>
              </a:rPr>
              <a:t> operates</a:t>
            </a:r>
            <a:r>
              <a:rPr lang="en-US" sz="2400" b="1" dirty="0" smtClean="0">
                <a:solidFill>
                  <a:srgbClr val="292929"/>
                </a:solidFill>
                <a:latin typeface="Arial" panose="020B0604020202020204" pitchFamily="34" charset="0"/>
              </a:rPr>
              <a:t>, especially</a:t>
            </a:r>
            <a:r>
              <a:rPr lang="en-US" sz="2400" b="1" dirty="0">
                <a:solidFill>
                  <a:srgbClr val="292929"/>
                </a:solidFill>
                <a:latin typeface="Arial" panose="020B0604020202020204" pitchFamily="34" charset="0"/>
              </a:rPr>
              <a:t> in a new </a:t>
            </a:r>
            <a:r>
              <a:rPr lang="en-US" sz="2400" b="1" dirty="0" smtClean="0">
                <a:solidFill>
                  <a:srgbClr val="292929"/>
                </a:solidFill>
                <a:latin typeface="Arial" panose="020B0604020202020204" pitchFamily="34" charset="0"/>
              </a:rPr>
              <a:t>and</a:t>
            </a:r>
            <a:r>
              <a:rPr lang="en-US" sz="2400" b="1" dirty="0">
                <a:solidFill>
                  <a:srgbClr val="292929"/>
                </a:solidFill>
                <a:latin typeface="Arial" panose="020B0604020202020204" pitchFamily="34" charset="0"/>
              </a:rPr>
              <a:t> effective </a:t>
            </a:r>
            <a:r>
              <a:rPr lang="en-US" sz="2400" b="1" dirty="0" smtClean="0">
                <a:solidFill>
                  <a:srgbClr val="292929"/>
                </a:solidFill>
                <a:latin typeface="Arial" panose="020B0604020202020204" pitchFamily="34" charset="0"/>
              </a:rPr>
              <a:t>way. </a:t>
            </a:r>
            <a:endParaRPr lang="en-US" sz="2400" dirty="0"/>
          </a:p>
        </p:txBody>
      </p:sp>
      <p:sp>
        <p:nvSpPr>
          <p:cNvPr id="7" name="Rectangle 6"/>
          <p:cNvSpPr/>
          <p:nvPr/>
        </p:nvSpPr>
        <p:spPr>
          <a:xfrm>
            <a:off x="15240" y="909934"/>
            <a:ext cx="9144000" cy="5186035"/>
          </a:xfrm>
          <a:prstGeom prst="rect">
            <a:avLst/>
          </a:prstGeom>
        </p:spPr>
        <p:txBody>
          <a:bodyPr wrap="square">
            <a:spAutoFit/>
          </a:bodyPr>
          <a:lstStyle/>
          <a:p>
            <a:r>
              <a:rPr lang="en-US" sz="2000" dirty="0" smtClean="0">
                <a:solidFill>
                  <a:srgbClr val="292929"/>
                </a:solidFill>
                <a:latin typeface="Arial" panose="020B0604020202020204" pitchFamily="34" charset="0"/>
              </a:rPr>
              <a:t>Some 20</a:t>
            </a:r>
            <a:r>
              <a:rPr lang="en-US" sz="2000" baseline="30000" dirty="0" smtClean="0">
                <a:solidFill>
                  <a:srgbClr val="292929"/>
                </a:solidFill>
                <a:latin typeface="Arial" panose="020B0604020202020204" pitchFamily="34" charset="0"/>
              </a:rPr>
              <a:t>th</a:t>
            </a:r>
            <a:r>
              <a:rPr lang="en-US" sz="2000" dirty="0" smtClean="0">
                <a:solidFill>
                  <a:srgbClr val="292929"/>
                </a:solidFill>
                <a:latin typeface="Arial" panose="020B0604020202020204" pitchFamily="34" charset="0"/>
              </a:rPr>
              <a:t> and 21</a:t>
            </a:r>
            <a:r>
              <a:rPr lang="en-US" sz="2000" baseline="30000" dirty="0" smtClean="0">
                <a:solidFill>
                  <a:srgbClr val="292929"/>
                </a:solidFill>
                <a:latin typeface="Arial" panose="020B0604020202020204" pitchFamily="34" charset="0"/>
              </a:rPr>
              <a:t>st</a:t>
            </a:r>
            <a:r>
              <a:rPr lang="en-US" sz="2000" dirty="0" smtClean="0">
                <a:solidFill>
                  <a:srgbClr val="292929"/>
                </a:solidFill>
                <a:latin typeface="Arial" panose="020B0604020202020204" pitchFamily="34" charset="0"/>
              </a:rPr>
              <a:t> century disruptions impactful for cosmology:</a:t>
            </a:r>
          </a:p>
          <a:p>
            <a:endParaRPr lang="en-US" sz="1100" dirty="0" smtClean="0">
              <a:solidFill>
                <a:srgbClr val="292929"/>
              </a:solidFill>
              <a:latin typeface="Arial" panose="020B0604020202020204" pitchFamily="34" charset="0"/>
            </a:endParaRPr>
          </a:p>
          <a:p>
            <a:pPr marL="350838" indent="-228600">
              <a:buFont typeface="Arial" panose="020B0604020202020204" pitchFamily="34" charset="0"/>
              <a:buChar char="•"/>
            </a:pPr>
            <a:r>
              <a:rPr lang="en-US" sz="2000" dirty="0" smtClean="0">
                <a:solidFill>
                  <a:srgbClr val="292929"/>
                </a:solidFill>
                <a:latin typeface="Arial" panose="020B0604020202020204" pitchFamily="34" charset="0"/>
              </a:rPr>
              <a:t>The development of General </a:t>
            </a:r>
            <a:r>
              <a:rPr lang="en-US" sz="2000" dirty="0">
                <a:solidFill>
                  <a:srgbClr val="292929"/>
                </a:solidFill>
                <a:latin typeface="Arial" panose="020B0604020202020204" pitchFamily="34" charset="0"/>
              </a:rPr>
              <a:t>Relativity</a:t>
            </a:r>
          </a:p>
          <a:p>
            <a:pPr marL="579438" lvl="1" indent="-244475">
              <a:buFont typeface="Courier New" panose="02070309020205020404" pitchFamily="49" charset="0"/>
              <a:buChar char="o"/>
            </a:pPr>
            <a:r>
              <a:rPr lang="en-US" sz="2000" dirty="0">
                <a:solidFill>
                  <a:srgbClr val="292929"/>
                </a:solidFill>
                <a:latin typeface="Arial" panose="020B0604020202020204" pitchFamily="34" charset="0"/>
              </a:rPr>
              <a:t>Formulation by Einstein</a:t>
            </a:r>
          </a:p>
          <a:p>
            <a:pPr marL="579438" lvl="1" indent="-244475">
              <a:buFont typeface="Courier New" panose="02070309020205020404" pitchFamily="49" charset="0"/>
              <a:buChar char="o"/>
            </a:pPr>
            <a:r>
              <a:rPr lang="en-US" sz="2000" dirty="0">
                <a:solidFill>
                  <a:srgbClr val="292929"/>
                </a:solidFill>
                <a:latin typeface="Arial" panose="020B0604020202020204" pitchFamily="34" charset="0"/>
              </a:rPr>
              <a:t>Eddington expedition</a:t>
            </a:r>
          </a:p>
          <a:p>
            <a:pPr marL="579438" lvl="1" indent="-244475">
              <a:buFont typeface="Courier New" panose="02070309020205020404" pitchFamily="49" charset="0"/>
              <a:buChar char="o"/>
            </a:pPr>
            <a:r>
              <a:rPr lang="en-US" sz="2000" dirty="0">
                <a:solidFill>
                  <a:srgbClr val="292929"/>
                </a:solidFill>
                <a:latin typeface="Arial" panose="020B0604020202020204" pitchFamily="34" charset="0"/>
              </a:rPr>
              <a:t>Theory papers: Einstein, Friedmann, de Sitter, </a:t>
            </a:r>
            <a:r>
              <a:rPr lang="en-US" sz="2000" dirty="0" err="1">
                <a:solidFill>
                  <a:srgbClr val="292929"/>
                </a:solidFill>
                <a:latin typeface="Arial" panose="020B0604020202020204" pitchFamily="34" charset="0"/>
              </a:rPr>
              <a:t>Lemaître</a:t>
            </a:r>
            <a:r>
              <a:rPr lang="en-US" sz="2000" dirty="0">
                <a:solidFill>
                  <a:srgbClr val="292929"/>
                </a:solidFill>
                <a:latin typeface="Arial" panose="020B0604020202020204" pitchFamily="34" charset="0"/>
              </a:rPr>
              <a:t>, …</a:t>
            </a:r>
          </a:p>
          <a:p>
            <a:pPr marL="579438" lvl="1" indent="-244475">
              <a:buFont typeface="Courier New" panose="02070309020205020404" pitchFamily="49" charset="0"/>
              <a:buChar char="o"/>
            </a:pPr>
            <a:r>
              <a:rPr lang="en-US" sz="2000" dirty="0">
                <a:solidFill>
                  <a:srgbClr val="292929"/>
                </a:solidFill>
                <a:latin typeface="Arial" panose="020B0604020202020204" pitchFamily="34" charset="0"/>
              </a:rPr>
              <a:t>Observational </a:t>
            </a:r>
            <a:r>
              <a:rPr lang="en-US" sz="2000" dirty="0" smtClean="0">
                <a:solidFill>
                  <a:srgbClr val="292929"/>
                </a:solidFill>
                <a:latin typeface="Arial" panose="020B0604020202020204" pitchFamily="34" charset="0"/>
              </a:rPr>
              <a:t>discoveries: Hubble</a:t>
            </a:r>
            <a:r>
              <a:rPr lang="en-US" sz="2000" dirty="0">
                <a:solidFill>
                  <a:srgbClr val="292929"/>
                </a:solidFill>
                <a:latin typeface="Arial" panose="020B0604020202020204" pitchFamily="34" charset="0"/>
              </a:rPr>
              <a:t>, … </a:t>
            </a:r>
          </a:p>
          <a:p>
            <a:pPr marL="1493838" lvl="2" indent="-350838">
              <a:buFont typeface="Arial" panose="020B0604020202020204" pitchFamily="34" charset="0"/>
              <a:buChar char="•"/>
            </a:pPr>
            <a:endParaRPr lang="en-US" sz="2000" dirty="0">
              <a:solidFill>
                <a:srgbClr val="292929"/>
              </a:solidFill>
              <a:latin typeface="Arial" panose="020B0604020202020204" pitchFamily="34" charset="0"/>
            </a:endParaRPr>
          </a:p>
          <a:p>
            <a:pPr marL="344488" indent="-238125">
              <a:buFont typeface="Arial" panose="020B0604020202020204" pitchFamily="34" charset="0"/>
              <a:buChar char="•"/>
            </a:pPr>
            <a:r>
              <a:rPr lang="en-US" sz="2000" dirty="0" smtClean="0">
                <a:solidFill>
                  <a:srgbClr val="292929"/>
                </a:solidFill>
                <a:latin typeface="Arial" panose="020B0604020202020204" pitchFamily="34" charset="0"/>
              </a:rPr>
              <a:t>The Quantum Revolution</a:t>
            </a:r>
            <a:endParaRPr lang="en-US" sz="2000" dirty="0">
              <a:solidFill>
                <a:srgbClr val="292929"/>
              </a:solidFill>
              <a:latin typeface="Arial" panose="020B0604020202020204" pitchFamily="34" charset="0"/>
            </a:endParaRPr>
          </a:p>
          <a:p>
            <a:pPr marL="685800" lvl="1" indent="-350838">
              <a:buFont typeface="Courier New" panose="02070309020205020404" pitchFamily="49" charset="0"/>
              <a:buChar char="o"/>
            </a:pPr>
            <a:r>
              <a:rPr lang="en-US" sz="2000" dirty="0"/>
              <a:t>Atomic physics, Nuclear physics, Particle physics</a:t>
            </a:r>
          </a:p>
          <a:p>
            <a:pPr marL="579438" indent="-350838">
              <a:buFont typeface="Arial" panose="020B0604020202020204" pitchFamily="34" charset="0"/>
              <a:buChar char="•"/>
            </a:pPr>
            <a:endParaRPr lang="en-US" sz="2000" dirty="0"/>
          </a:p>
          <a:p>
            <a:pPr marL="344488" indent="-238125">
              <a:buFont typeface="Arial" panose="020B0604020202020204" pitchFamily="34" charset="0"/>
              <a:buChar char="•"/>
            </a:pPr>
            <a:r>
              <a:rPr lang="en-US" sz="2000" dirty="0" smtClean="0"/>
              <a:t>The discovery </a:t>
            </a:r>
            <a:r>
              <a:rPr lang="en-US" sz="2000" dirty="0"/>
              <a:t>&amp; exploitation of </a:t>
            </a:r>
            <a:r>
              <a:rPr lang="en-US" sz="2000" dirty="0" smtClean="0"/>
              <a:t>the CMB</a:t>
            </a:r>
            <a:endParaRPr lang="en-US" sz="2000" dirty="0"/>
          </a:p>
          <a:p>
            <a:pPr marL="685800" lvl="1" indent="-342900">
              <a:buFont typeface="Courier New" panose="02070309020205020404" pitchFamily="49" charset="0"/>
              <a:buChar char="o"/>
            </a:pPr>
            <a:r>
              <a:rPr lang="en-US" sz="2000" dirty="0"/>
              <a:t>Penzias &amp; Wilson, spectrum, fluctuations, etc</a:t>
            </a:r>
            <a:r>
              <a:rPr lang="en-US" sz="2000" dirty="0" smtClean="0"/>
              <a:t>.</a:t>
            </a:r>
          </a:p>
          <a:p>
            <a:pPr marL="685800" lvl="1" indent="-342900">
              <a:buFont typeface="Courier New" panose="02070309020205020404" pitchFamily="49" charset="0"/>
              <a:buChar char="o"/>
            </a:pPr>
            <a:endParaRPr lang="en-US" sz="2000" dirty="0"/>
          </a:p>
          <a:p>
            <a:pPr marL="228600" indent="-115888">
              <a:buFont typeface="Arial" panose="020B0604020202020204" pitchFamily="34" charset="0"/>
              <a:buChar char="•"/>
            </a:pPr>
            <a:r>
              <a:rPr lang="en-US" sz="2000" dirty="0" smtClean="0"/>
              <a:t> The emergence of the standard model of particle physics</a:t>
            </a:r>
            <a:endParaRPr lang="en-US" sz="2000" dirty="0"/>
          </a:p>
          <a:p>
            <a:pPr marL="685800" lvl="1" indent="-342900">
              <a:buFont typeface="Courier New" panose="02070309020205020404" pitchFamily="49" charset="0"/>
              <a:buChar char="o"/>
            </a:pPr>
            <a:endParaRPr lang="en-US" sz="2000" dirty="0"/>
          </a:p>
          <a:p>
            <a:pPr marL="233363" lvl="1" indent="-120650">
              <a:buFont typeface="Arial" panose="020B0604020202020204" pitchFamily="34" charset="0"/>
              <a:buChar char="•"/>
            </a:pPr>
            <a:r>
              <a:rPr lang="en-US" sz="2000" dirty="0" smtClean="0"/>
              <a:t> The “discoveries</a:t>
            </a:r>
            <a:r>
              <a:rPr lang="en-US" sz="2000" dirty="0"/>
              <a:t>” of dark matter and dark </a:t>
            </a:r>
            <a:r>
              <a:rPr lang="en-US" sz="2000" dirty="0" smtClean="0"/>
              <a:t>energy</a:t>
            </a:r>
            <a:endParaRPr lang="en-US" sz="2000" dirty="0"/>
          </a:p>
        </p:txBody>
      </p:sp>
    </p:spTree>
    <p:extLst>
      <p:ext uri="{BB962C8B-B14F-4D97-AF65-F5344CB8AC3E}">
        <p14:creationId xmlns:p14="http://schemas.microsoft.com/office/powerpoint/2010/main" val="13192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4698968" y="1880616"/>
            <a:ext cx="4197841" cy="3300984"/>
            <a:chOff x="4698968" y="1880616"/>
            <a:chExt cx="4197841" cy="3300984"/>
          </a:xfrm>
        </p:grpSpPr>
        <p:sp>
          <p:nvSpPr>
            <p:cNvPr id="32" name="Rectangle 31"/>
            <p:cNvSpPr/>
            <p:nvPr/>
          </p:nvSpPr>
          <p:spPr bwMode="auto">
            <a:xfrm>
              <a:off x="4698968" y="1880616"/>
              <a:ext cx="4197841" cy="3300984"/>
            </a:xfrm>
            <a:prstGeom prst="rect">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smtClean="0"/>
            </a:p>
          </p:txBody>
        </p:sp>
        <p:pic>
          <p:nvPicPr>
            <p:cNvPr id="28"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5065" t="14132" r="64849" b="65935"/>
            <a:stretch/>
          </p:blipFill>
          <p:spPr bwMode="auto">
            <a:xfrm>
              <a:off x="4882101" y="2765748"/>
              <a:ext cx="1706947" cy="2092499"/>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4507" t="14132" r="64793" b="65159"/>
            <a:stretch/>
          </p:blipFill>
          <p:spPr bwMode="auto">
            <a:xfrm>
              <a:off x="6484735" y="2752690"/>
              <a:ext cx="2364367" cy="2105557"/>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6393090" y="3380557"/>
              <a:ext cx="2438400" cy="1077218"/>
            </a:xfrm>
            <a:prstGeom prst="rect">
              <a:avLst/>
            </a:prstGeom>
            <a:solidFill>
              <a:schemeClr val="bg1"/>
            </a:solidFill>
            <a:ln>
              <a:noFill/>
            </a:ln>
          </p:spPr>
          <p:txBody>
            <a:bodyPr wrap="square">
              <a:spAutoFit/>
            </a:bodyPr>
            <a:lstStyle/>
            <a:p>
              <a:pPr eaLnBrk="0" fontAlgn="base" hangingPunct="0">
                <a:spcBef>
                  <a:spcPct val="0"/>
                </a:spcBef>
                <a:spcAft>
                  <a:spcPct val="0"/>
                </a:spcAft>
              </a:pPr>
              <a:r>
                <a:rPr lang="en-US" sz="1600" dirty="0" smtClean="0"/>
                <a:t>… often </a:t>
              </a:r>
              <a:r>
                <a:rPr lang="en-US" sz="1600" dirty="0"/>
                <a:t>used to give an impression </a:t>
              </a:r>
              <a:r>
                <a:rPr lang="en-US" sz="1600" dirty="0" smtClean="0"/>
                <a:t>of great </a:t>
              </a:r>
              <a:r>
                <a:rPr lang="en-US" sz="1600" dirty="0"/>
                <a:t>and </a:t>
              </a:r>
              <a:endParaRPr lang="en-US" sz="1600" dirty="0" smtClean="0"/>
            </a:p>
            <a:p>
              <a:pPr eaLnBrk="0" fontAlgn="base" hangingPunct="0">
                <a:spcBef>
                  <a:spcPct val="0"/>
                </a:spcBef>
                <a:spcAft>
                  <a:spcPct val="0"/>
                </a:spcAft>
              </a:pPr>
              <a:r>
                <a:rPr lang="en-US" sz="1600" dirty="0" smtClean="0"/>
                <a:t>unusual </a:t>
              </a:r>
              <a:r>
                <a:rPr lang="en-US" sz="1600" dirty="0"/>
                <a:t>value in a trivial </a:t>
              </a:r>
              <a:endParaRPr lang="en-US" sz="1600" dirty="0" smtClean="0"/>
            </a:p>
            <a:p>
              <a:pPr eaLnBrk="0" fontAlgn="base" hangingPunct="0">
                <a:spcBef>
                  <a:spcPct val="0"/>
                </a:spcBef>
                <a:spcAft>
                  <a:spcPct val="0"/>
                </a:spcAft>
              </a:pPr>
              <a:r>
                <a:rPr lang="en-US" sz="1600" dirty="0" smtClean="0"/>
                <a:t>context …</a:t>
              </a:r>
              <a:endParaRPr lang="en-US" sz="1600" dirty="0"/>
            </a:p>
          </p:txBody>
        </p:sp>
        <p:pic>
          <p:nvPicPr>
            <p:cNvPr id="3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6525" t="26368" r="45630" b="66240"/>
            <a:stretch/>
          </p:blipFill>
          <p:spPr bwMode="auto">
            <a:xfrm>
              <a:off x="4770579" y="2086109"/>
              <a:ext cx="3020060" cy="775935"/>
            </a:xfrm>
            <a:prstGeom prst="rect">
              <a:avLst/>
            </a:prstGeom>
            <a:solidFill>
              <a:schemeClr val="bg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 name="Rectangle 7"/>
          <p:cNvSpPr>
            <a:spLocks noChangeArrowheads="1"/>
          </p:cNvSpPr>
          <p:nvPr/>
        </p:nvSpPr>
        <p:spPr bwMode="auto">
          <a:xfrm>
            <a:off x="0" y="0"/>
            <a:ext cx="9144000" cy="646331"/>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en-US" sz="3600" b="1" dirty="0" smtClean="0"/>
              <a:t>The </a:t>
            </a:r>
            <a:r>
              <a:rPr lang="en-US" sz="3600" b="1" dirty="0"/>
              <a:t>WIMP “</a:t>
            </a:r>
            <a:r>
              <a:rPr lang="en-US" sz="3600" b="1" dirty="0" smtClean="0"/>
              <a:t>Miracle”</a:t>
            </a:r>
            <a:endParaRPr lang="en-US" sz="3600" b="1" i="1" dirty="0"/>
          </a:p>
        </p:txBody>
      </p:sp>
      <p:grpSp>
        <p:nvGrpSpPr>
          <p:cNvPr id="7" name="Group 6"/>
          <p:cNvGrpSpPr/>
          <p:nvPr/>
        </p:nvGrpSpPr>
        <p:grpSpPr>
          <a:xfrm>
            <a:off x="247192" y="1880616"/>
            <a:ext cx="4204584" cy="3300984"/>
            <a:chOff x="247192" y="2567275"/>
            <a:chExt cx="4204584" cy="3300984"/>
          </a:xfrm>
        </p:grpSpPr>
        <p:sp>
          <p:nvSpPr>
            <p:cNvPr id="34817" name="Rectangle 1"/>
            <p:cNvSpPr>
              <a:spLocks noChangeArrowheads="1"/>
            </p:cNvSpPr>
            <p:nvPr/>
          </p:nvSpPr>
          <p:spPr bwMode="auto">
            <a:xfrm>
              <a:off x="330349" y="3445680"/>
              <a:ext cx="4121427" cy="23852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dirty="0" smtClean="0">
                  <a:cs typeface="Arial" charset="0"/>
                </a:rPr>
                <a:t>		       </a:t>
              </a:r>
              <a:r>
                <a:rPr lang="en-US" b="1" dirty="0" smtClean="0">
                  <a:cs typeface="Arial" charset="0"/>
                </a:rPr>
                <a:t>mir·a·cle</a:t>
              </a:r>
              <a:r>
                <a:rPr lang="en-US" dirty="0" smtClean="0">
                  <a:cs typeface="Arial" charset="0"/>
                </a:rPr>
                <a:t> </a:t>
              </a:r>
            </a:p>
            <a:p>
              <a:pPr eaLnBrk="0" fontAlgn="base" hangingPunct="0">
                <a:spcBef>
                  <a:spcPct val="0"/>
                </a:spcBef>
                <a:spcAft>
                  <a:spcPct val="0"/>
                </a:spcAft>
              </a:pPr>
              <a:r>
                <a:rPr lang="en-US" dirty="0" smtClean="0">
                  <a:cs typeface="Arial" charset="0"/>
                </a:rPr>
                <a:t>		      \ˈmir-i-kəl \</a:t>
              </a:r>
            </a:p>
            <a:p>
              <a:pPr eaLnBrk="0" fontAlgn="base" hangingPunct="0">
                <a:spcBef>
                  <a:spcPct val="0"/>
                </a:spcBef>
                <a:spcAft>
                  <a:spcPct val="0"/>
                </a:spcAft>
              </a:pPr>
              <a:r>
                <a:rPr lang="en-US" dirty="0" smtClean="0">
                  <a:cs typeface="Arial" charset="0"/>
                </a:rPr>
                <a:t>		           </a:t>
              </a:r>
              <a:r>
                <a:rPr lang="en-US" i="1" dirty="0" smtClean="0">
                  <a:cs typeface="Arial" charset="0"/>
                </a:rPr>
                <a:t>noun</a:t>
              </a:r>
              <a:r>
                <a:rPr lang="en-US" dirty="0" smtClean="0">
                  <a:cs typeface="Arial" charset="0"/>
                </a:rPr>
                <a:t> </a:t>
              </a:r>
            </a:p>
            <a:p>
              <a:pPr eaLnBrk="0" fontAlgn="base" hangingPunct="0">
                <a:spcBef>
                  <a:spcPct val="0"/>
                </a:spcBef>
                <a:spcAft>
                  <a:spcPct val="0"/>
                </a:spcAft>
              </a:pPr>
              <a:endParaRPr lang="en-US" sz="100" dirty="0" smtClean="0">
                <a:cs typeface="Arial" charset="0"/>
              </a:endParaRPr>
            </a:p>
            <a:p>
              <a:pPr eaLnBrk="0" fontAlgn="base" hangingPunct="0">
                <a:spcBef>
                  <a:spcPct val="0"/>
                </a:spcBef>
                <a:spcAft>
                  <a:spcPct val="0"/>
                </a:spcAft>
              </a:pPr>
              <a:r>
                <a:rPr lang="en-US" dirty="0" smtClean="0">
                  <a:cs typeface="Arial" charset="0"/>
                </a:rPr>
                <a:t>		</a:t>
              </a:r>
            </a:p>
            <a:p>
              <a:pPr eaLnBrk="0" fontAlgn="base" hangingPunct="0">
                <a:spcBef>
                  <a:spcPct val="0"/>
                </a:spcBef>
                <a:spcAft>
                  <a:spcPct val="0"/>
                </a:spcAft>
              </a:pPr>
              <a:endParaRPr lang="en-US" sz="4000" dirty="0" smtClean="0">
                <a:cs typeface="Arial" charset="0"/>
              </a:endParaRPr>
            </a:p>
            <a:p>
              <a:pPr eaLnBrk="0" fontAlgn="base" hangingPunct="0">
                <a:spcBef>
                  <a:spcPct val="0"/>
                </a:spcBef>
                <a:spcAft>
                  <a:spcPct val="0"/>
                </a:spcAft>
                <a:tabLst>
                  <a:tab pos="341313" algn="l"/>
                </a:tabLst>
              </a:pPr>
              <a:r>
                <a:rPr lang="en-US" b="1" dirty="0" smtClean="0">
                  <a:cs typeface="Arial" charset="0"/>
                </a:rPr>
                <a:t>1</a:t>
              </a:r>
              <a:r>
                <a:rPr lang="en-US" dirty="0" smtClean="0">
                  <a:cs typeface="Arial" charset="0"/>
                </a:rPr>
                <a:t> </a:t>
              </a:r>
              <a:r>
                <a:rPr lang="en-US" b="1" dirty="0" smtClean="0">
                  <a:cs typeface="Arial" charset="0"/>
                </a:rPr>
                <a:t>:</a:t>
              </a:r>
              <a:r>
                <a:rPr lang="en-US" dirty="0" smtClean="0">
                  <a:cs typeface="Arial" charset="0"/>
                </a:rPr>
                <a:t> an extraordinary event manifesting</a:t>
              </a:r>
            </a:p>
            <a:p>
              <a:pPr eaLnBrk="0" fontAlgn="base" hangingPunct="0">
                <a:spcBef>
                  <a:spcPct val="0"/>
                </a:spcBef>
                <a:spcAft>
                  <a:spcPct val="0"/>
                </a:spcAft>
                <a:tabLst>
                  <a:tab pos="341313" algn="l"/>
                </a:tabLst>
              </a:pPr>
              <a:r>
                <a:rPr lang="en-US" dirty="0" smtClean="0">
                  <a:cs typeface="Arial" charset="0"/>
                </a:rPr>
                <a:t>    	divine intervention in human affairs</a:t>
              </a:r>
            </a:p>
          </p:txBody>
        </p:sp>
        <p:pic>
          <p:nvPicPr>
            <p:cNvPr id="34818" name="Picture 2"/>
            <p:cNvPicPr>
              <a:picLocks noChangeAspect="1" noChangeArrowheads="1"/>
            </p:cNvPicPr>
            <p:nvPr/>
          </p:nvPicPr>
          <p:blipFill>
            <a:blip r:embed="rId5" cstate="print"/>
            <a:srcRect/>
            <a:stretch>
              <a:fillRect/>
            </a:stretch>
          </p:blipFill>
          <p:spPr bwMode="auto">
            <a:xfrm>
              <a:off x="406656" y="2870539"/>
              <a:ext cx="1736801" cy="2146280"/>
            </a:xfrm>
            <a:prstGeom prst="rect">
              <a:avLst/>
            </a:prstGeom>
            <a:noFill/>
            <a:ln w="28575">
              <a:solidFill>
                <a:schemeClr val="tx1"/>
              </a:solidFill>
              <a:miter lim="800000"/>
              <a:headEnd/>
              <a:tailEnd/>
            </a:ln>
          </p:spPr>
        </p:pic>
        <p:sp>
          <p:nvSpPr>
            <p:cNvPr id="9" name="Rectangle 8"/>
            <p:cNvSpPr/>
            <p:nvPr/>
          </p:nvSpPr>
          <p:spPr bwMode="auto">
            <a:xfrm>
              <a:off x="247192" y="2567275"/>
              <a:ext cx="4197841" cy="3300984"/>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dirty="0" smtClean="0"/>
            </a:p>
          </p:txBody>
        </p:sp>
      </p:grpSp>
      <p:grpSp>
        <p:nvGrpSpPr>
          <p:cNvPr id="15" name="Group 14"/>
          <p:cNvGrpSpPr/>
          <p:nvPr/>
        </p:nvGrpSpPr>
        <p:grpSpPr>
          <a:xfrm>
            <a:off x="2473452" y="1908078"/>
            <a:ext cx="4197096" cy="3249669"/>
            <a:chOff x="4721002" y="2106685"/>
            <a:chExt cx="4197096" cy="3249669"/>
          </a:xfrm>
        </p:grpSpPr>
        <p:grpSp>
          <p:nvGrpSpPr>
            <p:cNvPr id="16" name="Group 15"/>
            <p:cNvGrpSpPr/>
            <p:nvPr/>
          </p:nvGrpSpPr>
          <p:grpSpPr>
            <a:xfrm>
              <a:off x="4721002" y="2106685"/>
              <a:ext cx="4197096" cy="3249669"/>
              <a:chOff x="4721002" y="2106685"/>
              <a:chExt cx="4197096" cy="3249669"/>
            </a:xfrm>
          </p:grpSpPr>
          <p:pic>
            <p:nvPicPr>
              <p:cNvPr id="18" name="Picture 2" descr="http://cnx.org/content/m19363/latest/3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1002" y="2106685"/>
                <a:ext cx="4197096" cy="324966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497524" y="4747216"/>
                <a:ext cx="2650084" cy="584775"/>
              </a:xfrm>
              <a:prstGeom prst="rect">
                <a:avLst/>
              </a:prstGeom>
              <a:noFill/>
              <a:ln>
                <a:noFill/>
              </a:ln>
            </p:spPr>
            <p:txBody>
              <a:bodyPr wrap="none" rtlCol="0">
                <a:spAutoFit/>
              </a:bodyPr>
              <a:lstStyle/>
              <a:p>
                <a:pPr algn="ctr" eaLnBrk="0" fontAlgn="base" hangingPunct="0">
                  <a:spcBef>
                    <a:spcPct val="0"/>
                  </a:spcBef>
                  <a:spcAft>
                    <a:spcPct val="0"/>
                  </a:spcAft>
                </a:pPr>
                <a:r>
                  <a:rPr lang="en-US" sz="1600" dirty="0" smtClean="0"/>
                  <a:t>I think you should be more </a:t>
                </a:r>
              </a:p>
              <a:p>
                <a:pPr algn="ctr" eaLnBrk="0" fontAlgn="base" hangingPunct="0">
                  <a:spcBef>
                    <a:spcPct val="0"/>
                  </a:spcBef>
                  <a:spcAft>
                    <a:spcPct val="0"/>
                  </a:spcAft>
                </a:pPr>
                <a:r>
                  <a:rPr lang="en-US" sz="1600" dirty="0" smtClean="0"/>
                  <a:t>explicit here in step two</a:t>
                </a:r>
                <a:endParaRPr lang="en-US" sz="1600" dirty="0"/>
              </a:p>
            </p:txBody>
          </p:sp>
        </p:grpSp>
        <p:sp>
          <p:nvSpPr>
            <p:cNvPr id="17" name="TextBox 16"/>
            <p:cNvSpPr txBox="1"/>
            <p:nvPr/>
          </p:nvSpPr>
          <p:spPr>
            <a:xfrm rot="3382347">
              <a:off x="8131655" y="3709543"/>
              <a:ext cx="982961" cy="338554"/>
            </a:xfrm>
            <a:prstGeom prst="rect">
              <a:avLst/>
            </a:prstGeom>
            <a:noFill/>
            <a:ln>
              <a:noFill/>
            </a:ln>
          </p:spPr>
          <p:txBody>
            <a:bodyPr wrap="none" rtlCol="0">
              <a:spAutoFit/>
            </a:bodyPr>
            <a:lstStyle/>
            <a:p>
              <a:pPr eaLnBrk="0" fontAlgn="base" hangingPunct="0">
                <a:spcBef>
                  <a:spcPct val="0"/>
                </a:spcBef>
                <a:spcAft>
                  <a:spcPct val="0"/>
                </a:spcAft>
              </a:pPr>
              <a:r>
                <a:rPr lang="en-US" sz="1600" dirty="0" smtClean="0"/>
                <a:t>S. Harris</a:t>
              </a:r>
              <a:endParaRPr lang="en-US" sz="1600" dirty="0"/>
            </a:p>
          </p:txBody>
        </p:sp>
      </p:grpSp>
      <p:sp>
        <p:nvSpPr>
          <p:cNvPr id="20"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401288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ight Arrow 32"/>
          <p:cNvSpPr/>
          <p:nvPr/>
        </p:nvSpPr>
        <p:spPr bwMode="auto">
          <a:xfrm>
            <a:off x="1638300" y="609600"/>
            <a:ext cx="5867400" cy="598229"/>
          </a:xfrm>
          <a:prstGeom prst="right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08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p>
        </p:txBody>
      </p:sp>
      <p:sp>
        <p:nvSpPr>
          <p:cNvPr id="37" name="Rectangle 36"/>
          <p:cNvSpPr/>
          <p:nvPr/>
        </p:nvSpPr>
        <p:spPr bwMode="auto">
          <a:xfrm>
            <a:off x="3138338" y="665522"/>
            <a:ext cx="2867324" cy="48638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p>
        </p:txBody>
      </p:sp>
      <p:sp>
        <p:nvSpPr>
          <p:cNvPr id="32" name="TextBox 31"/>
          <p:cNvSpPr txBox="1"/>
          <p:nvPr/>
        </p:nvSpPr>
        <p:spPr>
          <a:xfrm>
            <a:off x="3180433" y="677882"/>
            <a:ext cx="2783134" cy="461665"/>
          </a:xfrm>
          <a:prstGeom prst="rect">
            <a:avLst/>
          </a:prstGeom>
          <a:solidFill>
            <a:schemeClr val="bg1"/>
          </a:solidFill>
        </p:spPr>
        <p:txBody>
          <a:bodyPr wrap="none" rtlCol="0">
            <a:spAutoFit/>
          </a:bodyPr>
          <a:lstStyle/>
          <a:p>
            <a:pPr algn="ctr" eaLnBrk="0" fontAlgn="base" hangingPunct="0">
              <a:spcBef>
                <a:spcPct val="0"/>
              </a:spcBef>
              <a:spcAft>
                <a:spcPct val="0"/>
              </a:spcAft>
            </a:pPr>
            <a:r>
              <a:rPr lang="en-US" sz="2400" b="1" dirty="0" smtClean="0"/>
              <a:t>Indirect Detection</a:t>
            </a:r>
            <a:endParaRPr lang="en-US" sz="2400" b="1" dirty="0"/>
          </a:p>
        </p:txBody>
      </p:sp>
      <p:grpSp>
        <p:nvGrpSpPr>
          <p:cNvPr id="3" name="Group 2"/>
          <p:cNvGrpSpPr/>
          <p:nvPr/>
        </p:nvGrpSpPr>
        <p:grpSpPr>
          <a:xfrm>
            <a:off x="2337159" y="1975885"/>
            <a:ext cx="5644594" cy="830997"/>
            <a:chOff x="2337159" y="1594885"/>
            <a:chExt cx="5644594" cy="830997"/>
          </a:xfrm>
        </p:grpSpPr>
        <p:sp>
          <p:nvSpPr>
            <p:cNvPr id="10" name="TextBox 9"/>
            <p:cNvSpPr txBox="1"/>
            <p:nvPr/>
          </p:nvSpPr>
          <p:spPr>
            <a:xfrm>
              <a:off x="2337159" y="1779551"/>
              <a:ext cx="1021433" cy="461665"/>
            </a:xfrm>
            <a:prstGeom prst="rect">
              <a:avLst/>
            </a:prstGeom>
            <a:noFill/>
          </p:spPr>
          <p:txBody>
            <a:bodyPr wrap="none" rtlCol="0">
              <a:spAutoFit/>
            </a:bodyPr>
            <a:lstStyle/>
            <a:p>
              <a:pPr eaLnBrk="0" fontAlgn="base" hangingPunct="0">
                <a:spcBef>
                  <a:spcPct val="0"/>
                </a:spcBef>
                <a:spcAft>
                  <a:spcPct val="0"/>
                </a:spcAft>
              </a:pPr>
              <a:r>
                <a:rPr lang="en-US" sz="2400" b="1" dirty="0" smtClean="0"/>
                <a:t>WIMP</a:t>
              </a:r>
              <a:endParaRPr lang="en-US" sz="2400" b="1" dirty="0"/>
            </a:p>
          </p:txBody>
        </p:sp>
        <p:sp>
          <p:nvSpPr>
            <p:cNvPr id="13" name="TextBox 12"/>
            <p:cNvSpPr txBox="1"/>
            <p:nvPr/>
          </p:nvSpPr>
          <p:spPr>
            <a:xfrm>
              <a:off x="4876800" y="1594885"/>
              <a:ext cx="3104953" cy="830997"/>
            </a:xfrm>
            <a:prstGeom prst="rect">
              <a:avLst/>
            </a:prstGeom>
            <a:noFill/>
          </p:spPr>
          <p:txBody>
            <a:bodyPr wrap="none" rtlCol="0">
              <a:spAutoFit/>
            </a:bodyPr>
            <a:lstStyle/>
            <a:p>
              <a:pPr algn="ctr" eaLnBrk="0" fontAlgn="base" hangingPunct="0">
                <a:spcBef>
                  <a:spcPct val="0"/>
                </a:spcBef>
                <a:spcAft>
                  <a:spcPct val="0"/>
                </a:spcAft>
              </a:pPr>
              <a:r>
                <a:rPr lang="en-US" sz="2400" b="1" dirty="0" smtClean="0"/>
                <a:t>STANDARD-MODEL</a:t>
              </a:r>
            </a:p>
            <a:p>
              <a:pPr algn="ctr" eaLnBrk="0" fontAlgn="base" hangingPunct="0">
                <a:spcBef>
                  <a:spcPct val="0"/>
                </a:spcBef>
                <a:spcAft>
                  <a:spcPct val="0"/>
                </a:spcAft>
              </a:pPr>
              <a:r>
                <a:rPr lang="en-US" sz="2400" b="1" dirty="0" smtClean="0"/>
                <a:t>PARTICLE</a:t>
              </a:r>
              <a:endParaRPr lang="en-US" sz="2000" b="1" dirty="0"/>
            </a:p>
          </p:txBody>
        </p:sp>
      </p:grpSp>
      <p:sp>
        <p:nvSpPr>
          <p:cNvPr id="19" name="Right Arrow 18"/>
          <p:cNvSpPr/>
          <p:nvPr/>
        </p:nvSpPr>
        <p:spPr bwMode="auto">
          <a:xfrm>
            <a:off x="1638300" y="1321178"/>
            <a:ext cx="5867400" cy="598229"/>
          </a:xfrm>
          <a:prstGeom prst="right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08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p>
        </p:txBody>
      </p:sp>
      <p:sp>
        <p:nvSpPr>
          <p:cNvPr id="15" name="TextBox 14"/>
          <p:cNvSpPr txBox="1"/>
          <p:nvPr/>
        </p:nvSpPr>
        <p:spPr>
          <a:xfrm>
            <a:off x="3152477" y="1389460"/>
            <a:ext cx="2839047" cy="461665"/>
          </a:xfrm>
          <a:prstGeom prst="rect">
            <a:avLst/>
          </a:prstGeom>
          <a:solidFill>
            <a:schemeClr val="bg1"/>
          </a:solidFill>
          <a:ln>
            <a:solidFill>
              <a:schemeClr val="bg1"/>
            </a:solidFill>
          </a:ln>
        </p:spPr>
        <p:txBody>
          <a:bodyPr wrap="none" rtlCol="0">
            <a:spAutoFit/>
          </a:bodyPr>
          <a:lstStyle/>
          <a:p>
            <a:pPr algn="ctr" eaLnBrk="0" fontAlgn="base" hangingPunct="0">
              <a:spcBef>
                <a:spcPct val="0"/>
              </a:spcBef>
              <a:spcAft>
                <a:spcPct val="0"/>
              </a:spcAft>
            </a:pPr>
            <a:r>
              <a:rPr lang="en-US" sz="1200" b="1" dirty="0" smtClean="0"/>
              <a:t> </a:t>
            </a:r>
            <a:r>
              <a:rPr lang="en-US" sz="2400" b="1" dirty="0" smtClean="0"/>
              <a:t>Relic Abundance </a:t>
            </a:r>
          </a:p>
        </p:txBody>
      </p:sp>
      <p:sp>
        <p:nvSpPr>
          <p:cNvPr id="20" name="Right Arrow 19"/>
          <p:cNvSpPr/>
          <p:nvPr/>
        </p:nvSpPr>
        <p:spPr bwMode="auto">
          <a:xfrm flipH="1">
            <a:off x="1638300" y="6134100"/>
            <a:ext cx="5867400" cy="598229"/>
          </a:xfrm>
          <a:prstGeom prst="right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08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p>
        </p:txBody>
      </p:sp>
      <p:sp>
        <p:nvSpPr>
          <p:cNvPr id="22" name="Right Arrow 21"/>
          <p:cNvSpPr/>
          <p:nvPr/>
        </p:nvSpPr>
        <p:spPr bwMode="auto">
          <a:xfrm rot="5400000">
            <a:off x="6576903" y="3803167"/>
            <a:ext cx="3546900" cy="598229"/>
          </a:xfrm>
          <a:prstGeom prst="right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080000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p>
        </p:txBody>
      </p:sp>
      <p:sp>
        <p:nvSpPr>
          <p:cNvPr id="23" name="TextBox 22"/>
          <p:cNvSpPr txBox="1"/>
          <p:nvPr/>
        </p:nvSpPr>
        <p:spPr>
          <a:xfrm>
            <a:off x="7556706" y="3686784"/>
            <a:ext cx="1587294" cy="830997"/>
          </a:xfrm>
          <a:prstGeom prst="rect">
            <a:avLst/>
          </a:prstGeom>
          <a:solidFill>
            <a:schemeClr val="bg1"/>
          </a:solidFill>
        </p:spPr>
        <p:txBody>
          <a:bodyPr wrap="none" rtlCol="0">
            <a:spAutoFit/>
          </a:bodyPr>
          <a:lstStyle/>
          <a:p>
            <a:pPr algn="ctr" eaLnBrk="0" fontAlgn="base" hangingPunct="0">
              <a:spcBef>
                <a:spcPct val="0"/>
              </a:spcBef>
              <a:spcAft>
                <a:spcPct val="0"/>
              </a:spcAft>
            </a:pPr>
            <a:r>
              <a:rPr lang="en-US" sz="2400" b="1" dirty="0" smtClean="0"/>
              <a:t>Direct</a:t>
            </a:r>
          </a:p>
          <a:p>
            <a:pPr algn="ctr" eaLnBrk="0" fontAlgn="base" hangingPunct="0">
              <a:spcBef>
                <a:spcPct val="0"/>
              </a:spcBef>
              <a:spcAft>
                <a:spcPct val="0"/>
              </a:spcAft>
            </a:pPr>
            <a:r>
              <a:rPr lang="en-US" sz="2400" b="1" dirty="0" smtClean="0"/>
              <a:t>Detection</a:t>
            </a:r>
            <a:endParaRPr lang="en-US" sz="2400" b="1" dirty="0"/>
          </a:p>
        </p:txBody>
      </p:sp>
      <p:sp>
        <p:nvSpPr>
          <p:cNvPr id="29" name="Rectangle 51"/>
          <p:cNvSpPr>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defRPr/>
            </a:pPr>
            <a:r>
              <a:rPr lang="en-US" sz="3600" b="1" dirty="0" smtClean="0"/>
              <a:t>WIMPs Interact with SM Particles</a:t>
            </a:r>
            <a:endParaRPr lang="en-US" sz="3600" b="1" dirty="0"/>
          </a:p>
        </p:txBody>
      </p:sp>
      <p:grpSp>
        <p:nvGrpSpPr>
          <p:cNvPr id="25" name="Group 24"/>
          <p:cNvGrpSpPr/>
          <p:nvPr/>
        </p:nvGrpSpPr>
        <p:grpSpPr>
          <a:xfrm>
            <a:off x="2362200" y="5417403"/>
            <a:ext cx="5644594" cy="830997"/>
            <a:chOff x="2337159" y="1594885"/>
            <a:chExt cx="5644594" cy="830997"/>
          </a:xfrm>
        </p:grpSpPr>
        <p:sp>
          <p:nvSpPr>
            <p:cNvPr id="30" name="TextBox 29"/>
            <p:cNvSpPr txBox="1"/>
            <p:nvPr/>
          </p:nvSpPr>
          <p:spPr>
            <a:xfrm>
              <a:off x="2337159" y="1779551"/>
              <a:ext cx="1021433" cy="461665"/>
            </a:xfrm>
            <a:prstGeom prst="rect">
              <a:avLst/>
            </a:prstGeom>
            <a:noFill/>
          </p:spPr>
          <p:txBody>
            <a:bodyPr wrap="none" rtlCol="0">
              <a:spAutoFit/>
            </a:bodyPr>
            <a:lstStyle/>
            <a:p>
              <a:pPr eaLnBrk="0" fontAlgn="base" hangingPunct="0">
                <a:spcBef>
                  <a:spcPct val="0"/>
                </a:spcBef>
                <a:spcAft>
                  <a:spcPct val="0"/>
                </a:spcAft>
              </a:pPr>
              <a:r>
                <a:rPr lang="en-US" sz="2400" b="1" dirty="0" smtClean="0"/>
                <a:t>WIMP</a:t>
              </a:r>
              <a:endParaRPr lang="en-US" sz="2400" b="1" dirty="0"/>
            </a:p>
          </p:txBody>
        </p:sp>
        <p:sp>
          <p:nvSpPr>
            <p:cNvPr id="31" name="TextBox 30"/>
            <p:cNvSpPr txBox="1"/>
            <p:nvPr/>
          </p:nvSpPr>
          <p:spPr>
            <a:xfrm>
              <a:off x="4876800" y="1594885"/>
              <a:ext cx="3104953" cy="830997"/>
            </a:xfrm>
            <a:prstGeom prst="rect">
              <a:avLst/>
            </a:prstGeom>
            <a:noFill/>
          </p:spPr>
          <p:txBody>
            <a:bodyPr wrap="none" rtlCol="0">
              <a:spAutoFit/>
            </a:bodyPr>
            <a:lstStyle/>
            <a:p>
              <a:pPr algn="ctr" eaLnBrk="0" fontAlgn="base" hangingPunct="0">
                <a:spcBef>
                  <a:spcPct val="0"/>
                </a:spcBef>
                <a:spcAft>
                  <a:spcPct val="0"/>
                </a:spcAft>
              </a:pPr>
              <a:r>
                <a:rPr lang="en-US" sz="2400" b="1" dirty="0" smtClean="0"/>
                <a:t>STANDARD-MODEL</a:t>
              </a:r>
            </a:p>
            <a:p>
              <a:pPr algn="ctr" eaLnBrk="0" fontAlgn="base" hangingPunct="0">
                <a:spcBef>
                  <a:spcPct val="0"/>
                </a:spcBef>
                <a:spcAft>
                  <a:spcPct val="0"/>
                </a:spcAft>
              </a:pPr>
              <a:r>
                <a:rPr lang="en-US" sz="2400" b="1" dirty="0" smtClean="0"/>
                <a:t>PARTICLE</a:t>
              </a:r>
              <a:endParaRPr lang="en-US" sz="2000" b="1" dirty="0"/>
            </a:p>
          </p:txBody>
        </p:sp>
      </p:grpSp>
      <p:sp>
        <p:nvSpPr>
          <p:cNvPr id="16" name="TextBox 15"/>
          <p:cNvSpPr txBox="1"/>
          <p:nvPr/>
        </p:nvSpPr>
        <p:spPr>
          <a:xfrm>
            <a:off x="3053796" y="6202382"/>
            <a:ext cx="3036409" cy="461665"/>
          </a:xfrm>
          <a:prstGeom prst="rect">
            <a:avLst/>
          </a:prstGeom>
          <a:solidFill>
            <a:schemeClr val="bg1"/>
          </a:solidFill>
        </p:spPr>
        <p:txBody>
          <a:bodyPr wrap="none" rtlCol="0">
            <a:spAutoFit/>
          </a:bodyPr>
          <a:lstStyle/>
          <a:p>
            <a:pPr algn="ctr" eaLnBrk="0" fontAlgn="base" hangingPunct="0">
              <a:spcBef>
                <a:spcPct val="0"/>
              </a:spcBef>
              <a:spcAft>
                <a:spcPct val="0"/>
              </a:spcAft>
            </a:pPr>
            <a:r>
              <a:rPr lang="en-US" sz="2400" b="1" dirty="0" smtClean="0"/>
              <a:t>Collider Production</a:t>
            </a:r>
            <a:endParaRPr lang="en-US" sz="2400" b="1" dirty="0"/>
          </a:p>
        </p:txBody>
      </p:sp>
      <p:cxnSp>
        <p:nvCxnSpPr>
          <p:cNvPr id="4" name="Straight Connector 3"/>
          <p:cNvCxnSpPr/>
          <p:nvPr/>
        </p:nvCxnSpPr>
        <p:spPr bwMode="auto">
          <a:xfrm flipV="1">
            <a:off x="2833804" y="2806882"/>
            <a:ext cx="3581400" cy="2590800"/>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2833804" y="2806882"/>
            <a:ext cx="3581400" cy="259080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5" name="Oval 4"/>
          <p:cNvSpPr>
            <a:spLocks noChangeAspect="1"/>
          </p:cNvSpPr>
          <p:nvPr/>
        </p:nvSpPr>
        <p:spPr bwMode="auto">
          <a:xfrm>
            <a:off x="3988403" y="3466181"/>
            <a:ext cx="1272203" cy="1272203"/>
          </a:xfrm>
          <a:prstGeom prst="ellipse">
            <a:avLst/>
          </a:prstGeom>
          <a:solidFill>
            <a:schemeClr val="bg1"/>
          </a:solid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667650" name="Picture 2" descr="http://momodesigns.files.wordpress.com/2012/05/richard_feynman1.png?w=81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562" t="11930" r="30485" b="34758"/>
          <a:stretch/>
        </p:blipFill>
        <p:spPr bwMode="auto">
          <a:xfrm>
            <a:off x="4025785" y="3499726"/>
            <a:ext cx="1028822" cy="1104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33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89280"/>
            <a:ext cx="9144000" cy="5924867"/>
          </a:xfrm>
          <a:prstGeom prst="rect">
            <a:avLst/>
          </a:prstGeom>
        </p:spPr>
      </p:pic>
      <p:sp>
        <p:nvSpPr>
          <p:cNvPr id="3" name="Rectangle 51"/>
          <p:cNvSpPr>
            <a:spLocks noChangeArrowheads="1"/>
          </p:cNvSpPr>
          <p:nvPr/>
        </p:nvSpPr>
        <p:spPr bwMode="auto">
          <a:xfrm>
            <a:off x="0" y="0"/>
            <a:ext cx="9144000" cy="646331"/>
          </a:xfrm>
          <a:prstGeom prst="rect">
            <a:avLst/>
          </a:prstGeom>
          <a:noFill/>
          <a:ln w="9525">
            <a:noFill/>
            <a:miter lim="800000"/>
            <a:headEnd/>
            <a:tailEnd/>
          </a:ln>
          <a:effectLst/>
        </p:spPr>
        <p:txBody>
          <a:bodyPr>
            <a:spAutoFit/>
          </a:bodyPr>
          <a:lstStyle/>
          <a:p>
            <a:pPr algn="ctr">
              <a:defRPr/>
            </a:pPr>
            <a:r>
              <a:rPr lang="en-US" sz="3600" b="1" dirty="0" smtClean="0"/>
              <a:t>Direct Detection</a:t>
            </a:r>
            <a:endParaRPr lang="en-US" sz="3600" b="1" dirty="0"/>
          </a:p>
        </p:txBody>
      </p:sp>
      <p:sp>
        <p:nvSpPr>
          <p:cNvPr id="4" name="TextBox 3"/>
          <p:cNvSpPr txBox="1"/>
          <p:nvPr/>
        </p:nvSpPr>
        <p:spPr>
          <a:xfrm>
            <a:off x="7806774" y="6519446"/>
            <a:ext cx="1337226" cy="338554"/>
          </a:xfrm>
          <a:prstGeom prst="rect">
            <a:avLst/>
          </a:prstGeom>
          <a:noFill/>
        </p:spPr>
        <p:txBody>
          <a:bodyPr wrap="none" rtlCol="0">
            <a:spAutoFit/>
          </a:bodyPr>
          <a:lstStyle/>
          <a:p>
            <a:r>
              <a:rPr lang="en-US" sz="1600" dirty="0" smtClean="0"/>
              <a:t>M. Fedderke</a:t>
            </a:r>
            <a:endParaRPr lang="en-US" sz="1600" dirty="0"/>
          </a:p>
        </p:txBody>
      </p:sp>
      <p:sp>
        <p:nvSpPr>
          <p:cNvPr id="2" name="TextBox 1"/>
          <p:cNvSpPr txBox="1"/>
          <p:nvPr/>
        </p:nvSpPr>
        <p:spPr>
          <a:xfrm>
            <a:off x="2855024" y="666690"/>
            <a:ext cx="3433953" cy="400110"/>
          </a:xfrm>
          <a:prstGeom prst="rect">
            <a:avLst/>
          </a:prstGeom>
          <a:noFill/>
        </p:spPr>
        <p:txBody>
          <a:bodyPr wrap="none" rtlCol="0">
            <a:spAutoFit/>
          </a:bodyPr>
          <a:lstStyle/>
          <a:p>
            <a:r>
              <a:rPr lang="en-US" sz="2000" dirty="0" smtClean="0"/>
              <a:t>Spin-Independent Scattering</a:t>
            </a:r>
            <a:endParaRPr lang="en-US" sz="2000" dirty="0"/>
          </a:p>
        </p:txBody>
      </p:sp>
      <p:grpSp>
        <p:nvGrpSpPr>
          <p:cNvPr id="24" name="Group 23"/>
          <p:cNvGrpSpPr/>
          <p:nvPr/>
        </p:nvGrpSpPr>
        <p:grpSpPr>
          <a:xfrm>
            <a:off x="1294898" y="990600"/>
            <a:ext cx="5029702" cy="4686945"/>
            <a:chOff x="1294898" y="990600"/>
            <a:chExt cx="5029702" cy="4686945"/>
          </a:xfrm>
        </p:grpSpPr>
        <p:grpSp>
          <p:nvGrpSpPr>
            <p:cNvPr id="6" name="Group 5"/>
            <p:cNvGrpSpPr/>
            <p:nvPr/>
          </p:nvGrpSpPr>
          <p:grpSpPr>
            <a:xfrm>
              <a:off x="1294898" y="4164578"/>
              <a:ext cx="5029702" cy="461665"/>
              <a:chOff x="1294898" y="4156829"/>
              <a:chExt cx="5029702" cy="461665"/>
            </a:xfrm>
          </p:grpSpPr>
          <p:sp>
            <p:nvSpPr>
              <p:cNvPr id="7" name="TextBox 6"/>
              <p:cNvSpPr txBox="1"/>
              <p:nvPr/>
            </p:nvSpPr>
            <p:spPr>
              <a:xfrm>
                <a:off x="2970797" y="4156829"/>
                <a:ext cx="3353803" cy="461665"/>
              </a:xfrm>
              <a:prstGeom prst="rect">
                <a:avLst/>
              </a:prstGeom>
              <a:solidFill>
                <a:schemeClr val="bg1"/>
              </a:solidFill>
              <a:ln w="28575">
                <a:solidFill>
                  <a:schemeClr val="tx1"/>
                </a:solidFill>
              </a:ln>
            </p:spPr>
            <p:txBody>
              <a:bodyPr wrap="none" rtlCol="0">
                <a:spAutoFit/>
              </a:bodyPr>
              <a:lstStyle/>
              <a:p>
                <a:r>
                  <a:rPr lang="en-US" dirty="0" smtClean="0">
                    <a:latin typeface="Symbol" panose="05050102010706020507" pitchFamily="18" charset="2"/>
                  </a:rPr>
                  <a:t>10</a:t>
                </a:r>
                <a:r>
                  <a:rPr lang="en-US" baseline="30000" dirty="0" smtClean="0">
                    <a:latin typeface="Symbol" panose="05050102010706020507" pitchFamily="18" charset="2"/>
                  </a:rPr>
                  <a:t>-45</a:t>
                </a:r>
                <a:r>
                  <a:rPr lang="en-US" baseline="30000" dirty="0" smtClean="0"/>
                  <a:t> </a:t>
                </a:r>
                <a:r>
                  <a:rPr lang="en-US" dirty="0" smtClean="0">
                    <a:latin typeface="Times New Roman" panose="02020603050405020304" pitchFamily="18" charset="0"/>
                    <a:cs typeface="Times New Roman" panose="02020603050405020304" pitchFamily="18" charset="0"/>
                  </a:rPr>
                  <a:t>cm</a:t>
                </a:r>
                <a:r>
                  <a:rPr lang="en-US" baseline="30000" dirty="0" smtClean="0">
                    <a:latin typeface="Symbol" panose="05050102010706020507" pitchFamily="18" charset="2"/>
                  </a:rPr>
                  <a:t>2</a:t>
                </a:r>
                <a:r>
                  <a:rPr lang="en-US" dirty="0" smtClean="0">
                    <a:latin typeface="Symbol" panose="05050102010706020507" pitchFamily="18" charset="2"/>
                  </a:rPr>
                  <a:t> = 1 </a:t>
                </a:r>
                <a:r>
                  <a:rPr lang="en-US" dirty="0" err="1" smtClean="0"/>
                  <a:t>zeptobarn</a:t>
                </a:r>
                <a:r>
                  <a:rPr lang="en-US" dirty="0" smtClean="0"/>
                  <a:t>!</a:t>
                </a:r>
                <a:endParaRPr lang="en-US" dirty="0"/>
              </a:p>
            </p:txBody>
          </p:sp>
          <p:cxnSp>
            <p:nvCxnSpPr>
              <p:cNvPr id="8" name="Straight Arrow Connector 7"/>
              <p:cNvCxnSpPr>
                <a:stCxn id="7" idx="1"/>
              </p:cNvCxnSpPr>
              <p:nvPr/>
            </p:nvCxnSpPr>
            <p:spPr bwMode="auto">
              <a:xfrm flipH="1" flipV="1">
                <a:off x="1294898" y="4387661"/>
                <a:ext cx="1675899" cy="1"/>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grpSp>
          <p:nvGrpSpPr>
            <p:cNvPr id="11" name="Group 10"/>
            <p:cNvGrpSpPr/>
            <p:nvPr/>
          </p:nvGrpSpPr>
          <p:grpSpPr>
            <a:xfrm>
              <a:off x="1295401" y="3115161"/>
              <a:ext cx="5012068" cy="461665"/>
              <a:chOff x="1294899" y="4156829"/>
              <a:chExt cx="5012068" cy="461665"/>
            </a:xfrm>
          </p:grpSpPr>
          <p:sp>
            <p:nvSpPr>
              <p:cNvPr id="12" name="TextBox 11"/>
              <p:cNvSpPr txBox="1"/>
              <p:nvPr/>
            </p:nvSpPr>
            <p:spPr>
              <a:xfrm>
                <a:off x="2970797" y="4156829"/>
                <a:ext cx="3336170" cy="461665"/>
              </a:xfrm>
              <a:prstGeom prst="rect">
                <a:avLst/>
              </a:prstGeom>
              <a:solidFill>
                <a:schemeClr val="bg1"/>
              </a:solidFill>
              <a:ln w="28575">
                <a:solidFill>
                  <a:schemeClr val="tx1"/>
                </a:solidFill>
              </a:ln>
            </p:spPr>
            <p:txBody>
              <a:bodyPr wrap="square" rtlCol="0">
                <a:spAutoFit/>
              </a:bodyPr>
              <a:lstStyle/>
              <a:p>
                <a:r>
                  <a:rPr lang="en-US" dirty="0" smtClean="0">
                    <a:latin typeface="Symbol" panose="05050102010706020507" pitchFamily="18" charset="2"/>
                  </a:rPr>
                  <a:t>10</a:t>
                </a:r>
                <a:r>
                  <a:rPr lang="en-US" baseline="30000" dirty="0" smtClean="0">
                    <a:latin typeface="Symbol" panose="05050102010706020507" pitchFamily="18" charset="2"/>
                  </a:rPr>
                  <a:t>-42</a:t>
                </a:r>
                <a:r>
                  <a:rPr lang="en-US" baseline="30000" dirty="0" smtClean="0"/>
                  <a:t> </a:t>
                </a:r>
                <a:r>
                  <a:rPr lang="en-US" dirty="0" smtClean="0">
                    <a:latin typeface="Times New Roman" panose="02020603050405020304" pitchFamily="18" charset="0"/>
                    <a:cs typeface="Times New Roman" panose="02020603050405020304" pitchFamily="18" charset="0"/>
                  </a:rPr>
                  <a:t>cm</a:t>
                </a:r>
                <a:r>
                  <a:rPr lang="en-US" baseline="30000" dirty="0" smtClean="0">
                    <a:latin typeface="Symbol" panose="05050102010706020507" pitchFamily="18" charset="2"/>
                  </a:rPr>
                  <a:t>2</a:t>
                </a:r>
                <a:r>
                  <a:rPr lang="en-US" dirty="0" smtClean="0">
                    <a:latin typeface="Symbol" panose="05050102010706020507" pitchFamily="18" charset="2"/>
                  </a:rPr>
                  <a:t> = 1 </a:t>
                </a:r>
                <a:r>
                  <a:rPr lang="en-US" dirty="0" err="1" smtClean="0"/>
                  <a:t>attobarn</a:t>
                </a:r>
                <a:endParaRPr lang="en-US" dirty="0"/>
              </a:p>
            </p:txBody>
          </p:sp>
          <p:cxnSp>
            <p:nvCxnSpPr>
              <p:cNvPr id="13" name="Straight Arrow Connector 12"/>
              <p:cNvCxnSpPr>
                <a:stCxn id="12" idx="1"/>
              </p:cNvCxnSpPr>
              <p:nvPr/>
            </p:nvCxnSpPr>
            <p:spPr bwMode="auto">
              <a:xfrm flipH="1">
                <a:off x="1294899" y="4387662"/>
                <a:ext cx="1675898"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grpSp>
          <p:nvGrpSpPr>
            <p:cNvPr id="14" name="Group 13"/>
            <p:cNvGrpSpPr/>
            <p:nvPr/>
          </p:nvGrpSpPr>
          <p:grpSpPr>
            <a:xfrm>
              <a:off x="1295401" y="5215880"/>
              <a:ext cx="5012068" cy="461665"/>
              <a:chOff x="1294899" y="4156829"/>
              <a:chExt cx="5012068" cy="461665"/>
            </a:xfrm>
          </p:grpSpPr>
          <p:sp>
            <p:nvSpPr>
              <p:cNvPr id="15" name="TextBox 14"/>
              <p:cNvSpPr txBox="1"/>
              <p:nvPr/>
            </p:nvSpPr>
            <p:spPr>
              <a:xfrm>
                <a:off x="2970797" y="4156829"/>
                <a:ext cx="3336170" cy="461665"/>
              </a:xfrm>
              <a:prstGeom prst="rect">
                <a:avLst/>
              </a:prstGeom>
              <a:solidFill>
                <a:schemeClr val="bg1"/>
              </a:solidFill>
              <a:ln w="28575">
                <a:solidFill>
                  <a:schemeClr val="tx1"/>
                </a:solidFill>
              </a:ln>
            </p:spPr>
            <p:txBody>
              <a:bodyPr wrap="none" rtlCol="0">
                <a:spAutoFit/>
              </a:bodyPr>
              <a:lstStyle/>
              <a:p>
                <a:r>
                  <a:rPr lang="en-US" dirty="0" smtClean="0">
                    <a:latin typeface="Symbol" panose="05050102010706020507" pitchFamily="18" charset="2"/>
                  </a:rPr>
                  <a:t>10</a:t>
                </a:r>
                <a:r>
                  <a:rPr lang="en-US" baseline="30000" dirty="0" smtClean="0">
                    <a:latin typeface="Symbol" panose="05050102010706020507" pitchFamily="18" charset="2"/>
                  </a:rPr>
                  <a:t>-48</a:t>
                </a:r>
                <a:r>
                  <a:rPr lang="en-US" baseline="30000" dirty="0" smtClean="0"/>
                  <a:t> </a:t>
                </a:r>
                <a:r>
                  <a:rPr lang="en-US" dirty="0" smtClean="0">
                    <a:latin typeface="Times New Roman" panose="02020603050405020304" pitchFamily="18" charset="0"/>
                    <a:cs typeface="Times New Roman" panose="02020603050405020304" pitchFamily="18" charset="0"/>
                  </a:rPr>
                  <a:t>cm</a:t>
                </a:r>
                <a:r>
                  <a:rPr lang="en-US" baseline="30000" dirty="0" smtClean="0">
                    <a:latin typeface="Symbol" panose="05050102010706020507" pitchFamily="18" charset="2"/>
                  </a:rPr>
                  <a:t>2</a:t>
                </a:r>
                <a:r>
                  <a:rPr lang="en-US" dirty="0" smtClean="0">
                    <a:latin typeface="Symbol" panose="05050102010706020507" pitchFamily="18" charset="2"/>
                  </a:rPr>
                  <a:t> = 1 </a:t>
                </a:r>
                <a:r>
                  <a:rPr lang="en-US" dirty="0" err="1" smtClean="0"/>
                  <a:t>yoctobarn</a:t>
                </a:r>
                <a:endParaRPr lang="en-US" dirty="0"/>
              </a:p>
            </p:txBody>
          </p:sp>
          <p:cxnSp>
            <p:nvCxnSpPr>
              <p:cNvPr id="16" name="Straight Arrow Connector 15"/>
              <p:cNvCxnSpPr>
                <a:stCxn id="15" idx="1"/>
              </p:cNvCxnSpPr>
              <p:nvPr/>
            </p:nvCxnSpPr>
            <p:spPr bwMode="auto">
              <a:xfrm flipH="1">
                <a:off x="1294899" y="4387662"/>
                <a:ext cx="1675898"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grpSp>
          <p:nvGrpSpPr>
            <p:cNvPr id="18" name="Group 17"/>
            <p:cNvGrpSpPr/>
            <p:nvPr/>
          </p:nvGrpSpPr>
          <p:grpSpPr>
            <a:xfrm>
              <a:off x="1295400" y="2041902"/>
              <a:ext cx="5029200" cy="461665"/>
              <a:chOff x="1294899" y="4156829"/>
              <a:chExt cx="5029200" cy="461665"/>
            </a:xfrm>
          </p:grpSpPr>
          <p:sp>
            <p:nvSpPr>
              <p:cNvPr id="19" name="TextBox 18"/>
              <p:cNvSpPr txBox="1"/>
              <p:nvPr/>
            </p:nvSpPr>
            <p:spPr>
              <a:xfrm>
                <a:off x="2970797" y="4156829"/>
                <a:ext cx="3353302" cy="461665"/>
              </a:xfrm>
              <a:prstGeom prst="rect">
                <a:avLst/>
              </a:prstGeom>
              <a:solidFill>
                <a:schemeClr val="bg1"/>
              </a:solidFill>
              <a:ln w="28575">
                <a:solidFill>
                  <a:schemeClr val="tx1"/>
                </a:solidFill>
              </a:ln>
            </p:spPr>
            <p:txBody>
              <a:bodyPr wrap="square" rtlCol="0">
                <a:spAutoFit/>
              </a:bodyPr>
              <a:lstStyle/>
              <a:p>
                <a:r>
                  <a:rPr lang="en-US" dirty="0" smtClean="0">
                    <a:latin typeface="Symbol" panose="05050102010706020507" pitchFamily="18" charset="2"/>
                  </a:rPr>
                  <a:t>10</a:t>
                </a:r>
                <a:r>
                  <a:rPr lang="en-US" baseline="30000" dirty="0" smtClean="0">
                    <a:latin typeface="Symbol" panose="05050102010706020507" pitchFamily="18" charset="2"/>
                  </a:rPr>
                  <a:t>-39</a:t>
                </a:r>
                <a:r>
                  <a:rPr lang="en-US" baseline="30000" dirty="0" smtClean="0"/>
                  <a:t> </a:t>
                </a:r>
                <a:r>
                  <a:rPr lang="en-US" dirty="0" smtClean="0">
                    <a:latin typeface="Times New Roman" panose="02020603050405020304" pitchFamily="18" charset="0"/>
                    <a:cs typeface="Times New Roman" panose="02020603050405020304" pitchFamily="18" charset="0"/>
                  </a:rPr>
                  <a:t>cm</a:t>
                </a:r>
                <a:r>
                  <a:rPr lang="en-US" baseline="30000" dirty="0" smtClean="0">
                    <a:latin typeface="Symbol" panose="05050102010706020507" pitchFamily="18" charset="2"/>
                  </a:rPr>
                  <a:t>2</a:t>
                </a:r>
                <a:r>
                  <a:rPr lang="en-US" dirty="0" smtClean="0">
                    <a:latin typeface="Symbol" panose="05050102010706020507" pitchFamily="18" charset="2"/>
                  </a:rPr>
                  <a:t> = 1 </a:t>
                </a:r>
                <a:r>
                  <a:rPr lang="en-US" dirty="0" err="1" smtClean="0"/>
                  <a:t>femtobarn</a:t>
                </a:r>
                <a:endParaRPr lang="en-US" dirty="0"/>
              </a:p>
            </p:txBody>
          </p:sp>
          <p:cxnSp>
            <p:nvCxnSpPr>
              <p:cNvPr id="20" name="Straight Arrow Connector 19"/>
              <p:cNvCxnSpPr>
                <a:stCxn id="19" idx="1"/>
              </p:cNvCxnSpPr>
              <p:nvPr/>
            </p:nvCxnSpPr>
            <p:spPr bwMode="auto">
              <a:xfrm flipH="1">
                <a:off x="1294899" y="4387662"/>
                <a:ext cx="1675898"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grpSp>
          <p:nvGrpSpPr>
            <p:cNvPr id="21" name="Group 20"/>
            <p:cNvGrpSpPr/>
            <p:nvPr/>
          </p:nvGrpSpPr>
          <p:grpSpPr>
            <a:xfrm>
              <a:off x="1295400" y="990600"/>
              <a:ext cx="5012069" cy="461665"/>
              <a:chOff x="1294899" y="4156829"/>
              <a:chExt cx="5012069" cy="461665"/>
            </a:xfrm>
          </p:grpSpPr>
          <p:sp>
            <p:nvSpPr>
              <p:cNvPr id="22" name="TextBox 21"/>
              <p:cNvSpPr txBox="1"/>
              <p:nvPr/>
            </p:nvSpPr>
            <p:spPr>
              <a:xfrm>
                <a:off x="2970797" y="4156829"/>
                <a:ext cx="3336171" cy="461665"/>
              </a:xfrm>
              <a:prstGeom prst="rect">
                <a:avLst/>
              </a:prstGeom>
              <a:solidFill>
                <a:schemeClr val="bg1"/>
              </a:solidFill>
              <a:ln w="28575">
                <a:solidFill>
                  <a:schemeClr val="tx1"/>
                </a:solidFill>
              </a:ln>
            </p:spPr>
            <p:txBody>
              <a:bodyPr wrap="square" rtlCol="0">
                <a:spAutoFit/>
              </a:bodyPr>
              <a:lstStyle/>
              <a:p>
                <a:r>
                  <a:rPr lang="en-US" dirty="0" smtClean="0">
                    <a:latin typeface="Symbol" panose="05050102010706020507" pitchFamily="18" charset="2"/>
                  </a:rPr>
                  <a:t>10</a:t>
                </a:r>
                <a:r>
                  <a:rPr lang="en-US" baseline="30000" dirty="0" smtClean="0">
                    <a:latin typeface="Symbol" panose="05050102010706020507" pitchFamily="18" charset="2"/>
                  </a:rPr>
                  <a:t>-36</a:t>
                </a:r>
                <a:r>
                  <a:rPr lang="en-US" baseline="30000" dirty="0" smtClean="0"/>
                  <a:t> </a:t>
                </a:r>
                <a:r>
                  <a:rPr lang="en-US" dirty="0" smtClean="0">
                    <a:latin typeface="Times New Roman" panose="02020603050405020304" pitchFamily="18" charset="0"/>
                    <a:cs typeface="Times New Roman" panose="02020603050405020304" pitchFamily="18" charset="0"/>
                  </a:rPr>
                  <a:t>cm</a:t>
                </a:r>
                <a:r>
                  <a:rPr lang="en-US" baseline="30000" dirty="0" smtClean="0">
                    <a:latin typeface="Symbol" panose="05050102010706020507" pitchFamily="18" charset="2"/>
                  </a:rPr>
                  <a:t>2</a:t>
                </a:r>
                <a:r>
                  <a:rPr lang="en-US" dirty="0" smtClean="0">
                    <a:latin typeface="Symbol" panose="05050102010706020507" pitchFamily="18" charset="2"/>
                  </a:rPr>
                  <a:t> = 1 </a:t>
                </a:r>
                <a:r>
                  <a:rPr lang="en-US" dirty="0" err="1" smtClean="0"/>
                  <a:t>picobarn</a:t>
                </a:r>
                <a:endParaRPr lang="en-US" dirty="0"/>
              </a:p>
            </p:txBody>
          </p:sp>
          <p:cxnSp>
            <p:nvCxnSpPr>
              <p:cNvPr id="23" name="Straight Arrow Connector 22"/>
              <p:cNvCxnSpPr>
                <a:stCxn id="22" idx="1"/>
              </p:cNvCxnSpPr>
              <p:nvPr/>
            </p:nvCxnSpPr>
            <p:spPr bwMode="auto">
              <a:xfrm flipH="1">
                <a:off x="1294899" y="4387662"/>
                <a:ext cx="1675898" cy="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grpSp>
    </p:spTree>
    <p:extLst>
      <p:ext uri="{BB962C8B-B14F-4D97-AF65-F5344CB8AC3E}">
        <p14:creationId xmlns:p14="http://schemas.microsoft.com/office/powerpoint/2010/main" val="26103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51"/>
          <p:cNvSpPr>
            <a:spLocks noChangeArrowheads="1"/>
          </p:cNvSpPr>
          <p:nvPr/>
        </p:nvSpPr>
        <p:spPr bwMode="auto">
          <a:xfrm>
            <a:off x="0" y="0"/>
            <a:ext cx="9144000" cy="646331"/>
          </a:xfrm>
          <a:prstGeom prst="rect">
            <a:avLst/>
          </a:prstGeom>
          <a:noFill/>
          <a:ln w="9525">
            <a:noFill/>
            <a:miter lim="800000"/>
            <a:headEnd/>
            <a:tailEnd/>
          </a:ln>
          <a:effectLst/>
        </p:spPr>
        <p:txBody>
          <a:bodyPr>
            <a:spAutoFit/>
          </a:bodyPr>
          <a:lstStyle/>
          <a:p>
            <a:pPr algn="ctr" eaLnBrk="0" fontAlgn="base" hangingPunct="0">
              <a:spcBef>
                <a:spcPct val="0"/>
              </a:spcBef>
              <a:spcAft>
                <a:spcPct val="0"/>
              </a:spcAft>
              <a:defRPr/>
            </a:pPr>
            <a:r>
              <a:rPr lang="en-US" sz="3600" b="1" dirty="0" smtClean="0"/>
              <a:t>Direct Detection: The Future</a:t>
            </a:r>
            <a:endParaRPr lang="en-US" sz="3600" b="1" dirty="0"/>
          </a:p>
        </p:txBody>
      </p:sp>
      <p:sp>
        <p:nvSpPr>
          <p:cNvPr id="2" name="TextBox 1"/>
          <p:cNvSpPr txBox="1"/>
          <p:nvPr/>
        </p:nvSpPr>
        <p:spPr>
          <a:xfrm>
            <a:off x="0" y="1600200"/>
            <a:ext cx="9144000" cy="4529445"/>
          </a:xfrm>
          <a:prstGeom prst="rect">
            <a:avLst/>
          </a:prstGeom>
          <a:noFill/>
        </p:spPr>
        <p:txBody>
          <a:bodyPr wrap="square" rtlCol="0">
            <a:spAutoFit/>
          </a:bodyPr>
          <a:lstStyle/>
          <a:p>
            <a:pPr marL="457200" indent="-457200" eaLnBrk="0" fontAlgn="base" hangingPunct="0">
              <a:spcBef>
                <a:spcPct val="0"/>
              </a:spcBef>
              <a:spcAft>
                <a:spcPts val="1000"/>
              </a:spcAft>
              <a:buFont typeface="Arial" panose="020B0604020202020204" pitchFamily="34" charset="0"/>
              <a:buChar char="•"/>
            </a:pPr>
            <a:r>
              <a:rPr lang="en-US" sz="2000" dirty="0" smtClean="0"/>
              <a:t>Push spin-independent limits down to neutrino background – about </a:t>
            </a:r>
            <a:r>
              <a:rPr lang="en-US" sz="2000" dirty="0" smtClean="0">
                <a:latin typeface="Symbol" panose="05050102010706020507" pitchFamily="18" charset="2"/>
              </a:rPr>
              <a:t>2</a:t>
            </a:r>
            <a:r>
              <a:rPr lang="en-US" sz="2000" dirty="0" smtClean="0"/>
              <a:t> orders-of-magnitude below current experiments</a:t>
            </a:r>
          </a:p>
          <a:p>
            <a:pPr marL="457200" indent="-457200" eaLnBrk="0" fontAlgn="base" hangingPunct="0">
              <a:spcBef>
                <a:spcPct val="0"/>
              </a:spcBef>
              <a:spcAft>
                <a:spcPts val="1000"/>
              </a:spcAft>
              <a:buFont typeface="Arial" panose="020B0604020202020204" pitchFamily="34" charset="0"/>
              <a:buChar char="•"/>
            </a:pPr>
            <a:r>
              <a:rPr lang="en-US" sz="2000" dirty="0" smtClean="0"/>
              <a:t>Lot of white space for spin-dependent limits </a:t>
            </a:r>
            <a:endParaRPr lang="en-US" sz="2000" dirty="0"/>
          </a:p>
          <a:p>
            <a:pPr marL="457200" indent="-457200" eaLnBrk="0" fontAlgn="base" hangingPunct="0">
              <a:spcBef>
                <a:spcPct val="0"/>
              </a:spcBef>
              <a:spcAft>
                <a:spcPts val="1000"/>
              </a:spcAft>
              <a:buFont typeface="Arial" panose="020B0604020202020204" pitchFamily="34" charset="0"/>
              <a:buChar char="•"/>
            </a:pPr>
            <a:r>
              <a:rPr lang="en-US" sz="2000" dirty="0" smtClean="0"/>
              <a:t>Push sensitivity to lower WIMP mass (new techniques?)</a:t>
            </a:r>
            <a:endParaRPr lang="en-US" sz="2000" dirty="0"/>
          </a:p>
          <a:p>
            <a:pPr marL="457200" indent="-457200" eaLnBrk="0" fontAlgn="base" hangingPunct="0">
              <a:spcBef>
                <a:spcPct val="0"/>
              </a:spcBef>
              <a:spcAft>
                <a:spcPts val="600"/>
              </a:spcAft>
              <a:buFont typeface="Arial" panose="020B0604020202020204" pitchFamily="34" charset="0"/>
              <a:buChar char="•"/>
            </a:pPr>
            <a:r>
              <a:rPr lang="en-US" sz="2000" dirty="0" smtClean="0"/>
              <a:t>If see a signal:</a:t>
            </a:r>
          </a:p>
          <a:p>
            <a:pPr marL="914400" lvl="1" indent="-457200" eaLnBrk="0" fontAlgn="base" hangingPunct="0">
              <a:spcBef>
                <a:spcPct val="0"/>
              </a:spcBef>
              <a:spcAft>
                <a:spcPts val="600"/>
              </a:spcAft>
              <a:buFont typeface="Arial" panose="020B0604020202020204" pitchFamily="34" charset="0"/>
              <a:buChar char="−"/>
            </a:pPr>
            <a:r>
              <a:rPr lang="en-US" sz="2000" dirty="0" smtClean="0"/>
              <a:t>Seasonal variations</a:t>
            </a:r>
          </a:p>
          <a:p>
            <a:pPr marL="914400" lvl="1" indent="-457200" eaLnBrk="0" fontAlgn="base" hangingPunct="0">
              <a:spcBef>
                <a:spcPct val="0"/>
              </a:spcBef>
              <a:spcAft>
                <a:spcPts val="600"/>
              </a:spcAft>
              <a:buFont typeface="Arial" panose="020B0604020202020204" pitchFamily="34" charset="0"/>
              <a:buChar char="−"/>
            </a:pPr>
            <a:r>
              <a:rPr lang="en-US" sz="2000" dirty="0" smtClean="0"/>
              <a:t>Different targets</a:t>
            </a:r>
          </a:p>
          <a:p>
            <a:pPr marL="914400" lvl="1" indent="-457200" eaLnBrk="0" fontAlgn="base" hangingPunct="0">
              <a:spcBef>
                <a:spcPct val="0"/>
              </a:spcBef>
              <a:spcAft>
                <a:spcPts val="1000"/>
              </a:spcAft>
              <a:buFont typeface="Arial" panose="020B0604020202020204" pitchFamily="34" charset="0"/>
              <a:buChar char="−"/>
            </a:pPr>
            <a:r>
              <a:rPr lang="en-US" sz="2000" dirty="0" smtClean="0"/>
              <a:t>Directional sensitivity</a:t>
            </a:r>
            <a:endParaRPr lang="en-US" sz="2000" dirty="0"/>
          </a:p>
          <a:p>
            <a:pPr marL="457200" indent="-457200" eaLnBrk="0" fontAlgn="base" hangingPunct="0">
              <a:spcBef>
                <a:spcPct val="0"/>
              </a:spcBef>
              <a:spcAft>
                <a:spcPts val="600"/>
              </a:spcAft>
              <a:buFont typeface="Arial" panose="020B0604020202020204" pitchFamily="34" charset="0"/>
              <a:buChar char="•"/>
            </a:pPr>
            <a:r>
              <a:rPr lang="en-US" sz="2000" dirty="0" smtClean="0"/>
              <a:t>If don’t see a signal:</a:t>
            </a:r>
          </a:p>
          <a:p>
            <a:pPr marL="914400" lvl="1" indent="-457200" eaLnBrk="0" fontAlgn="base" hangingPunct="0">
              <a:spcBef>
                <a:spcPct val="0"/>
              </a:spcBef>
              <a:spcAft>
                <a:spcPts val="600"/>
              </a:spcAft>
              <a:buFontTx/>
              <a:buChar char="−"/>
            </a:pPr>
            <a:r>
              <a:rPr lang="en-US" sz="2000" dirty="0" smtClean="0"/>
              <a:t>Think beyond nuclear recoil</a:t>
            </a:r>
          </a:p>
          <a:p>
            <a:pPr marL="914400" lvl="1" indent="-457200" eaLnBrk="0" fontAlgn="base" hangingPunct="0">
              <a:spcBef>
                <a:spcPct val="0"/>
              </a:spcBef>
              <a:spcAft>
                <a:spcPts val="1000"/>
              </a:spcAft>
              <a:buFontTx/>
              <a:buChar char="−"/>
            </a:pPr>
            <a:r>
              <a:rPr lang="en-US" sz="2000" dirty="0" smtClean="0"/>
              <a:t>Work on </a:t>
            </a:r>
            <a:r>
              <a:rPr lang="en-US" sz="2000" dirty="0" smtClean="0">
                <a:latin typeface="Symbol" panose="05050102010706020507" pitchFamily="18" charset="2"/>
              </a:rPr>
              <a:t>21</a:t>
            </a:r>
            <a:r>
              <a:rPr lang="en-US" sz="2000" dirty="0" smtClean="0">
                <a:latin typeface="Times New Roman" panose="02020603050405020304" pitchFamily="18" charset="0"/>
                <a:cs typeface="Times New Roman" panose="02020603050405020304" pitchFamily="18" charset="0"/>
              </a:rPr>
              <a:t>cm</a:t>
            </a:r>
            <a:r>
              <a:rPr lang="en-US" sz="2000" dirty="0" smtClean="0"/>
              <a:t> astrophysics</a:t>
            </a:r>
            <a:endParaRPr lang="en-US" sz="2000" dirty="0"/>
          </a:p>
        </p:txBody>
      </p:sp>
      <p:sp>
        <p:nvSpPr>
          <p:cNvPr id="4" name="Rectangle 3"/>
          <p:cNvSpPr/>
          <p:nvPr/>
        </p:nvSpPr>
        <p:spPr>
          <a:xfrm>
            <a:off x="5255" y="646175"/>
            <a:ext cx="9138745" cy="830997"/>
          </a:xfrm>
          <a:prstGeom prst="rect">
            <a:avLst/>
          </a:prstGeom>
        </p:spPr>
        <p:txBody>
          <a:bodyPr wrap="square">
            <a:spAutoFit/>
          </a:bodyPr>
          <a:lstStyle/>
          <a:p>
            <a:pPr algn="ctr" eaLnBrk="0" fontAlgn="base" hangingPunct="0">
              <a:spcBef>
                <a:spcPct val="0"/>
              </a:spcBef>
              <a:spcAft>
                <a:spcPct val="0"/>
              </a:spcAft>
            </a:pPr>
            <a:r>
              <a:rPr lang="en-US" sz="2400" dirty="0"/>
              <a:t>The path is clear (at least to me)</a:t>
            </a:r>
          </a:p>
          <a:p>
            <a:pPr algn="ctr" eaLnBrk="0" fontAlgn="base" hangingPunct="0">
              <a:spcBef>
                <a:spcPct val="0"/>
              </a:spcBef>
              <a:spcAft>
                <a:spcPct val="0"/>
              </a:spcAft>
            </a:pPr>
            <a:r>
              <a:rPr lang="en-US" sz="2400" dirty="0"/>
              <a:t> (Goal is to discover WIMP or </a:t>
            </a:r>
            <a:r>
              <a:rPr lang="en-US" sz="2400" dirty="0" smtClean="0"/>
              <a:t>kill </a:t>
            </a:r>
            <a:r>
              <a:rPr lang="en-US" sz="2400" dirty="0"/>
              <a:t>a </a:t>
            </a:r>
            <a:r>
              <a:rPr lang="en-US" sz="2400" dirty="0" smtClean="0"/>
              <a:t>40-year </a:t>
            </a:r>
            <a:r>
              <a:rPr lang="en-US" sz="2400" dirty="0"/>
              <a:t>old idea</a:t>
            </a:r>
            <a:r>
              <a:rPr lang="en-US" sz="2400" dirty="0" smtClean="0"/>
              <a:t>.)</a:t>
            </a:r>
            <a:endParaRPr lang="en-US" sz="2400" dirty="0"/>
          </a:p>
        </p:txBody>
      </p:sp>
      <p:sp>
        <p:nvSpPr>
          <p:cNvPr id="5" name="Footer Placeholder 7"/>
          <p:cNvSpPr>
            <a:spLocks noGrp="1"/>
          </p:cNvSpPr>
          <p:nvPr>
            <p:ph type="ftr" sz="quarter" idx="4294967295"/>
          </p:nvPr>
        </p:nvSpPr>
        <p:spPr>
          <a:xfrm>
            <a:off x="2320129" y="6596780"/>
            <a:ext cx="4503742" cy="221255"/>
          </a:xfrm>
        </p:spPr>
        <p:txBody>
          <a:bodyPr/>
          <a:lstStyle/>
          <a:p>
            <a:r>
              <a:rPr lang="en-US" sz="1200" dirty="0" smtClean="0">
                <a:solidFill>
                  <a:schemeClr val="tx1"/>
                </a:solidFill>
                <a:latin typeface="+mn-lt"/>
              </a:rPr>
              <a:t>UNSOLVED PROBLEMS in Astrophysics and Cosmology</a:t>
            </a:r>
            <a:endParaRPr lang="en-US" sz="1200" dirty="0">
              <a:solidFill>
                <a:schemeClr val="tx1"/>
              </a:solidFill>
              <a:latin typeface="+mn-lt"/>
            </a:endParaRPr>
          </a:p>
        </p:txBody>
      </p:sp>
    </p:spTree>
    <p:extLst>
      <p:ext uri="{BB962C8B-B14F-4D97-AF65-F5344CB8AC3E}">
        <p14:creationId xmlns:p14="http://schemas.microsoft.com/office/powerpoint/2010/main" val="28813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1451" y="1600200"/>
            <a:ext cx="9138745" cy="4421723"/>
          </a:xfrm>
          <a:prstGeom prst="rect">
            <a:avLst/>
          </a:prstGeom>
          <a:noFill/>
        </p:spPr>
        <p:txBody>
          <a:bodyPr wrap="square" rtlCol="0">
            <a:spAutoFit/>
          </a:bodyPr>
          <a:lstStyle/>
          <a:p>
            <a:pPr marL="342900" indent="-342900" eaLnBrk="0" fontAlgn="base" hangingPunct="0">
              <a:spcBef>
                <a:spcPct val="0"/>
              </a:spcBef>
              <a:spcAft>
                <a:spcPts val="1000"/>
              </a:spcAft>
              <a:buFont typeface="Arial" panose="020B0604020202020204" pitchFamily="34" charset="0"/>
              <a:buChar char="•"/>
            </a:pPr>
            <a:r>
              <a:rPr lang="en-US" dirty="0" smtClean="0"/>
              <a:t>Have an overwhelmingly statistically significant </a:t>
            </a:r>
            <a:r>
              <a:rPr lang="en-US" i="1" dirty="0" smtClean="0">
                <a:latin typeface="Symbol" panose="05050102010706020507" pitchFamily="18" charset="2"/>
              </a:rPr>
              <a:t>g </a:t>
            </a:r>
            <a:r>
              <a:rPr lang="en-US" dirty="0" smtClean="0"/>
              <a:t>-ray excess from GC</a:t>
            </a:r>
          </a:p>
          <a:p>
            <a:pPr marL="342900" indent="-342900" eaLnBrk="0" fontAlgn="base" hangingPunct="0">
              <a:spcBef>
                <a:spcPct val="0"/>
              </a:spcBef>
              <a:spcAft>
                <a:spcPts val="1000"/>
              </a:spcAft>
              <a:buFont typeface="Arial" panose="020B0604020202020204" pitchFamily="34" charset="0"/>
              <a:buChar char="•"/>
            </a:pPr>
            <a:r>
              <a:rPr lang="en-US" dirty="0" smtClean="0"/>
              <a:t>Why aren’t we all as excited as Dan Hooper?</a:t>
            </a:r>
          </a:p>
          <a:p>
            <a:pPr marL="342900" indent="-342900" eaLnBrk="0" fontAlgn="base" hangingPunct="0">
              <a:spcBef>
                <a:spcPct val="0"/>
              </a:spcBef>
              <a:spcAft>
                <a:spcPts val="1000"/>
              </a:spcAft>
              <a:buFont typeface="Arial" panose="020B0604020202020204" pitchFamily="34" charset="0"/>
              <a:buChar char="•"/>
            </a:pPr>
            <a:r>
              <a:rPr lang="en-US" dirty="0" smtClean="0"/>
              <a:t>Possible background contamination (thousands of millisecond pulsars, …)</a:t>
            </a:r>
          </a:p>
          <a:p>
            <a:pPr marL="342900" indent="-342900" eaLnBrk="0" fontAlgn="base" hangingPunct="0">
              <a:spcBef>
                <a:spcPct val="0"/>
              </a:spcBef>
              <a:spcAft>
                <a:spcPts val="1000"/>
              </a:spcAft>
              <a:buFont typeface="Arial" panose="020B0604020202020204" pitchFamily="34" charset="0"/>
              <a:buChar char="•"/>
            </a:pPr>
            <a:r>
              <a:rPr lang="en-US" dirty="0" smtClean="0"/>
              <a:t>Better astrophysical understanding of galactic center</a:t>
            </a:r>
          </a:p>
          <a:p>
            <a:pPr marL="342900" indent="-342900" eaLnBrk="0" fontAlgn="base" hangingPunct="0">
              <a:spcBef>
                <a:spcPct val="0"/>
              </a:spcBef>
              <a:spcAft>
                <a:spcPts val="1000"/>
              </a:spcAft>
              <a:buFont typeface="Arial" panose="020B0604020202020204" pitchFamily="34" charset="0"/>
              <a:buChar char="•"/>
            </a:pPr>
            <a:r>
              <a:rPr lang="en-US" dirty="0" smtClean="0"/>
              <a:t>Better understanding of dark-matter density profile</a:t>
            </a:r>
          </a:p>
          <a:p>
            <a:pPr marL="342900" indent="-342900" eaLnBrk="0" fontAlgn="base" hangingPunct="0">
              <a:spcBef>
                <a:spcPct val="0"/>
              </a:spcBef>
              <a:spcAft>
                <a:spcPts val="1000"/>
              </a:spcAft>
              <a:buFont typeface="Arial" panose="020B0604020202020204" pitchFamily="34" charset="0"/>
              <a:buChar char="•"/>
            </a:pPr>
            <a:r>
              <a:rPr lang="en-US" dirty="0" smtClean="0"/>
              <a:t>Better observations</a:t>
            </a:r>
          </a:p>
          <a:p>
            <a:pPr marL="800100" lvl="1" indent="-342900" eaLnBrk="0" fontAlgn="base" hangingPunct="0">
              <a:spcBef>
                <a:spcPct val="0"/>
              </a:spcBef>
              <a:spcAft>
                <a:spcPts val="1000"/>
              </a:spcAft>
              <a:buFont typeface="Arial" panose="020B0604020202020204" pitchFamily="34" charset="0"/>
              <a:buChar char="−"/>
            </a:pPr>
            <a:r>
              <a:rPr lang="en-US" dirty="0" smtClean="0"/>
              <a:t>Better angular resolution </a:t>
            </a:r>
          </a:p>
          <a:p>
            <a:pPr marL="804863" lvl="1" indent="-119063" eaLnBrk="0" fontAlgn="base" hangingPunct="0">
              <a:spcBef>
                <a:spcPct val="0"/>
              </a:spcBef>
              <a:spcAft>
                <a:spcPts val="1000"/>
              </a:spcAft>
            </a:pPr>
            <a:r>
              <a:rPr lang="en-US" dirty="0"/>
              <a:t>	</a:t>
            </a:r>
            <a:r>
              <a:rPr lang="en-US" dirty="0" smtClean="0"/>
              <a:t>(resolve background sources, remove emission correlated with gas, …)</a:t>
            </a:r>
          </a:p>
          <a:p>
            <a:pPr marL="800100" lvl="1" indent="-342900" eaLnBrk="0" fontAlgn="base" hangingPunct="0">
              <a:spcBef>
                <a:spcPct val="0"/>
              </a:spcBef>
              <a:spcAft>
                <a:spcPts val="1000"/>
              </a:spcAft>
              <a:buFont typeface="Arial" panose="020B0604020202020204" pitchFamily="34" charset="0"/>
              <a:buChar char="−"/>
            </a:pPr>
            <a:r>
              <a:rPr lang="en-US" dirty="0" smtClean="0"/>
              <a:t>Better spectral resolution</a:t>
            </a:r>
          </a:p>
          <a:p>
            <a:pPr marL="800100" lvl="1" indent="-342900" eaLnBrk="0" fontAlgn="base" hangingPunct="0">
              <a:spcBef>
                <a:spcPct val="0"/>
              </a:spcBef>
              <a:spcAft>
                <a:spcPts val="1000"/>
              </a:spcAft>
              <a:buFont typeface="Arial" panose="020B0604020202020204" pitchFamily="34" charset="0"/>
              <a:buChar char="−"/>
            </a:pPr>
            <a:r>
              <a:rPr lang="en-US" dirty="0" smtClean="0"/>
              <a:t>More collecting area—look for signals elsewhere, stacked dwarfs, etc.</a:t>
            </a:r>
          </a:p>
          <a:p>
            <a:pPr marL="800100" lvl="1" indent="-342900" eaLnBrk="0" fontAlgn="base" hangingPunct="0">
              <a:spcBef>
                <a:spcPct val="0"/>
              </a:spcBef>
              <a:spcAft>
                <a:spcPts val="1000"/>
              </a:spcAft>
              <a:buFont typeface="Arial" panose="020B0604020202020204" pitchFamily="34" charset="0"/>
              <a:buChar char="−"/>
            </a:pPr>
            <a:r>
              <a:rPr lang="en-US" dirty="0" smtClean="0"/>
              <a:t>Ground observations, e.g., CTA will teach us about backgrounds</a:t>
            </a:r>
          </a:p>
        </p:txBody>
      </p:sp>
      <p:sp>
        <p:nvSpPr>
          <p:cNvPr id="2" name="Rectangle 1"/>
          <p:cNvSpPr txBox="1">
            <a:spLocks noChangeArrowheads="1"/>
          </p:cNvSpPr>
          <p:nvPr/>
        </p:nvSpPr>
        <p:spPr bwMode="auto">
          <a:xfrm>
            <a:off x="0" y="-17463"/>
            <a:ext cx="9144000" cy="703263"/>
          </a:xfrm>
          <a:prstGeom prst="rect">
            <a:avLst/>
          </a:prstGeom>
          <a:noFill/>
          <a:ln w="9525">
            <a:noFill/>
            <a:miter lim="800000"/>
            <a:headEnd/>
            <a:tailEnd/>
          </a:ln>
        </p:spPr>
        <p:txBody>
          <a:bodyPr anchor="ctr"/>
          <a:lstStyle/>
          <a:p>
            <a:pPr algn="ctr"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de-DE" sz="3600" b="1" kern="0" dirty="0" smtClean="0"/>
              <a:t>Indirect Detection: The Future</a:t>
            </a:r>
            <a:endParaRPr lang="de-DE" sz="3600" b="1" kern="0" dirty="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21396" t="22090" r="56185" b="12490"/>
          <a:stretch/>
        </p:blipFill>
        <p:spPr>
          <a:xfrm>
            <a:off x="8305800" y="4379976"/>
            <a:ext cx="653385" cy="2468880"/>
          </a:xfrm>
          <a:prstGeom prst="rect">
            <a:avLst/>
          </a:prstGeom>
        </p:spPr>
      </p:pic>
      <p:sp>
        <p:nvSpPr>
          <p:cNvPr id="18" name="Rectangle 17"/>
          <p:cNvSpPr/>
          <p:nvPr/>
        </p:nvSpPr>
        <p:spPr>
          <a:xfrm>
            <a:off x="5255" y="646175"/>
            <a:ext cx="9138745" cy="830997"/>
          </a:xfrm>
          <a:prstGeom prst="rect">
            <a:avLst/>
          </a:prstGeom>
        </p:spPr>
        <p:txBody>
          <a:bodyPr wrap="square">
            <a:spAutoFit/>
          </a:bodyPr>
          <a:lstStyle/>
          <a:p>
            <a:pPr algn="ctr" eaLnBrk="0" fontAlgn="base" hangingPunct="0">
              <a:spcBef>
                <a:spcPct val="0"/>
              </a:spcBef>
              <a:spcAft>
                <a:spcPct val="0"/>
              </a:spcAft>
            </a:pPr>
            <a:r>
              <a:rPr lang="en-US" sz="2400" dirty="0"/>
              <a:t>The path is clear (at least to me)</a:t>
            </a:r>
          </a:p>
          <a:p>
            <a:pPr algn="ctr" eaLnBrk="0" fontAlgn="base" hangingPunct="0">
              <a:spcBef>
                <a:spcPct val="0"/>
              </a:spcBef>
              <a:spcAft>
                <a:spcPct val="0"/>
              </a:spcAft>
            </a:pPr>
            <a:r>
              <a:rPr lang="en-US" sz="2400" dirty="0"/>
              <a:t> (Goal is to discover WIMP or </a:t>
            </a:r>
            <a:r>
              <a:rPr lang="en-US" sz="2400" dirty="0" smtClean="0"/>
              <a:t>kill </a:t>
            </a:r>
            <a:r>
              <a:rPr lang="en-US" sz="2400" dirty="0"/>
              <a:t>a </a:t>
            </a:r>
            <a:r>
              <a:rPr lang="en-US" sz="2400" dirty="0" smtClean="0"/>
              <a:t>40-year </a:t>
            </a:r>
            <a:r>
              <a:rPr lang="en-US" sz="2400" dirty="0"/>
              <a:t>old idea</a:t>
            </a:r>
            <a:r>
              <a:rPr lang="en-US" sz="2400" dirty="0" smtClean="0"/>
              <a:t>.)</a:t>
            </a:r>
            <a:endParaRPr lang="en-US" sz="2400" dirty="0"/>
          </a:p>
        </p:txBody>
      </p:sp>
      <p:sp>
        <p:nvSpPr>
          <p:cNvPr id="7" name="Footer Placeholder 7"/>
          <p:cNvSpPr>
            <a:spLocks noGrp="1"/>
          </p:cNvSpPr>
          <p:nvPr>
            <p:ph type="ftr" sz="quarter" idx="4294967295"/>
          </p:nvPr>
        </p:nvSpPr>
        <p:spPr>
          <a:xfrm>
            <a:off x="2320129" y="6604801"/>
            <a:ext cx="4503742" cy="221255"/>
          </a:xfrm>
        </p:spPr>
        <p:txBody>
          <a:bodyPr/>
          <a:lstStyle/>
          <a:p>
            <a:r>
              <a:rPr lang="en-US" sz="1200" dirty="0" smtClean="0">
                <a:solidFill>
                  <a:schemeClr val="tx1"/>
                </a:solidFill>
                <a:latin typeface="+mn-lt"/>
              </a:rPr>
              <a:t>UNSOLVED PROBLEMS in Astrophysics and Cosmology</a:t>
            </a:r>
            <a:endParaRPr lang="en-US" sz="1200" dirty="0">
              <a:solidFill>
                <a:schemeClr val="tx1"/>
              </a:solidFill>
              <a:latin typeface="+mn-lt"/>
            </a:endParaRPr>
          </a:p>
        </p:txBody>
      </p:sp>
    </p:spTree>
    <p:extLst>
      <p:ext uri="{BB962C8B-B14F-4D97-AF65-F5344CB8AC3E}">
        <p14:creationId xmlns:p14="http://schemas.microsoft.com/office/powerpoint/2010/main" val="95138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3999" cy="646331"/>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en-US" sz="3600" b="1" dirty="0" smtClean="0"/>
              <a:t>Collider Searches: </a:t>
            </a:r>
            <a:r>
              <a:rPr lang="en-US" sz="3600" b="1" dirty="0"/>
              <a:t>The Future </a:t>
            </a:r>
          </a:p>
        </p:txBody>
      </p:sp>
      <p:sp>
        <p:nvSpPr>
          <p:cNvPr id="3" name="TextBox 2"/>
          <p:cNvSpPr txBox="1"/>
          <p:nvPr/>
        </p:nvSpPr>
        <p:spPr>
          <a:xfrm>
            <a:off x="0" y="1584155"/>
            <a:ext cx="9144000" cy="4501232"/>
          </a:xfrm>
          <a:prstGeom prst="rect">
            <a:avLst/>
          </a:prstGeom>
          <a:noFill/>
        </p:spPr>
        <p:txBody>
          <a:bodyPr wrap="square" rtlCol="0">
            <a:spAutoFit/>
          </a:bodyPr>
          <a:lstStyle/>
          <a:p>
            <a:pPr marL="285750" indent="-285750" eaLnBrk="0" fontAlgn="base" hangingPunct="0">
              <a:spcAft>
                <a:spcPts val="1200"/>
              </a:spcAft>
              <a:buFont typeface="Arial" panose="020B0604020202020204" pitchFamily="34" charset="0"/>
              <a:buChar char="•"/>
            </a:pPr>
            <a:r>
              <a:rPr lang="en-US" sz="2000" dirty="0" smtClean="0"/>
              <a:t>LHC is running at </a:t>
            </a:r>
            <a:r>
              <a:rPr lang="en-US" sz="2000" dirty="0" smtClean="0">
                <a:latin typeface="Symbol" panose="05050102010706020507" pitchFamily="18" charset="2"/>
              </a:rPr>
              <a:t>13</a:t>
            </a:r>
            <a:r>
              <a:rPr lang="en-US" sz="2000" dirty="0" smtClean="0"/>
              <a:t> </a:t>
            </a:r>
            <a:r>
              <a:rPr lang="en-US" sz="2000" dirty="0" err="1" smtClean="0">
                <a:latin typeface="Times New Roman" panose="02020603050405020304" pitchFamily="18" charset="0"/>
                <a:cs typeface="Times New Roman" panose="02020603050405020304" pitchFamily="18" charset="0"/>
              </a:rPr>
              <a:t>TeV</a:t>
            </a:r>
            <a:endParaRPr lang="en-US" sz="2000" dirty="0" smtClean="0">
              <a:latin typeface="Times New Roman" panose="02020603050405020304" pitchFamily="18" charset="0"/>
              <a:cs typeface="Times New Roman" panose="02020603050405020304" pitchFamily="18" charset="0"/>
            </a:endParaRPr>
          </a:p>
          <a:p>
            <a:pPr marL="285750" indent="-285750" eaLnBrk="0" fontAlgn="base" hangingPunct="0">
              <a:spcAft>
                <a:spcPts val="1200"/>
              </a:spcAft>
              <a:buFont typeface="Arial" panose="020B0604020202020204" pitchFamily="34" charset="0"/>
              <a:buChar char="•"/>
            </a:pPr>
            <a:r>
              <a:rPr lang="en-US" sz="2000" dirty="0" smtClean="0"/>
              <a:t>LHC is accumulating a tremendous amount of data</a:t>
            </a:r>
          </a:p>
          <a:p>
            <a:pPr marL="285750" indent="-285750" eaLnBrk="0" fontAlgn="base" hangingPunct="0">
              <a:spcAft>
                <a:spcPts val="300"/>
              </a:spcAft>
              <a:buFont typeface="Arial" panose="020B0604020202020204" pitchFamily="34" charset="0"/>
              <a:buChar char="•"/>
            </a:pPr>
            <a:r>
              <a:rPr lang="en-US" sz="2000" dirty="0" smtClean="0"/>
              <a:t>If DM is a SUSY relic, some indication of SUSY will be (should have been?) discovered at LHC:</a:t>
            </a:r>
          </a:p>
          <a:p>
            <a:pPr marL="742950" lvl="1" indent="-285750" eaLnBrk="0" fontAlgn="base" hangingPunct="0">
              <a:spcBef>
                <a:spcPct val="0"/>
              </a:spcBef>
              <a:spcAft>
                <a:spcPts val="300"/>
              </a:spcAft>
              <a:buFont typeface="Arial" panose="020B0604020202020204" pitchFamily="34" charset="0"/>
              <a:buChar char="−"/>
            </a:pPr>
            <a:r>
              <a:rPr lang="en-US" sz="2000" dirty="0" err="1" smtClean="0"/>
              <a:t>gluinos</a:t>
            </a:r>
            <a:r>
              <a:rPr lang="en-US" sz="2000" dirty="0" smtClean="0"/>
              <a:t>, </a:t>
            </a:r>
            <a:r>
              <a:rPr lang="en-US" sz="2000" dirty="0" err="1" smtClean="0"/>
              <a:t>squarks</a:t>
            </a:r>
            <a:r>
              <a:rPr lang="en-US" sz="2000" dirty="0" smtClean="0"/>
              <a:t>, </a:t>
            </a:r>
            <a:r>
              <a:rPr lang="en-US" sz="2000" dirty="0" err="1"/>
              <a:t>charginos</a:t>
            </a:r>
            <a:r>
              <a:rPr lang="en-US" sz="2000" dirty="0"/>
              <a:t>, </a:t>
            </a:r>
            <a:r>
              <a:rPr lang="en-US" sz="2000" dirty="0" smtClean="0"/>
              <a:t>will be seen first</a:t>
            </a:r>
          </a:p>
          <a:p>
            <a:pPr marL="742950" lvl="1" indent="-285750" eaLnBrk="0" fontAlgn="base" hangingPunct="0">
              <a:spcBef>
                <a:spcPct val="0"/>
              </a:spcBef>
              <a:buFont typeface="Arial" panose="020B0604020202020204" pitchFamily="34" charset="0"/>
              <a:buChar char="−"/>
            </a:pPr>
            <a:r>
              <a:rPr lang="en-US" sz="2000" dirty="0"/>
              <a:t>s</a:t>
            </a:r>
            <a:r>
              <a:rPr lang="en-US" sz="2000" dirty="0" smtClean="0"/>
              <a:t>earch strategies well developed</a:t>
            </a:r>
          </a:p>
          <a:p>
            <a:pPr marL="742950" lvl="1" indent="-285750" eaLnBrk="0" fontAlgn="base" hangingPunct="0">
              <a:spcBef>
                <a:spcPct val="0"/>
              </a:spcBef>
              <a:buFont typeface="Arial" panose="020B0604020202020204" pitchFamily="34" charset="0"/>
              <a:buChar char="−"/>
            </a:pPr>
            <a:r>
              <a:rPr lang="en-US" sz="2000" dirty="0"/>
              <a:t>w</a:t>
            </a:r>
            <a:r>
              <a:rPr lang="en-US" sz="2000" dirty="0" smtClean="0"/>
              <a:t>eak-scale SUSY is on life support</a:t>
            </a:r>
          </a:p>
          <a:p>
            <a:pPr lvl="1" eaLnBrk="0" fontAlgn="base" hangingPunct="0">
              <a:spcBef>
                <a:spcPct val="0"/>
              </a:spcBef>
            </a:pPr>
            <a:endParaRPr lang="en-US" sz="900" dirty="0" smtClean="0"/>
          </a:p>
          <a:p>
            <a:pPr marL="285750" indent="-285750" eaLnBrk="0" fontAlgn="base" hangingPunct="0">
              <a:spcBef>
                <a:spcPct val="0"/>
              </a:spcBef>
              <a:spcAft>
                <a:spcPts val="300"/>
              </a:spcAft>
              <a:buFont typeface="Arial" panose="020B0604020202020204" pitchFamily="34" charset="0"/>
              <a:buChar char="•"/>
            </a:pPr>
            <a:r>
              <a:rPr lang="en-US" sz="2000" dirty="0" smtClean="0"/>
              <a:t>If DM is a Maverick particle with no similar-mass friends:</a:t>
            </a:r>
          </a:p>
          <a:p>
            <a:pPr marL="742950" lvl="1" indent="-285750" eaLnBrk="0" fontAlgn="base" hangingPunct="0">
              <a:spcBef>
                <a:spcPct val="0"/>
              </a:spcBef>
              <a:spcAft>
                <a:spcPts val="300"/>
              </a:spcAft>
              <a:buFont typeface="Arial" panose="020B0604020202020204" pitchFamily="34" charset="0"/>
              <a:buChar char="−"/>
            </a:pPr>
            <a:r>
              <a:rPr lang="en-US" sz="2000" dirty="0" smtClean="0"/>
              <a:t>only hope is missing-energy searches</a:t>
            </a:r>
          </a:p>
          <a:p>
            <a:pPr marL="742950" lvl="1" indent="-285750" eaLnBrk="0" fontAlgn="base" hangingPunct="0">
              <a:spcBef>
                <a:spcPct val="0"/>
              </a:spcBef>
              <a:spcAft>
                <a:spcPts val="300"/>
              </a:spcAft>
              <a:buFont typeface="Arial" panose="020B0604020202020204" pitchFamily="34" charset="0"/>
              <a:buChar char="−"/>
            </a:pPr>
            <a:r>
              <a:rPr lang="en-US" sz="2000" dirty="0" smtClean="0"/>
              <a:t>most effective for low masses</a:t>
            </a:r>
          </a:p>
          <a:p>
            <a:pPr marL="742950" lvl="1" indent="-285750" eaLnBrk="0" fontAlgn="base" hangingPunct="0">
              <a:spcBef>
                <a:spcPct val="0"/>
              </a:spcBef>
              <a:spcAft>
                <a:spcPts val="600"/>
              </a:spcAft>
              <a:buFont typeface="Arial" panose="020B0604020202020204" pitchFamily="34" charset="0"/>
              <a:buChar char="−"/>
            </a:pPr>
            <a:r>
              <a:rPr lang="en-US" sz="2000" dirty="0"/>
              <a:t>n</a:t>
            </a:r>
            <a:r>
              <a:rPr lang="en-US" sz="2000" dirty="0" smtClean="0"/>
              <a:t>o guarantee EFT valid at LHC</a:t>
            </a:r>
          </a:p>
          <a:p>
            <a:pPr marL="285750" indent="-285750" eaLnBrk="0" fontAlgn="base" hangingPunct="0">
              <a:spcBef>
                <a:spcPct val="0"/>
              </a:spcBef>
              <a:spcAft>
                <a:spcPts val="600"/>
              </a:spcAft>
              <a:buFont typeface="Arial" panose="020B0604020202020204" pitchFamily="34" charset="0"/>
              <a:buChar char="•"/>
            </a:pPr>
            <a:endParaRPr lang="en-US" sz="2000" dirty="0"/>
          </a:p>
        </p:txBody>
      </p:sp>
      <p:sp>
        <p:nvSpPr>
          <p:cNvPr id="4" name="Footer Placeholder 7"/>
          <p:cNvSpPr>
            <a:spLocks noGrp="1"/>
          </p:cNvSpPr>
          <p:nvPr>
            <p:ph type="ftr" sz="quarter" idx="4294967295"/>
          </p:nvPr>
        </p:nvSpPr>
        <p:spPr>
          <a:xfrm>
            <a:off x="2320129" y="6604801"/>
            <a:ext cx="4503742" cy="221255"/>
          </a:xfrm>
        </p:spPr>
        <p:txBody>
          <a:bodyPr/>
          <a:lstStyle/>
          <a:p>
            <a:r>
              <a:rPr lang="en-US" sz="1200" dirty="0" smtClean="0">
                <a:solidFill>
                  <a:schemeClr val="tx1"/>
                </a:solidFill>
                <a:latin typeface="+mn-lt"/>
              </a:rPr>
              <a:t>UNSOLVED PROBLEMS in Astrophysics and Cosmology</a:t>
            </a:r>
            <a:endParaRPr lang="en-US" sz="1200" dirty="0">
              <a:solidFill>
                <a:schemeClr val="tx1"/>
              </a:solidFill>
              <a:latin typeface="+mn-lt"/>
            </a:endParaRPr>
          </a:p>
        </p:txBody>
      </p:sp>
      <p:sp>
        <p:nvSpPr>
          <p:cNvPr id="5" name="Rectangle 4"/>
          <p:cNvSpPr/>
          <p:nvPr/>
        </p:nvSpPr>
        <p:spPr>
          <a:xfrm>
            <a:off x="5255" y="646175"/>
            <a:ext cx="9138745" cy="830997"/>
          </a:xfrm>
          <a:prstGeom prst="rect">
            <a:avLst/>
          </a:prstGeom>
        </p:spPr>
        <p:txBody>
          <a:bodyPr wrap="square">
            <a:spAutoFit/>
          </a:bodyPr>
          <a:lstStyle/>
          <a:p>
            <a:pPr algn="ctr" eaLnBrk="0" fontAlgn="base" hangingPunct="0">
              <a:spcBef>
                <a:spcPct val="0"/>
              </a:spcBef>
              <a:spcAft>
                <a:spcPct val="0"/>
              </a:spcAft>
            </a:pPr>
            <a:r>
              <a:rPr lang="en-US" sz="2400" dirty="0"/>
              <a:t>The path is clear (at least to me)</a:t>
            </a:r>
          </a:p>
          <a:p>
            <a:pPr algn="ctr" eaLnBrk="0" fontAlgn="base" hangingPunct="0">
              <a:spcBef>
                <a:spcPct val="0"/>
              </a:spcBef>
              <a:spcAft>
                <a:spcPct val="0"/>
              </a:spcAft>
            </a:pPr>
            <a:r>
              <a:rPr lang="en-US" sz="2400" dirty="0"/>
              <a:t> (Goal is to discover WIMP or </a:t>
            </a:r>
            <a:r>
              <a:rPr lang="en-US" sz="2400" dirty="0" smtClean="0"/>
              <a:t>kill </a:t>
            </a:r>
            <a:r>
              <a:rPr lang="en-US" sz="2400" dirty="0"/>
              <a:t>a </a:t>
            </a:r>
            <a:r>
              <a:rPr lang="en-US" sz="2400" dirty="0" smtClean="0"/>
              <a:t>40-year </a:t>
            </a:r>
            <a:r>
              <a:rPr lang="en-US" sz="2400" dirty="0"/>
              <a:t>old idea</a:t>
            </a:r>
            <a:r>
              <a:rPr lang="en-US" sz="2400" dirty="0" smtClean="0"/>
              <a:t>.)</a:t>
            </a:r>
            <a:endParaRPr lang="en-US" sz="2400" dirty="0"/>
          </a:p>
        </p:txBody>
      </p:sp>
    </p:spTree>
    <p:extLst>
      <p:ext uri="{BB962C8B-B14F-4D97-AF65-F5344CB8AC3E}">
        <p14:creationId xmlns:p14="http://schemas.microsoft.com/office/powerpoint/2010/main" val="34932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3999" cy="646331"/>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en-US" sz="3600" b="1" dirty="0" smtClean="0"/>
              <a:t>Dark Matter: If Not a WIMP</a:t>
            </a:r>
            <a:endParaRPr lang="en-US" sz="3600" b="1" dirty="0"/>
          </a:p>
        </p:txBody>
      </p:sp>
      <p:sp>
        <p:nvSpPr>
          <p:cNvPr id="4" name="TextBox 3"/>
          <p:cNvSpPr txBox="1"/>
          <p:nvPr/>
        </p:nvSpPr>
        <p:spPr>
          <a:xfrm>
            <a:off x="19456" y="1104966"/>
            <a:ext cx="9124544" cy="4555093"/>
          </a:xfrm>
          <a:prstGeom prst="rect">
            <a:avLst/>
          </a:prstGeom>
          <a:noFill/>
        </p:spPr>
        <p:txBody>
          <a:bodyPr wrap="square" rtlCol="0">
            <a:spAutoFit/>
          </a:bodyPr>
          <a:lstStyle/>
          <a:p>
            <a:pPr marL="227013" indent="-227013" eaLnBrk="0" fontAlgn="base" hangingPunct="0">
              <a:spcBef>
                <a:spcPct val="0"/>
              </a:spcBef>
              <a:spcAft>
                <a:spcPts val="600"/>
              </a:spcAft>
              <a:buFont typeface="Arial" panose="020B0604020202020204" pitchFamily="34" charset="0"/>
              <a:buChar char="•"/>
            </a:pPr>
            <a:r>
              <a:rPr lang="en-US" sz="2000" dirty="0" smtClean="0"/>
              <a:t>If DM not a WIMP, many other possibilities:</a:t>
            </a:r>
          </a:p>
          <a:p>
            <a:pPr marL="685800" lvl="1" indent="-228600" eaLnBrk="0" fontAlgn="base" hangingPunct="0">
              <a:spcBef>
                <a:spcPct val="0"/>
              </a:spcBef>
              <a:spcAft>
                <a:spcPts val="600"/>
              </a:spcAft>
              <a:buFontTx/>
              <a:buChar char="−"/>
            </a:pPr>
            <a:r>
              <a:rPr lang="en-US" sz="2000" dirty="0" err="1" smtClean="0"/>
              <a:t>Axions</a:t>
            </a:r>
            <a:endParaRPr lang="en-US" sz="2000" dirty="0" smtClean="0"/>
          </a:p>
          <a:p>
            <a:pPr marL="685800" lvl="1" indent="-228600" eaLnBrk="0" fontAlgn="base" hangingPunct="0">
              <a:spcBef>
                <a:spcPct val="0"/>
              </a:spcBef>
              <a:spcAft>
                <a:spcPts val="600"/>
              </a:spcAft>
              <a:buFontTx/>
              <a:buChar char="−"/>
            </a:pPr>
            <a:r>
              <a:rPr lang="en-US" sz="2000" dirty="0" smtClean="0"/>
              <a:t>Asymmetric DM</a:t>
            </a:r>
            <a:endParaRPr lang="en-US" sz="2000" dirty="0"/>
          </a:p>
          <a:p>
            <a:pPr marL="685800" lvl="1" indent="-228600" eaLnBrk="0" fontAlgn="base" hangingPunct="0">
              <a:spcBef>
                <a:spcPct val="0"/>
              </a:spcBef>
              <a:spcAft>
                <a:spcPts val="600"/>
              </a:spcAft>
              <a:buFontTx/>
              <a:buChar char="−"/>
            </a:pPr>
            <a:r>
              <a:rPr lang="en-US" sz="2000" dirty="0" smtClean="0"/>
              <a:t>Sterile neutrino DM (e.g., </a:t>
            </a:r>
            <a:r>
              <a:rPr lang="en-US" sz="2000" dirty="0" smtClean="0">
                <a:latin typeface="Symbol" panose="05050102010706020507" pitchFamily="18" charset="2"/>
              </a:rPr>
              <a:t>7</a:t>
            </a:r>
            <a:r>
              <a:rPr lang="en-US" sz="2000" dirty="0" smtClean="0"/>
              <a:t> </a:t>
            </a:r>
            <a:r>
              <a:rPr lang="en-US" sz="2000" dirty="0" err="1">
                <a:latin typeface="Times New Roman" panose="02020603050405020304" pitchFamily="18" charset="0"/>
                <a:cs typeface="Times New Roman" panose="02020603050405020304" pitchFamily="18" charset="0"/>
                <a:sym typeface="Symbol"/>
              </a:rPr>
              <a:t>keV</a:t>
            </a:r>
            <a:r>
              <a:rPr lang="en-US" sz="2000" dirty="0">
                <a:latin typeface="Times New Roman" panose="02020603050405020304" pitchFamily="18" charset="0"/>
                <a:cs typeface="Times New Roman" panose="02020603050405020304" pitchFamily="18" charset="0"/>
                <a:sym typeface="Symbol"/>
              </a:rPr>
              <a:t> </a:t>
            </a:r>
            <a:r>
              <a:rPr lang="en-US" sz="2000" dirty="0" smtClean="0"/>
              <a:t>sterile neutrino producing </a:t>
            </a:r>
            <a:r>
              <a:rPr lang="en-US" sz="2000" dirty="0">
                <a:latin typeface="Symbol" panose="05050102010706020507" pitchFamily="18" charset="2"/>
                <a:sym typeface="Symbol"/>
              </a:rPr>
              <a:t> </a:t>
            </a:r>
            <a:r>
              <a:rPr lang="en-US" sz="2000" dirty="0" smtClean="0">
                <a:latin typeface="Symbol" panose="05050102010706020507" pitchFamily="18" charset="2"/>
                <a:sym typeface="Symbol"/>
              </a:rPr>
              <a:t>3.5 </a:t>
            </a:r>
            <a:r>
              <a:rPr lang="en-US" sz="2000" dirty="0" err="1" smtClean="0">
                <a:latin typeface="Times New Roman" panose="02020603050405020304" pitchFamily="18" charset="0"/>
                <a:cs typeface="Times New Roman" panose="02020603050405020304" pitchFamily="18" charset="0"/>
                <a:sym typeface="Symbol"/>
              </a:rPr>
              <a:t>keV</a:t>
            </a:r>
            <a:r>
              <a:rPr lang="en-US" sz="2000" dirty="0" smtClean="0">
                <a:latin typeface="Times New Roman" panose="02020603050405020304" pitchFamily="18" charset="0"/>
                <a:cs typeface="Times New Roman" panose="02020603050405020304" pitchFamily="18" charset="0"/>
                <a:sym typeface="Symbol"/>
              </a:rPr>
              <a:t> X</a:t>
            </a:r>
            <a:r>
              <a:rPr lang="en-US" sz="2000" dirty="0" smtClean="0">
                <a:cs typeface="Times New Roman" panose="02020603050405020304" pitchFamily="18" charset="0"/>
                <a:sym typeface="Symbol"/>
              </a:rPr>
              <a:t>-ray line which may, or may not, be observed)</a:t>
            </a:r>
            <a:r>
              <a:rPr lang="en-US" sz="2000" dirty="0" smtClean="0"/>
              <a:t> </a:t>
            </a:r>
          </a:p>
          <a:p>
            <a:pPr marL="685800" lvl="1" indent="-228600" eaLnBrk="0" fontAlgn="base" hangingPunct="0">
              <a:spcBef>
                <a:spcPct val="0"/>
              </a:spcBef>
              <a:spcAft>
                <a:spcPts val="600"/>
              </a:spcAft>
              <a:buFontTx/>
              <a:buChar char="−"/>
            </a:pPr>
            <a:r>
              <a:rPr lang="en-US" sz="2000" dirty="0" err="1" smtClean="0"/>
              <a:t>Axino</a:t>
            </a:r>
            <a:r>
              <a:rPr lang="en-US" sz="2000" dirty="0" smtClean="0"/>
              <a:t> (</a:t>
            </a:r>
            <a:r>
              <a:rPr lang="en-US" sz="2000" dirty="0">
                <a:latin typeface="Symbol" panose="05050102010706020507" pitchFamily="18" charset="2"/>
              </a:rPr>
              <a:t>7</a:t>
            </a:r>
            <a:r>
              <a:rPr lang="en-US" sz="2000" dirty="0" smtClean="0"/>
              <a:t> </a:t>
            </a:r>
            <a:r>
              <a:rPr lang="en-US" sz="2000" dirty="0" err="1">
                <a:latin typeface="Times New Roman" panose="02020603050405020304" pitchFamily="18" charset="0"/>
                <a:cs typeface="Times New Roman" panose="02020603050405020304" pitchFamily="18" charset="0"/>
                <a:sym typeface="Symbol"/>
              </a:rPr>
              <a:t>keV</a:t>
            </a:r>
            <a:r>
              <a:rPr lang="en-US" sz="2000" dirty="0">
                <a:latin typeface="Times New Roman" panose="02020603050405020304" pitchFamily="18" charset="0"/>
                <a:cs typeface="Times New Roman" panose="02020603050405020304" pitchFamily="18" charset="0"/>
                <a:sym typeface="Symbol"/>
              </a:rPr>
              <a:t> </a:t>
            </a:r>
            <a:r>
              <a:rPr lang="en-US" sz="2000" dirty="0" err="1" smtClean="0"/>
              <a:t>axino</a:t>
            </a:r>
            <a:r>
              <a:rPr lang="en-US" sz="2000" dirty="0" smtClean="0"/>
              <a:t>) DM</a:t>
            </a:r>
          </a:p>
          <a:p>
            <a:pPr marL="685800" lvl="1" indent="-228600" eaLnBrk="0" fontAlgn="base" hangingPunct="0">
              <a:spcBef>
                <a:spcPct val="0"/>
              </a:spcBef>
              <a:spcAft>
                <a:spcPts val="600"/>
              </a:spcAft>
              <a:buFontTx/>
              <a:buChar char="−"/>
            </a:pPr>
            <a:r>
              <a:rPr lang="en-US" sz="2000" dirty="0" smtClean="0"/>
              <a:t>Self-interacting DM</a:t>
            </a:r>
          </a:p>
          <a:p>
            <a:pPr marL="685800" lvl="1" indent="-228600" eaLnBrk="0" fontAlgn="base" hangingPunct="0">
              <a:spcBef>
                <a:spcPct val="0"/>
              </a:spcBef>
              <a:spcAft>
                <a:spcPts val="600"/>
              </a:spcAft>
              <a:buFontTx/>
              <a:buChar char="−"/>
            </a:pPr>
            <a:r>
              <a:rPr lang="en-US" sz="2000" dirty="0" smtClean="0"/>
              <a:t>Inelastic DM</a:t>
            </a:r>
          </a:p>
          <a:p>
            <a:pPr marL="685800" lvl="1" indent="-228600" eaLnBrk="0" fontAlgn="base" hangingPunct="0">
              <a:spcBef>
                <a:spcPct val="0"/>
              </a:spcBef>
              <a:spcAft>
                <a:spcPts val="600"/>
              </a:spcAft>
              <a:buFontTx/>
              <a:buChar char="−"/>
            </a:pPr>
            <a:r>
              <a:rPr lang="en-US" sz="2000" i="1" dirty="0" smtClean="0">
                <a:latin typeface="Times New Roman" panose="02020603050405020304" pitchFamily="18" charset="0"/>
                <a:cs typeface="Times New Roman" panose="02020603050405020304" pitchFamily="18" charset="0"/>
              </a:rPr>
              <a:t>Q</a:t>
            </a:r>
            <a:r>
              <a:rPr lang="en-US" sz="2000" dirty="0" smtClean="0"/>
              <a:t>-balls or other </a:t>
            </a:r>
            <a:r>
              <a:rPr lang="en-US" sz="2000" dirty="0" err="1" smtClean="0"/>
              <a:t>solitonic</a:t>
            </a:r>
            <a:r>
              <a:rPr lang="en-US" sz="2000" dirty="0" smtClean="0"/>
              <a:t> DM</a:t>
            </a:r>
          </a:p>
          <a:p>
            <a:pPr marL="685800" lvl="1" indent="-228600" eaLnBrk="0" fontAlgn="base" hangingPunct="0">
              <a:spcBef>
                <a:spcPct val="0"/>
              </a:spcBef>
              <a:spcAft>
                <a:spcPts val="600"/>
              </a:spcAft>
              <a:buFontTx/>
              <a:buChar char="−"/>
            </a:pPr>
            <a:r>
              <a:rPr lang="en-US" sz="2000" dirty="0" smtClean="0"/>
              <a:t>Quark nuggets</a:t>
            </a:r>
          </a:p>
          <a:p>
            <a:pPr marL="685800" lvl="1" indent="-228600" eaLnBrk="0" fontAlgn="base" hangingPunct="0">
              <a:spcBef>
                <a:spcPct val="0"/>
              </a:spcBef>
              <a:spcAft>
                <a:spcPts val="600"/>
              </a:spcAft>
              <a:buFontTx/>
              <a:buChar char="−"/>
            </a:pPr>
            <a:r>
              <a:rPr lang="en-US" sz="2000" dirty="0" smtClean="0"/>
              <a:t>Hidden-sector DM</a:t>
            </a:r>
          </a:p>
          <a:p>
            <a:pPr marL="685800" lvl="1" indent="-228600" eaLnBrk="0" fontAlgn="base" hangingPunct="0">
              <a:spcBef>
                <a:spcPct val="0"/>
              </a:spcBef>
              <a:spcAft>
                <a:spcPts val="600"/>
              </a:spcAft>
              <a:buFontTx/>
              <a:buChar char="−"/>
            </a:pPr>
            <a:r>
              <a:rPr lang="en-US" sz="2000" dirty="0" err="1" smtClean="0"/>
              <a:t>WIMPzilla</a:t>
            </a:r>
            <a:endParaRPr lang="en-US" sz="2000" dirty="0"/>
          </a:p>
        </p:txBody>
      </p:sp>
      <p:sp>
        <p:nvSpPr>
          <p:cNvPr id="5" name="Footer Placeholder 7"/>
          <p:cNvSpPr>
            <a:spLocks noGrp="1"/>
          </p:cNvSpPr>
          <p:nvPr>
            <p:ph type="ftr" sz="quarter" idx="4294967295"/>
          </p:nvPr>
        </p:nvSpPr>
        <p:spPr>
          <a:xfrm>
            <a:off x="2320129" y="6604801"/>
            <a:ext cx="4503742" cy="221255"/>
          </a:xfrm>
        </p:spPr>
        <p:txBody>
          <a:bodyPr/>
          <a:lstStyle/>
          <a:p>
            <a:r>
              <a:rPr lang="en-US" sz="1200" dirty="0" smtClean="0">
                <a:solidFill>
                  <a:schemeClr val="tx1"/>
                </a:solidFill>
                <a:latin typeface="+mn-lt"/>
              </a:rPr>
              <a:t>UNSOLVED PROBLEMS in Astrophysics and Cosmology</a:t>
            </a:r>
            <a:endParaRPr lang="en-US" sz="1200" dirty="0">
              <a:solidFill>
                <a:schemeClr val="tx1"/>
              </a:solidFill>
              <a:latin typeface="+mn-lt"/>
            </a:endParaRPr>
          </a:p>
        </p:txBody>
      </p:sp>
    </p:spTree>
    <p:extLst>
      <p:ext uri="{BB962C8B-B14F-4D97-AF65-F5344CB8AC3E}">
        <p14:creationId xmlns:p14="http://schemas.microsoft.com/office/powerpoint/2010/main" val="388987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3999" cy="646331"/>
          </a:xfrm>
          <a:prstGeom prst="rect">
            <a:avLst/>
          </a:prstGeom>
          <a:noFill/>
          <a:ln w="9525">
            <a:noFill/>
            <a:miter lim="800000"/>
            <a:headEnd/>
            <a:tailEnd/>
          </a:ln>
          <a:effectLst/>
        </p:spPr>
        <p:txBody>
          <a:bodyPr wrap="square">
            <a:spAutoFit/>
          </a:bodyPr>
          <a:lstStyle/>
          <a:p>
            <a:pPr algn="ctr" eaLnBrk="0" fontAlgn="base" hangingPunct="0">
              <a:spcBef>
                <a:spcPct val="0"/>
              </a:spcBef>
              <a:spcAft>
                <a:spcPct val="0"/>
              </a:spcAft>
              <a:defRPr/>
            </a:pPr>
            <a:r>
              <a:rPr lang="en-US" sz="3600" b="1" dirty="0" smtClean="0"/>
              <a:t>Dark Matter: The Future</a:t>
            </a:r>
            <a:endParaRPr lang="en-US" sz="3600" b="1" dirty="0"/>
          </a:p>
        </p:txBody>
      </p:sp>
      <p:sp>
        <p:nvSpPr>
          <p:cNvPr id="3" name="TextBox 2"/>
          <p:cNvSpPr txBox="1"/>
          <p:nvPr/>
        </p:nvSpPr>
        <p:spPr>
          <a:xfrm>
            <a:off x="0" y="731520"/>
            <a:ext cx="9143999" cy="5724644"/>
          </a:xfrm>
          <a:prstGeom prst="rect">
            <a:avLst/>
          </a:prstGeom>
          <a:noFill/>
        </p:spPr>
        <p:txBody>
          <a:bodyPr wrap="square" rtlCol="0">
            <a:spAutoFit/>
          </a:bodyPr>
          <a:lstStyle/>
          <a:p>
            <a:pPr marL="227013" indent="-227013" eaLnBrk="0" fontAlgn="base" hangingPunct="0">
              <a:spcBef>
                <a:spcPct val="0"/>
              </a:spcBef>
              <a:spcAft>
                <a:spcPct val="0"/>
              </a:spcAft>
              <a:buFont typeface="Arial" panose="020B0604020202020204" pitchFamily="34" charset="0"/>
              <a:buChar char="•"/>
            </a:pPr>
            <a:r>
              <a:rPr lang="en-US" sz="2000" dirty="0" smtClean="0"/>
              <a:t>We are in the eighth decade of Dark Matter!</a:t>
            </a:r>
          </a:p>
          <a:p>
            <a:pPr marL="227013" indent="-227013" eaLnBrk="0" fontAlgn="base" hangingPunct="0">
              <a:spcBef>
                <a:spcPct val="0"/>
              </a:spcBef>
              <a:spcAft>
                <a:spcPct val="0"/>
              </a:spcAft>
              <a:buFont typeface="Arial" panose="020B0604020202020204" pitchFamily="34" charset="0"/>
              <a:buChar char="•"/>
            </a:pPr>
            <a:endParaRPr lang="en-US" sz="1000" dirty="0"/>
          </a:p>
          <a:p>
            <a:pPr marL="227013" indent="-227013" eaLnBrk="0" fontAlgn="base" hangingPunct="0">
              <a:spcBef>
                <a:spcPct val="0"/>
              </a:spcBef>
              <a:spcAft>
                <a:spcPct val="0"/>
              </a:spcAft>
              <a:buFont typeface="Arial" panose="020B0604020202020204" pitchFamily="34" charset="0"/>
              <a:buChar char="•"/>
            </a:pPr>
            <a:r>
              <a:rPr lang="en-US" sz="2000" dirty="0" smtClean="0"/>
              <a:t>2010s is the </a:t>
            </a:r>
            <a:r>
              <a:rPr lang="en-US" sz="2000" i="1" dirty="0" smtClean="0"/>
              <a:t>Decade of the WIMP</a:t>
            </a:r>
          </a:p>
          <a:p>
            <a:pPr marL="800100" lvl="1" indent="-342900" eaLnBrk="0" fontAlgn="base" hangingPunct="0">
              <a:spcBef>
                <a:spcPct val="0"/>
              </a:spcBef>
              <a:spcAft>
                <a:spcPct val="0"/>
              </a:spcAft>
              <a:buFont typeface="Arial" panose="020B0604020202020204" pitchFamily="34" charset="0"/>
              <a:buChar char="−"/>
            </a:pPr>
            <a:r>
              <a:rPr lang="en-US" sz="2000" dirty="0" smtClean="0"/>
              <a:t>LHC</a:t>
            </a:r>
          </a:p>
          <a:p>
            <a:pPr marL="800100" lvl="1" indent="-342900" eaLnBrk="0" fontAlgn="base" hangingPunct="0">
              <a:spcBef>
                <a:spcPct val="0"/>
              </a:spcBef>
              <a:spcAft>
                <a:spcPct val="0"/>
              </a:spcAft>
              <a:buFont typeface="Arial" panose="020B0604020202020204" pitchFamily="34" charset="0"/>
              <a:buChar char="−"/>
            </a:pPr>
            <a:r>
              <a:rPr lang="en-US" sz="2000" dirty="0" smtClean="0"/>
              <a:t>Direct detection</a:t>
            </a:r>
          </a:p>
          <a:p>
            <a:pPr marL="800100" lvl="1" indent="-342900" eaLnBrk="0" fontAlgn="base" hangingPunct="0">
              <a:spcBef>
                <a:spcPct val="0"/>
              </a:spcBef>
              <a:spcAft>
                <a:spcPct val="0"/>
              </a:spcAft>
              <a:buFont typeface="Arial" panose="020B0604020202020204" pitchFamily="34" charset="0"/>
              <a:buChar char="−"/>
            </a:pPr>
            <a:r>
              <a:rPr lang="en-US" sz="2000" dirty="0" smtClean="0"/>
              <a:t>Indirect detection</a:t>
            </a:r>
          </a:p>
          <a:p>
            <a:pPr marL="227013" lvl="1" eaLnBrk="0" fontAlgn="base" hangingPunct="0">
              <a:spcBef>
                <a:spcPct val="0"/>
              </a:spcBef>
              <a:spcAft>
                <a:spcPct val="0"/>
              </a:spcAft>
            </a:pPr>
            <a:r>
              <a:rPr lang="en-US" sz="2000" dirty="0" smtClean="0"/>
              <a:t>Have to run to ground the WIMP (cold thermal relic) hypothesis.</a:t>
            </a:r>
          </a:p>
          <a:p>
            <a:pPr marL="227013" indent="-227013" eaLnBrk="0" fontAlgn="base" hangingPunct="0">
              <a:spcBef>
                <a:spcPct val="0"/>
              </a:spcBef>
              <a:spcAft>
                <a:spcPct val="0"/>
              </a:spcAft>
              <a:buFont typeface="Arial" panose="020B0604020202020204" pitchFamily="34" charset="0"/>
              <a:buChar char="•"/>
            </a:pPr>
            <a:endParaRPr lang="en-US" sz="1000" dirty="0"/>
          </a:p>
          <a:p>
            <a:pPr marL="227013" indent="-227013" eaLnBrk="0" fontAlgn="base" hangingPunct="0">
              <a:spcBef>
                <a:spcPct val="0"/>
              </a:spcBef>
              <a:spcAft>
                <a:spcPct val="0"/>
              </a:spcAft>
              <a:buFont typeface="Arial" panose="020B0604020202020204" pitchFamily="34" charset="0"/>
              <a:buChar char="•"/>
            </a:pPr>
            <a:r>
              <a:rPr lang="en-US" sz="2000" dirty="0" smtClean="0"/>
              <a:t>Indirect/Direct/LHC confusion not an issue</a:t>
            </a:r>
          </a:p>
          <a:p>
            <a:pPr marL="227013" indent="-227013" eaLnBrk="0" fontAlgn="base" hangingPunct="0">
              <a:spcBef>
                <a:spcPct val="0"/>
              </a:spcBef>
              <a:spcAft>
                <a:spcPct val="0"/>
              </a:spcAft>
              <a:buFont typeface="Arial" panose="020B0604020202020204" pitchFamily="34" charset="0"/>
              <a:buChar char="•"/>
            </a:pPr>
            <a:endParaRPr lang="en-US" sz="1000" dirty="0"/>
          </a:p>
          <a:p>
            <a:pPr marL="227013" indent="-227013" eaLnBrk="0" fontAlgn="base" hangingPunct="0">
              <a:spcBef>
                <a:spcPct val="0"/>
              </a:spcBef>
              <a:spcAft>
                <a:spcPct val="0"/>
              </a:spcAft>
              <a:buFont typeface="Arial" panose="020B0604020202020204" pitchFamily="34" charset="0"/>
              <a:buChar char="•"/>
            </a:pPr>
            <a:r>
              <a:rPr lang="en-US" sz="2000" dirty="0" smtClean="0"/>
              <a:t>WIMPs may be more complicated: </a:t>
            </a:r>
            <a:r>
              <a:rPr lang="en-US" sz="2000" dirty="0" err="1"/>
              <a:t>Leptophilic</a:t>
            </a:r>
            <a:r>
              <a:rPr lang="en-US" sz="2000" dirty="0"/>
              <a:t>, </a:t>
            </a:r>
            <a:r>
              <a:rPr lang="en-US" sz="2000" dirty="0" err="1"/>
              <a:t>Leptophobic</a:t>
            </a:r>
            <a:r>
              <a:rPr lang="en-US" sz="2000" dirty="0"/>
              <a:t>, Flavorful, Self-Interacting, Dynamical, Inelastic, …</a:t>
            </a:r>
          </a:p>
          <a:p>
            <a:pPr marL="227013" indent="-227013" eaLnBrk="0" fontAlgn="base" hangingPunct="0">
              <a:spcBef>
                <a:spcPct val="0"/>
              </a:spcBef>
              <a:spcAft>
                <a:spcPct val="0"/>
              </a:spcAft>
              <a:buFont typeface="Arial" panose="020B0604020202020204" pitchFamily="34" charset="0"/>
              <a:buChar char="•"/>
            </a:pPr>
            <a:endParaRPr lang="en-US" sz="1000" dirty="0"/>
          </a:p>
          <a:p>
            <a:pPr marL="227013" indent="-227013" eaLnBrk="0" fontAlgn="base" hangingPunct="0">
              <a:spcBef>
                <a:spcPct val="0"/>
              </a:spcBef>
              <a:spcAft>
                <a:spcPct val="0"/>
              </a:spcAft>
              <a:buFont typeface="Arial" panose="020B0604020202020204" pitchFamily="34" charset="0"/>
              <a:buChar char="•"/>
            </a:pPr>
            <a:r>
              <a:rPr lang="en-US" sz="2000" dirty="0" smtClean="0"/>
              <a:t>My predictions:</a:t>
            </a:r>
          </a:p>
          <a:p>
            <a:pPr marL="227013" indent="-227013" eaLnBrk="0" fontAlgn="base" hangingPunct="0">
              <a:spcBef>
                <a:spcPct val="0"/>
              </a:spcBef>
              <a:spcAft>
                <a:spcPct val="0"/>
              </a:spcAft>
              <a:buFont typeface="Arial" panose="020B0604020202020204" pitchFamily="34" charset="0"/>
              <a:buChar char="•"/>
            </a:pPr>
            <a:endParaRPr lang="en-US" sz="600" dirty="0"/>
          </a:p>
          <a:p>
            <a:pPr marL="800100" lvl="1" indent="-342900" eaLnBrk="0" fontAlgn="base" hangingPunct="0">
              <a:spcBef>
                <a:spcPct val="0"/>
              </a:spcBef>
              <a:spcAft>
                <a:spcPct val="0"/>
              </a:spcAft>
              <a:buFont typeface="Arial" panose="020B0604020202020204" pitchFamily="34" charset="0"/>
              <a:buChar char="−"/>
            </a:pPr>
            <a:r>
              <a:rPr lang="en-US" sz="2000" dirty="0" smtClean="0"/>
              <a:t>We will know the answer before a century of dark matter</a:t>
            </a:r>
          </a:p>
          <a:p>
            <a:pPr marL="800100" lvl="1" indent="-342900" eaLnBrk="0" fontAlgn="base" hangingPunct="0">
              <a:spcBef>
                <a:spcPct val="0"/>
              </a:spcBef>
              <a:spcAft>
                <a:spcPct val="0"/>
              </a:spcAft>
              <a:buFont typeface="Arial" panose="020B0604020202020204" pitchFamily="34" charset="0"/>
              <a:buChar char="−"/>
            </a:pPr>
            <a:r>
              <a:rPr lang="en-US" sz="2000" dirty="0" smtClean="0"/>
              <a:t>Dark matter discovery will be </a:t>
            </a:r>
          </a:p>
          <a:p>
            <a:pPr marL="1257300" lvl="2" indent="-342900" eaLnBrk="0" fontAlgn="base" hangingPunct="0">
              <a:spcBef>
                <a:spcPct val="0"/>
              </a:spcBef>
              <a:spcAft>
                <a:spcPct val="0"/>
              </a:spcAft>
              <a:buSzPct val="75000"/>
              <a:buFont typeface="Wingdings" panose="05000000000000000000" pitchFamily="2" charset="2"/>
              <a:buChar char="q"/>
            </a:pPr>
            <a:r>
              <a:rPr lang="en-US" sz="2000" dirty="0"/>
              <a:t>u</a:t>
            </a:r>
            <a:r>
              <a:rPr lang="en-US" sz="2000" dirty="0" smtClean="0"/>
              <a:t>nanticipated</a:t>
            </a:r>
          </a:p>
          <a:p>
            <a:pPr marL="1257300" lvl="2" indent="-342900" eaLnBrk="0" fontAlgn="base" hangingPunct="0">
              <a:spcBef>
                <a:spcPct val="0"/>
              </a:spcBef>
              <a:spcAft>
                <a:spcPct val="0"/>
              </a:spcAft>
              <a:buSzPct val="75000"/>
              <a:buFont typeface="Wingdings" panose="05000000000000000000" pitchFamily="2" charset="2"/>
              <a:buChar char="q"/>
            </a:pPr>
            <a:r>
              <a:rPr lang="en-US" sz="2000" dirty="0" smtClean="0"/>
              <a:t>“none of the above”</a:t>
            </a:r>
          </a:p>
          <a:p>
            <a:pPr marL="1257300" lvl="2" indent="-342900" eaLnBrk="0" fontAlgn="base" hangingPunct="0">
              <a:spcBef>
                <a:spcPct val="0"/>
              </a:spcBef>
              <a:spcAft>
                <a:spcPct val="0"/>
              </a:spcAft>
              <a:buSzPct val="75000"/>
              <a:buFont typeface="Wingdings" panose="05000000000000000000" pitchFamily="2" charset="2"/>
              <a:buChar char="q"/>
            </a:pPr>
            <a:r>
              <a:rPr lang="en-US" sz="2000" dirty="0"/>
              <a:t>m</a:t>
            </a:r>
            <a:r>
              <a:rPr lang="en-US" sz="2000" dirty="0" smtClean="0"/>
              <a:t>ulticomponent</a:t>
            </a:r>
          </a:p>
          <a:p>
            <a:pPr marL="1257300" lvl="2" indent="-342900" eaLnBrk="0" fontAlgn="base" hangingPunct="0">
              <a:spcBef>
                <a:spcPct val="0"/>
              </a:spcBef>
              <a:spcAft>
                <a:spcPct val="0"/>
              </a:spcAft>
              <a:buSzPct val="75000"/>
              <a:buFont typeface="Wingdings" panose="05000000000000000000" pitchFamily="2" charset="2"/>
              <a:buChar char="q"/>
            </a:pPr>
            <a:r>
              <a:rPr lang="en-US" sz="2000" dirty="0" smtClean="0"/>
              <a:t>part of an entire dark sector</a:t>
            </a:r>
            <a:endParaRPr lang="en-US" sz="2000" dirty="0"/>
          </a:p>
        </p:txBody>
      </p:sp>
      <p:sp>
        <p:nvSpPr>
          <p:cNvPr id="4" name="Footer Placeholder 7"/>
          <p:cNvSpPr>
            <a:spLocks noGrp="1"/>
          </p:cNvSpPr>
          <p:nvPr>
            <p:ph type="ftr" sz="quarter" idx="4294967295"/>
          </p:nvPr>
        </p:nvSpPr>
        <p:spPr>
          <a:xfrm>
            <a:off x="2320129" y="6604801"/>
            <a:ext cx="4503742" cy="221255"/>
          </a:xfrm>
        </p:spPr>
        <p:txBody>
          <a:bodyPr/>
          <a:lstStyle/>
          <a:p>
            <a:r>
              <a:rPr lang="en-US" sz="1200" dirty="0" smtClean="0">
                <a:solidFill>
                  <a:schemeClr val="tx1"/>
                </a:solidFill>
                <a:latin typeface="+mn-lt"/>
              </a:rPr>
              <a:t>UNSOLVED PROBLEMS in Astrophysics and Cosmology</a:t>
            </a:r>
            <a:endParaRPr lang="en-US" sz="1200" dirty="0">
              <a:solidFill>
                <a:schemeClr val="tx1"/>
              </a:solidFill>
              <a:latin typeface="+mn-lt"/>
            </a:endParaRPr>
          </a:p>
        </p:txBody>
      </p:sp>
    </p:spTree>
    <p:extLst>
      <p:ext uri="{BB962C8B-B14F-4D97-AF65-F5344CB8AC3E}">
        <p14:creationId xmlns:p14="http://schemas.microsoft.com/office/powerpoint/2010/main" val="68650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736" y="1386098"/>
            <a:ext cx="6883346" cy="4919084"/>
          </a:xfrm>
          <a:prstGeom prst="rect">
            <a:avLst/>
          </a:prstGeom>
        </p:spPr>
      </p:pic>
      <p:sp>
        <p:nvSpPr>
          <p:cNvPr id="3" name="TextBox 2"/>
          <p:cNvSpPr txBox="1"/>
          <p:nvPr/>
        </p:nvSpPr>
        <p:spPr>
          <a:xfrm>
            <a:off x="0" y="0"/>
            <a:ext cx="9144000" cy="584775"/>
          </a:xfrm>
          <a:prstGeom prst="rect">
            <a:avLst/>
          </a:prstGeom>
          <a:noFill/>
        </p:spPr>
        <p:txBody>
          <a:bodyPr wrap="square" rtlCol="0">
            <a:spAutoFit/>
          </a:bodyPr>
          <a:lstStyle/>
          <a:p>
            <a:pPr algn="ctr"/>
            <a:r>
              <a:rPr lang="en-US" sz="3200" b="1" dirty="0" smtClean="0"/>
              <a:t>95% of the Mass/Energy </a:t>
            </a:r>
          </a:p>
        </p:txBody>
      </p:sp>
      <p:sp>
        <p:nvSpPr>
          <p:cNvPr id="6" name="Rectangle 5"/>
          <p:cNvSpPr/>
          <p:nvPr/>
        </p:nvSpPr>
        <p:spPr>
          <a:xfrm>
            <a:off x="1219369" y="1315107"/>
            <a:ext cx="6714080" cy="506106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8817" y="492156"/>
            <a:ext cx="9144000" cy="584775"/>
          </a:xfrm>
          <a:prstGeom prst="rect">
            <a:avLst/>
          </a:prstGeom>
          <a:noFill/>
        </p:spPr>
        <p:txBody>
          <a:bodyPr wrap="square" rtlCol="0">
            <a:spAutoFit/>
          </a:bodyPr>
          <a:lstStyle/>
          <a:p>
            <a:pPr algn="ctr"/>
            <a:r>
              <a:rPr lang="en-US" sz="3200" b="1" dirty="0" smtClean="0"/>
              <a:t>of the Universe is Mysterious</a:t>
            </a:r>
            <a:endParaRPr lang="en-US" sz="3200" b="1" dirty="0"/>
          </a:p>
        </p:txBody>
      </p:sp>
      <p:grpSp>
        <p:nvGrpSpPr>
          <p:cNvPr id="5" name="Group 4"/>
          <p:cNvGrpSpPr/>
          <p:nvPr/>
        </p:nvGrpSpPr>
        <p:grpSpPr>
          <a:xfrm>
            <a:off x="7868886" y="1487751"/>
            <a:ext cx="1338828" cy="3176291"/>
            <a:chOff x="7868886" y="1487751"/>
            <a:chExt cx="1338828" cy="3176291"/>
          </a:xfrm>
        </p:grpSpPr>
        <p:sp>
          <p:nvSpPr>
            <p:cNvPr id="4" name="TextBox 3"/>
            <p:cNvSpPr txBox="1"/>
            <p:nvPr/>
          </p:nvSpPr>
          <p:spPr>
            <a:xfrm>
              <a:off x="7868886" y="1487751"/>
              <a:ext cx="1338828" cy="646331"/>
            </a:xfrm>
            <a:prstGeom prst="rect">
              <a:avLst/>
            </a:prstGeom>
            <a:noFill/>
          </p:spPr>
          <p:txBody>
            <a:bodyPr wrap="none" rtlCol="0">
              <a:spAutoFit/>
            </a:bodyPr>
            <a:lstStyle/>
            <a:p>
              <a:pPr algn="ctr"/>
              <a:r>
                <a:rPr lang="en-US" dirty="0" smtClean="0">
                  <a:solidFill>
                    <a:srgbClr val="00A4FF"/>
                  </a:solidFill>
                </a:rPr>
                <a:t>Baryon</a:t>
              </a:r>
            </a:p>
            <a:p>
              <a:pPr algn="ctr"/>
              <a:r>
                <a:rPr lang="en-US" dirty="0" smtClean="0">
                  <a:solidFill>
                    <a:srgbClr val="00A4FF"/>
                  </a:solidFill>
                </a:rPr>
                <a:t>Asymmetry</a:t>
              </a:r>
              <a:endParaRPr lang="en-US" dirty="0">
                <a:solidFill>
                  <a:srgbClr val="00A4FF"/>
                </a:solidFill>
              </a:endParaRPr>
            </a:p>
          </p:txBody>
        </p:sp>
        <p:sp>
          <p:nvSpPr>
            <p:cNvPr id="11" name="TextBox 10"/>
            <p:cNvSpPr txBox="1"/>
            <p:nvPr/>
          </p:nvSpPr>
          <p:spPr>
            <a:xfrm>
              <a:off x="7868886" y="3022902"/>
              <a:ext cx="1338828" cy="646331"/>
            </a:xfrm>
            <a:prstGeom prst="rect">
              <a:avLst/>
            </a:prstGeom>
            <a:noFill/>
          </p:spPr>
          <p:txBody>
            <a:bodyPr wrap="none" rtlCol="0">
              <a:spAutoFit/>
            </a:bodyPr>
            <a:lstStyle/>
            <a:p>
              <a:pPr algn="ctr"/>
              <a:r>
                <a:rPr lang="en-US" dirty="0" smtClean="0">
                  <a:solidFill>
                    <a:srgbClr val="FFCA2A"/>
                  </a:solidFill>
                </a:rPr>
                <a:t>Baryon</a:t>
              </a:r>
            </a:p>
            <a:p>
              <a:pPr algn="ctr"/>
              <a:r>
                <a:rPr lang="en-US" dirty="0" smtClean="0">
                  <a:solidFill>
                    <a:srgbClr val="FFCA2A"/>
                  </a:solidFill>
                </a:rPr>
                <a:t>Asymmetry</a:t>
              </a:r>
              <a:endParaRPr lang="en-US" dirty="0">
                <a:solidFill>
                  <a:srgbClr val="FFCA2A"/>
                </a:solidFill>
              </a:endParaRPr>
            </a:p>
          </p:txBody>
        </p:sp>
        <p:sp>
          <p:nvSpPr>
            <p:cNvPr id="12" name="TextBox 11"/>
            <p:cNvSpPr txBox="1"/>
            <p:nvPr/>
          </p:nvSpPr>
          <p:spPr>
            <a:xfrm>
              <a:off x="7868886" y="4017711"/>
              <a:ext cx="1338828" cy="646331"/>
            </a:xfrm>
            <a:prstGeom prst="rect">
              <a:avLst/>
            </a:prstGeom>
            <a:noFill/>
          </p:spPr>
          <p:txBody>
            <a:bodyPr wrap="none" rtlCol="0">
              <a:spAutoFit/>
            </a:bodyPr>
            <a:lstStyle/>
            <a:p>
              <a:pPr algn="ctr"/>
              <a:r>
                <a:rPr lang="en-US" dirty="0" smtClean="0">
                  <a:solidFill>
                    <a:srgbClr val="FF359B"/>
                  </a:solidFill>
                </a:rPr>
                <a:t>Baryon</a:t>
              </a:r>
            </a:p>
            <a:p>
              <a:pPr algn="ctr"/>
              <a:r>
                <a:rPr lang="en-US" dirty="0" smtClean="0">
                  <a:solidFill>
                    <a:srgbClr val="FF359B"/>
                  </a:solidFill>
                </a:rPr>
                <a:t>Asymmetry</a:t>
              </a:r>
              <a:endParaRPr lang="en-US" dirty="0">
                <a:solidFill>
                  <a:srgbClr val="FF359B"/>
                </a:solidFill>
              </a:endParaRPr>
            </a:p>
          </p:txBody>
        </p:sp>
      </p:grpSp>
      <p:sp>
        <p:nvSpPr>
          <p:cNvPr id="13"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259668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895" y="-8931"/>
            <a:ext cx="9136210" cy="584775"/>
          </a:xfrm>
          <a:prstGeom prst="rect">
            <a:avLst/>
          </a:prstGeom>
        </p:spPr>
        <p:txBody>
          <a:bodyPr wrap="square">
            <a:spAutoFit/>
          </a:bodyPr>
          <a:lstStyle/>
          <a:p>
            <a:pPr algn="ctr"/>
            <a:r>
              <a:rPr lang="en-US" sz="3200" b="1" dirty="0" smtClean="0"/>
              <a:t>99.825% </a:t>
            </a:r>
            <a:r>
              <a:rPr lang="en-US" sz="3200" b="1" dirty="0"/>
              <a:t>of the Mass/Energy</a:t>
            </a:r>
            <a:r>
              <a:rPr lang="en-US" sz="3200" b="1" dirty="0" smtClean="0"/>
              <a:t> </a:t>
            </a:r>
            <a:endParaRPr lang="en-US" sz="32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736" y="1386098"/>
            <a:ext cx="6883346" cy="4919084"/>
          </a:xfrm>
          <a:prstGeom prst="rect">
            <a:avLst/>
          </a:prstGeom>
        </p:spPr>
      </p:pic>
      <p:sp>
        <p:nvSpPr>
          <p:cNvPr id="6" name="Rectangle 5"/>
          <p:cNvSpPr/>
          <p:nvPr/>
        </p:nvSpPr>
        <p:spPr>
          <a:xfrm>
            <a:off x="1219369" y="1315107"/>
            <a:ext cx="6714080" cy="506106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a:off x="8817" y="492156"/>
            <a:ext cx="9144000" cy="584775"/>
          </a:xfrm>
          <a:prstGeom prst="rect">
            <a:avLst/>
          </a:prstGeom>
          <a:noFill/>
        </p:spPr>
        <p:txBody>
          <a:bodyPr wrap="square" rtlCol="0">
            <a:spAutoFit/>
          </a:bodyPr>
          <a:lstStyle/>
          <a:p>
            <a:pPr algn="ctr"/>
            <a:r>
              <a:rPr lang="en-US" sz="3200" b="1" dirty="0" smtClean="0"/>
              <a:t>of the Universe is Mysterious</a:t>
            </a:r>
            <a:endParaRPr lang="en-US" sz="3200" b="1" dirty="0"/>
          </a:p>
        </p:txBody>
      </p:sp>
      <p:sp>
        <p:nvSpPr>
          <p:cNvPr id="8"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grpSp>
        <p:nvGrpSpPr>
          <p:cNvPr id="9" name="Group 8"/>
          <p:cNvGrpSpPr/>
          <p:nvPr/>
        </p:nvGrpSpPr>
        <p:grpSpPr>
          <a:xfrm>
            <a:off x="7868886" y="1487751"/>
            <a:ext cx="1338828" cy="3176291"/>
            <a:chOff x="7868886" y="1487751"/>
            <a:chExt cx="1338828" cy="3176291"/>
          </a:xfrm>
        </p:grpSpPr>
        <p:sp>
          <p:nvSpPr>
            <p:cNvPr id="11" name="TextBox 10"/>
            <p:cNvSpPr txBox="1"/>
            <p:nvPr/>
          </p:nvSpPr>
          <p:spPr>
            <a:xfrm>
              <a:off x="7868886" y="1487751"/>
              <a:ext cx="1338828" cy="646331"/>
            </a:xfrm>
            <a:prstGeom prst="rect">
              <a:avLst/>
            </a:prstGeom>
            <a:noFill/>
          </p:spPr>
          <p:txBody>
            <a:bodyPr wrap="none" rtlCol="0">
              <a:spAutoFit/>
            </a:bodyPr>
            <a:lstStyle/>
            <a:p>
              <a:pPr algn="ctr"/>
              <a:r>
                <a:rPr lang="en-US" dirty="0" smtClean="0">
                  <a:solidFill>
                    <a:srgbClr val="00A4FF"/>
                  </a:solidFill>
                </a:rPr>
                <a:t>Baryon</a:t>
              </a:r>
            </a:p>
            <a:p>
              <a:pPr algn="ctr"/>
              <a:r>
                <a:rPr lang="en-US" dirty="0" smtClean="0">
                  <a:solidFill>
                    <a:srgbClr val="00A4FF"/>
                  </a:solidFill>
                </a:rPr>
                <a:t>Asymmetry</a:t>
              </a:r>
              <a:endParaRPr lang="en-US" dirty="0">
                <a:solidFill>
                  <a:srgbClr val="00A4FF"/>
                </a:solidFill>
              </a:endParaRPr>
            </a:p>
          </p:txBody>
        </p:sp>
        <p:sp>
          <p:nvSpPr>
            <p:cNvPr id="12" name="TextBox 11"/>
            <p:cNvSpPr txBox="1"/>
            <p:nvPr/>
          </p:nvSpPr>
          <p:spPr>
            <a:xfrm>
              <a:off x="7868886" y="3022902"/>
              <a:ext cx="1338828" cy="646331"/>
            </a:xfrm>
            <a:prstGeom prst="rect">
              <a:avLst/>
            </a:prstGeom>
            <a:noFill/>
          </p:spPr>
          <p:txBody>
            <a:bodyPr wrap="none" rtlCol="0">
              <a:spAutoFit/>
            </a:bodyPr>
            <a:lstStyle/>
            <a:p>
              <a:pPr algn="ctr"/>
              <a:r>
                <a:rPr lang="en-US" dirty="0" smtClean="0">
                  <a:solidFill>
                    <a:srgbClr val="FFCA2A"/>
                  </a:solidFill>
                </a:rPr>
                <a:t>Baryon</a:t>
              </a:r>
            </a:p>
            <a:p>
              <a:pPr algn="ctr"/>
              <a:r>
                <a:rPr lang="en-US" dirty="0" smtClean="0">
                  <a:solidFill>
                    <a:srgbClr val="FFCA2A"/>
                  </a:solidFill>
                </a:rPr>
                <a:t>Asymmetry</a:t>
              </a:r>
              <a:endParaRPr lang="en-US" dirty="0">
                <a:solidFill>
                  <a:srgbClr val="FFCA2A"/>
                </a:solidFill>
              </a:endParaRPr>
            </a:p>
          </p:txBody>
        </p:sp>
        <p:sp>
          <p:nvSpPr>
            <p:cNvPr id="13" name="TextBox 12"/>
            <p:cNvSpPr txBox="1"/>
            <p:nvPr/>
          </p:nvSpPr>
          <p:spPr>
            <a:xfrm>
              <a:off x="7868886" y="4017711"/>
              <a:ext cx="1338828" cy="646331"/>
            </a:xfrm>
            <a:prstGeom prst="rect">
              <a:avLst/>
            </a:prstGeom>
            <a:noFill/>
          </p:spPr>
          <p:txBody>
            <a:bodyPr wrap="none" rtlCol="0">
              <a:spAutoFit/>
            </a:bodyPr>
            <a:lstStyle/>
            <a:p>
              <a:pPr algn="ctr"/>
              <a:r>
                <a:rPr lang="en-US" dirty="0" smtClean="0">
                  <a:solidFill>
                    <a:srgbClr val="FF359B"/>
                  </a:solidFill>
                </a:rPr>
                <a:t>Baryon</a:t>
              </a:r>
            </a:p>
            <a:p>
              <a:pPr algn="ctr"/>
              <a:r>
                <a:rPr lang="en-US" dirty="0" smtClean="0">
                  <a:solidFill>
                    <a:srgbClr val="FF359B"/>
                  </a:solidFill>
                </a:rPr>
                <a:t>Asymmetry</a:t>
              </a:r>
              <a:endParaRPr lang="en-US" dirty="0">
                <a:solidFill>
                  <a:srgbClr val="FF359B"/>
                </a:solidFill>
              </a:endParaRPr>
            </a:p>
          </p:txBody>
        </p:sp>
      </p:grpSp>
    </p:spTree>
    <p:extLst>
      <p:ext uri="{BB962C8B-B14F-4D97-AF65-F5344CB8AC3E}">
        <p14:creationId xmlns:p14="http://schemas.microsoft.com/office/powerpoint/2010/main" val="259106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7"/>
          <p:cNvSpPr>
            <a:spLocks noGrp="1"/>
          </p:cNvSpPr>
          <p:nvPr>
            <p:ph type="ftr" sz="quarter" idx="4294967295"/>
          </p:nvPr>
        </p:nvSpPr>
        <p:spPr>
          <a:xfrm>
            <a:off x="2320129" y="6620843"/>
            <a:ext cx="4503742" cy="221255"/>
          </a:xfrm>
        </p:spPr>
        <p:txBody>
          <a:bodyPr/>
          <a:lstStyle/>
          <a:p>
            <a:r>
              <a:rPr lang="en-US" dirty="0" smtClean="0">
                <a:solidFill>
                  <a:schemeClr val="tx1"/>
                </a:solidFill>
              </a:rPr>
              <a:t>UNSOLVED PROBLEMS in Astrophysics and Cosmology</a:t>
            </a:r>
            <a:endParaRPr lang="en-US" dirty="0">
              <a:solidFill>
                <a:schemeClr val="tx1"/>
              </a:solidFill>
            </a:endParaRPr>
          </a:p>
        </p:txBody>
      </p:sp>
      <p:sp>
        <p:nvSpPr>
          <p:cNvPr id="6" name="Rectangle 5"/>
          <p:cNvSpPr/>
          <p:nvPr/>
        </p:nvSpPr>
        <p:spPr>
          <a:xfrm>
            <a:off x="0" y="-4466"/>
            <a:ext cx="9144000" cy="830997"/>
          </a:xfrm>
          <a:prstGeom prst="rect">
            <a:avLst/>
          </a:prstGeom>
        </p:spPr>
        <p:txBody>
          <a:bodyPr wrap="square">
            <a:spAutoFit/>
          </a:bodyPr>
          <a:lstStyle/>
          <a:p>
            <a:r>
              <a:rPr lang="en-US" sz="2400" b="1" dirty="0" smtClean="0">
                <a:solidFill>
                  <a:srgbClr val="292929"/>
                </a:solidFill>
                <a:latin typeface="Arial" panose="020B0604020202020204" pitchFamily="34" charset="0"/>
              </a:rPr>
              <a:t>Disruption:  the</a:t>
            </a:r>
            <a:r>
              <a:rPr lang="en-US" sz="2400" b="1" dirty="0">
                <a:solidFill>
                  <a:srgbClr val="292929"/>
                </a:solidFill>
                <a:latin typeface="Arial" panose="020B0604020202020204" pitchFamily="34" charset="0"/>
              </a:rPr>
              <a:t> change </a:t>
            </a:r>
            <a:r>
              <a:rPr lang="en-US" sz="2400" b="1" dirty="0" smtClean="0">
                <a:solidFill>
                  <a:srgbClr val="292929"/>
                </a:solidFill>
                <a:latin typeface="Arial" panose="020B0604020202020204" pitchFamily="34" charset="0"/>
              </a:rPr>
              <a:t>in the traditional</a:t>
            </a:r>
            <a:r>
              <a:rPr lang="en-US" sz="2400" b="1" dirty="0">
                <a:solidFill>
                  <a:srgbClr val="292929"/>
                </a:solidFill>
                <a:latin typeface="Arial" panose="020B0604020202020204" pitchFamily="34" charset="0"/>
              </a:rPr>
              <a:t> way that </a:t>
            </a:r>
            <a:r>
              <a:rPr lang="en-US" sz="2400" b="1" dirty="0" smtClean="0">
                <a:solidFill>
                  <a:srgbClr val="292929"/>
                </a:solidFill>
                <a:latin typeface="Arial" panose="020B0604020202020204" pitchFamily="34" charset="0"/>
              </a:rPr>
              <a:t>something</a:t>
            </a:r>
            <a:r>
              <a:rPr lang="en-US" sz="2400" b="1" dirty="0">
                <a:solidFill>
                  <a:srgbClr val="292929"/>
                </a:solidFill>
                <a:latin typeface="Arial" panose="020B0604020202020204" pitchFamily="34" charset="0"/>
              </a:rPr>
              <a:t> operates</a:t>
            </a:r>
            <a:r>
              <a:rPr lang="en-US" sz="2400" b="1" dirty="0" smtClean="0">
                <a:solidFill>
                  <a:srgbClr val="292929"/>
                </a:solidFill>
                <a:latin typeface="Arial" panose="020B0604020202020204" pitchFamily="34" charset="0"/>
              </a:rPr>
              <a:t>, especially</a:t>
            </a:r>
            <a:r>
              <a:rPr lang="en-US" sz="2400" b="1" dirty="0">
                <a:solidFill>
                  <a:srgbClr val="292929"/>
                </a:solidFill>
                <a:latin typeface="Arial" panose="020B0604020202020204" pitchFamily="34" charset="0"/>
              </a:rPr>
              <a:t> in a new </a:t>
            </a:r>
            <a:r>
              <a:rPr lang="en-US" sz="2400" b="1" dirty="0" smtClean="0">
                <a:solidFill>
                  <a:srgbClr val="292929"/>
                </a:solidFill>
                <a:latin typeface="Arial" panose="020B0604020202020204" pitchFamily="34" charset="0"/>
              </a:rPr>
              <a:t>and</a:t>
            </a:r>
            <a:r>
              <a:rPr lang="en-US" sz="2400" b="1" dirty="0">
                <a:solidFill>
                  <a:srgbClr val="292929"/>
                </a:solidFill>
                <a:latin typeface="Arial" panose="020B0604020202020204" pitchFamily="34" charset="0"/>
              </a:rPr>
              <a:t> effective </a:t>
            </a:r>
            <a:r>
              <a:rPr lang="en-US" sz="2400" b="1" dirty="0" smtClean="0">
                <a:solidFill>
                  <a:srgbClr val="292929"/>
                </a:solidFill>
                <a:latin typeface="Arial" panose="020B0604020202020204" pitchFamily="34" charset="0"/>
              </a:rPr>
              <a:t>way. </a:t>
            </a:r>
            <a:endParaRPr lang="en-US" sz="2400" dirty="0"/>
          </a:p>
        </p:txBody>
      </p:sp>
      <p:sp>
        <p:nvSpPr>
          <p:cNvPr id="7" name="Rectangle 6"/>
          <p:cNvSpPr/>
          <p:nvPr/>
        </p:nvSpPr>
        <p:spPr>
          <a:xfrm>
            <a:off x="15240" y="909934"/>
            <a:ext cx="9144000" cy="3031599"/>
          </a:xfrm>
          <a:prstGeom prst="rect">
            <a:avLst/>
          </a:prstGeom>
        </p:spPr>
        <p:txBody>
          <a:bodyPr wrap="square">
            <a:spAutoFit/>
          </a:bodyPr>
          <a:lstStyle/>
          <a:p>
            <a:r>
              <a:rPr lang="en-US" sz="2000" dirty="0" smtClean="0">
                <a:solidFill>
                  <a:srgbClr val="292929"/>
                </a:solidFill>
                <a:latin typeface="Arial" panose="020B0604020202020204" pitchFamily="34" charset="0"/>
              </a:rPr>
              <a:t>The most disruptive disruptions disprove something:</a:t>
            </a:r>
          </a:p>
          <a:p>
            <a:endParaRPr lang="en-US" sz="1100" dirty="0" smtClean="0">
              <a:solidFill>
                <a:srgbClr val="292929"/>
              </a:solidFill>
              <a:latin typeface="Arial" panose="020B0604020202020204" pitchFamily="34" charset="0"/>
            </a:endParaRPr>
          </a:p>
          <a:p>
            <a:pPr marL="350838" indent="-228600">
              <a:buFont typeface="Arial" panose="020B0604020202020204" pitchFamily="34" charset="0"/>
              <a:buChar char="•"/>
            </a:pPr>
            <a:r>
              <a:rPr lang="en-US" sz="2000" dirty="0" smtClean="0">
                <a:solidFill>
                  <a:srgbClr val="292929"/>
                </a:solidFill>
                <a:latin typeface="Arial" panose="020B0604020202020204" pitchFamily="34" charset="0"/>
              </a:rPr>
              <a:t>Discovery of the expansion of universe disproved static, eternal cosmological model.</a:t>
            </a:r>
          </a:p>
          <a:p>
            <a:pPr marL="122238"/>
            <a:r>
              <a:rPr lang="en-US" sz="2000" dirty="0">
                <a:solidFill>
                  <a:srgbClr val="292929"/>
                </a:solidFill>
                <a:latin typeface="Arial" panose="020B0604020202020204" pitchFamily="34" charset="0"/>
              </a:rPr>
              <a:t> </a:t>
            </a:r>
            <a:endParaRPr lang="en-US" sz="2000" dirty="0" smtClean="0">
              <a:solidFill>
                <a:srgbClr val="292929"/>
              </a:solidFill>
              <a:latin typeface="Arial" panose="020B0604020202020204" pitchFamily="34" charset="0"/>
            </a:endParaRPr>
          </a:p>
          <a:p>
            <a:pPr marL="350838" indent="-228600">
              <a:buFont typeface="Arial" panose="020B0604020202020204" pitchFamily="34" charset="0"/>
              <a:buChar char="•"/>
            </a:pPr>
            <a:r>
              <a:rPr lang="en-US" sz="2000" dirty="0" smtClean="0">
                <a:solidFill>
                  <a:srgbClr val="292929"/>
                </a:solidFill>
                <a:latin typeface="Arial" panose="020B0604020202020204" pitchFamily="34" charset="0"/>
              </a:rPr>
              <a:t>Discovery of CMB disproved steady-state model.</a:t>
            </a:r>
          </a:p>
          <a:p>
            <a:pPr marL="350838" indent="-228600">
              <a:buFont typeface="Arial" panose="020B0604020202020204" pitchFamily="34" charset="0"/>
              <a:buChar char="•"/>
            </a:pPr>
            <a:endParaRPr lang="en-US" sz="2000" dirty="0">
              <a:solidFill>
                <a:srgbClr val="292929"/>
              </a:solidFill>
              <a:latin typeface="Arial" panose="020B0604020202020204" pitchFamily="34" charset="0"/>
            </a:endParaRPr>
          </a:p>
          <a:p>
            <a:pPr marL="350838" indent="-228600">
              <a:buFont typeface="Arial" panose="020B0604020202020204" pitchFamily="34" charset="0"/>
              <a:buChar char="•"/>
            </a:pPr>
            <a:r>
              <a:rPr lang="en-US" sz="2000" dirty="0" smtClean="0">
                <a:solidFill>
                  <a:srgbClr val="292929"/>
                </a:solidFill>
                <a:latin typeface="Arial" panose="020B0604020202020204" pitchFamily="34" charset="0"/>
              </a:rPr>
              <a:t>Discovery of CMB fluctuations disproved baryon isocurvature model.</a:t>
            </a:r>
          </a:p>
          <a:p>
            <a:pPr marL="350838" indent="-228600">
              <a:buFont typeface="Arial" panose="020B0604020202020204" pitchFamily="34" charset="0"/>
              <a:buChar char="•"/>
            </a:pPr>
            <a:endParaRPr lang="en-US" sz="2000" dirty="0">
              <a:solidFill>
                <a:srgbClr val="292929"/>
              </a:solidFill>
              <a:latin typeface="Arial" panose="020B0604020202020204" pitchFamily="34" charset="0"/>
            </a:endParaRPr>
          </a:p>
          <a:p>
            <a:pPr marL="350838" indent="-228600">
              <a:buFont typeface="Arial" panose="020B0604020202020204" pitchFamily="34" charset="0"/>
              <a:buChar char="•"/>
            </a:pPr>
            <a:r>
              <a:rPr lang="en-US" sz="2000" dirty="0" smtClean="0">
                <a:solidFill>
                  <a:srgbClr val="292929"/>
                </a:solidFill>
                <a:latin typeface="Arial" panose="020B0604020202020204" pitchFamily="34" charset="0"/>
              </a:rPr>
              <a:t>Discovery of acceleration of expansion disproved Einstein-de Sitter model.</a:t>
            </a:r>
          </a:p>
        </p:txBody>
      </p:sp>
    </p:spTree>
    <p:extLst>
      <p:ext uri="{BB962C8B-B14F-4D97-AF65-F5344CB8AC3E}">
        <p14:creationId xmlns:p14="http://schemas.microsoft.com/office/powerpoint/2010/main" val="106459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991" y="726765"/>
            <a:ext cx="9129009" cy="4708981"/>
          </a:xfrm>
          <a:prstGeom prst="rect">
            <a:avLst/>
          </a:prstGeom>
          <a:noFill/>
        </p:spPr>
        <p:txBody>
          <a:bodyPr wrap="square" rtlCol="0">
            <a:spAutoFit/>
          </a:bodyPr>
          <a:lstStyle/>
          <a:p>
            <a:pPr marL="285750" indent="-285750">
              <a:buFont typeface="Arial"/>
              <a:buChar char="•"/>
            </a:pPr>
            <a:r>
              <a:rPr lang="en-US" sz="2000" dirty="0" smtClean="0">
                <a:cs typeface="Avenir Book"/>
              </a:rPr>
              <a:t>Why is there an asymmetry between matter and antimatter?</a:t>
            </a:r>
          </a:p>
          <a:p>
            <a:pPr marL="285750" indent="-285750">
              <a:buFont typeface="Arial"/>
              <a:buChar char="•"/>
            </a:pPr>
            <a:endParaRPr lang="en-US" sz="2000" dirty="0">
              <a:cs typeface="Avenir Book"/>
            </a:endParaRPr>
          </a:p>
          <a:p>
            <a:pPr marL="800100" lvl="1" indent="-342900">
              <a:buFont typeface="Courier New" panose="02070309020205020404" pitchFamily="49" charset="0"/>
              <a:buChar char="o"/>
            </a:pPr>
            <a:r>
              <a:rPr lang="en-US" sz="2000" dirty="0" smtClean="0">
                <a:cs typeface="Avenir Book"/>
              </a:rPr>
              <a:t>Initial (anthropic?) conditions</a:t>
            </a:r>
            <a:r>
              <a:rPr lang="en-US" sz="2000" dirty="0">
                <a:cs typeface="Avenir Book"/>
              </a:rPr>
              <a:t>:</a:t>
            </a:r>
            <a:r>
              <a:rPr lang="en-US" sz="2000" dirty="0" smtClean="0">
                <a:cs typeface="Avenir Book"/>
              </a:rPr>
              <a:t> </a:t>
            </a:r>
          </a:p>
          <a:p>
            <a:pPr marL="1257300" lvl="2" indent="-342900">
              <a:buFont typeface="Wingdings" panose="05000000000000000000" pitchFamily="2" charset="2"/>
              <a:buChar char="§"/>
            </a:pPr>
            <a:r>
              <a:rPr lang="en-US" sz="2000" dirty="0">
                <a:cs typeface="Avenir Book"/>
              </a:rPr>
              <a:t>R</a:t>
            </a:r>
            <a:r>
              <a:rPr lang="en-US" sz="2000" dirty="0" smtClean="0">
                <a:cs typeface="Avenir Book"/>
              </a:rPr>
              <a:t>equires “</a:t>
            </a:r>
            <a:r>
              <a:rPr lang="en-US" sz="2000" dirty="0" err="1" smtClean="0">
                <a:cs typeface="Avenir Book"/>
              </a:rPr>
              <a:t>acausal</a:t>
            </a:r>
            <a:r>
              <a:rPr lang="en-US" sz="2000" dirty="0" smtClean="0">
                <a:cs typeface="Avenir Book"/>
              </a:rPr>
              <a:t>” initial conditions.     </a:t>
            </a:r>
          </a:p>
          <a:p>
            <a:pPr marL="1257300" lvl="2" indent="-342900">
              <a:buFont typeface="Wingdings" panose="05000000000000000000" pitchFamily="2" charset="2"/>
              <a:buChar char="§"/>
            </a:pPr>
            <a:r>
              <a:rPr lang="en-US" sz="2000" dirty="0" smtClean="0">
                <a:cs typeface="Avenir Book"/>
              </a:rPr>
              <a:t>Inflation, which seemingly evades </a:t>
            </a:r>
            <a:r>
              <a:rPr lang="en-US" sz="2000" dirty="0" err="1" smtClean="0">
                <a:cs typeface="Avenir Book"/>
              </a:rPr>
              <a:t>acausal</a:t>
            </a:r>
            <a:r>
              <a:rPr lang="en-US" sz="2000" dirty="0" smtClean="0">
                <a:cs typeface="Avenir Book"/>
              </a:rPr>
              <a:t> issue for density perturbations, dilutes pre-inflation baryon number by an exponential amount.  </a:t>
            </a:r>
          </a:p>
          <a:p>
            <a:pPr marL="800100" lvl="1" indent="-342900">
              <a:buFont typeface="Courier New" panose="02070309020205020404" pitchFamily="49" charset="0"/>
              <a:buChar char="o"/>
            </a:pPr>
            <a:endParaRPr lang="en-US" sz="2000" dirty="0">
              <a:cs typeface="Avenir Book"/>
            </a:endParaRPr>
          </a:p>
          <a:p>
            <a:pPr marL="800100" lvl="1" indent="-342900">
              <a:buFont typeface="Courier New" panose="02070309020205020404" pitchFamily="49" charset="0"/>
              <a:buChar char="o"/>
            </a:pPr>
            <a:r>
              <a:rPr lang="en-US" sz="2000" dirty="0" smtClean="0">
                <a:cs typeface="Avenir Book"/>
              </a:rPr>
              <a:t>The </a:t>
            </a:r>
            <a:r>
              <a:rPr lang="en-US" sz="2000" dirty="0">
                <a:cs typeface="Avenir Book"/>
              </a:rPr>
              <a:t>modern perspective is that reheating </a:t>
            </a:r>
            <a:r>
              <a:rPr lang="en-US" sz="2000" dirty="0" smtClean="0">
                <a:cs typeface="Avenir Book"/>
              </a:rPr>
              <a:t>after inflation produced </a:t>
            </a:r>
            <a:r>
              <a:rPr lang="en-US" sz="2000" dirty="0">
                <a:cs typeface="Avenir Book"/>
              </a:rPr>
              <a:t>a symmetric universe (equal abundances of matter &amp; antimatter). </a:t>
            </a:r>
            <a:endParaRPr lang="en-US" sz="2000" dirty="0" smtClean="0">
              <a:cs typeface="Avenir Book"/>
            </a:endParaRPr>
          </a:p>
          <a:p>
            <a:pPr marL="800100" lvl="1" indent="-342900">
              <a:buFont typeface="Courier New" panose="02070309020205020404" pitchFamily="49" charset="0"/>
              <a:buChar char="o"/>
            </a:pPr>
            <a:endParaRPr lang="en-US" sz="2000" dirty="0">
              <a:cs typeface="Avenir Book"/>
            </a:endParaRPr>
          </a:p>
          <a:p>
            <a:pPr marL="800100" lvl="1" indent="-342900">
              <a:buFont typeface="Courier New" panose="02070309020205020404" pitchFamily="49" charset="0"/>
              <a:buChar char="o"/>
            </a:pPr>
            <a:r>
              <a:rPr lang="en-US" sz="2000" dirty="0" smtClean="0">
                <a:cs typeface="Avenir Book"/>
              </a:rPr>
              <a:t>Asymmetry </a:t>
            </a:r>
            <a:r>
              <a:rPr lang="en-US" sz="2000" dirty="0">
                <a:cs typeface="Avenir Book"/>
              </a:rPr>
              <a:t>developed dynamically </a:t>
            </a:r>
            <a:r>
              <a:rPr lang="en-US" sz="2000" dirty="0" smtClean="0">
                <a:cs typeface="Avenir Book"/>
              </a:rPr>
              <a:t>after inflation and reheating through a process known as “</a:t>
            </a:r>
            <a:r>
              <a:rPr lang="en-US" sz="2000" dirty="0" err="1">
                <a:cs typeface="Avenir Book"/>
              </a:rPr>
              <a:t>baryogenesis</a:t>
            </a:r>
            <a:r>
              <a:rPr lang="en-US" sz="2000" dirty="0" smtClean="0">
                <a:cs typeface="Avenir Book"/>
              </a:rPr>
              <a:t>.”</a:t>
            </a:r>
          </a:p>
          <a:p>
            <a:pPr marL="800100" lvl="1" indent="-342900">
              <a:buFont typeface="Courier New" panose="02070309020205020404" pitchFamily="49" charset="0"/>
              <a:buChar char="o"/>
            </a:pPr>
            <a:endParaRPr lang="en-US" sz="2000" dirty="0"/>
          </a:p>
          <a:p>
            <a:pPr marL="342900" indent="-342900">
              <a:buFont typeface="Arial" panose="020B0604020202020204" pitchFamily="34" charset="0"/>
              <a:buChar char="•"/>
            </a:pPr>
            <a:r>
              <a:rPr lang="en-US" sz="2000" dirty="0" smtClean="0"/>
              <a:t>Why is it about </a:t>
            </a:r>
            <a:r>
              <a:rPr lang="en-US" sz="2000" dirty="0" smtClean="0">
                <a:latin typeface="Symbol" panose="05050102010706020507" pitchFamily="18" charset="2"/>
                <a:cs typeface="Times New Roman" panose="02020603050405020304" pitchFamily="18" charset="0"/>
              </a:rPr>
              <a:t>10</a:t>
            </a:r>
            <a:r>
              <a:rPr lang="en-US" sz="2000" baseline="30000" dirty="0" smtClean="0">
                <a:latin typeface="Symbol" panose="05050102010706020507" pitchFamily="18" charset="2"/>
                <a:cs typeface="Times New Roman" panose="02020603050405020304" pitchFamily="18" charset="0"/>
              </a:rPr>
              <a:t>-10</a:t>
            </a:r>
            <a:r>
              <a:rPr lang="en-US" sz="2000" baseline="30000" dirty="0" smtClean="0">
                <a:latin typeface="Times New Roman" panose="02020603050405020304" pitchFamily="18" charset="0"/>
                <a:cs typeface="Times New Roman" panose="02020603050405020304" pitchFamily="18" charset="0"/>
              </a:rPr>
              <a:t> </a:t>
            </a:r>
            <a:r>
              <a:rPr lang="en-US" sz="2000" dirty="0" smtClean="0"/>
              <a:t>?</a:t>
            </a:r>
            <a:endParaRPr lang="en-US" sz="2000" dirty="0"/>
          </a:p>
        </p:txBody>
      </p:sp>
      <p:sp>
        <p:nvSpPr>
          <p:cNvPr id="4" name="TextBox 3"/>
          <p:cNvSpPr txBox="1"/>
          <p:nvPr/>
        </p:nvSpPr>
        <p:spPr>
          <a:xfrm>
            <a:off x="0" y="0"/>
            <a:ext cx="9144000" cy="584775"/>
          </a:xfrm>
          <a:prstGeom prst="rect">
            <a:avLst/>
          </a:prstGeom>
          <a:noFill/>
        </p:spPr>
        <p:txBody>
          <a:bodyPr wrap="square" rtlCol="0">
            <a:spAutoFit/>
          </a:bodyPr>
          <a:lstStyle/>
          <a:p>
            <a:pPr algn="ctr"/>
            <a:r>
              <a:rPr lang="en-US" sz="3200" b="1" dirty="0" smtClean="0">
                <a:cs typeface="Times New Roman" panose="02020603050405020304" pitchFamily="18" charset="0"/>
              </a:rPr>
              <a:t>Baryon Asymmetry: </a:t>
            </a:r>
            <a:r>
              <a:rPr lang="en-US" sz="3200" b="1" i="1" dirty="0" err="1" smtClean="0">
                <a:latin typeface="Times New Roman" panose="02020603050405020304" pitchFamily="18" charset="0"/>
                <a:cs typeface="Times New Roman" panose="02020603050405020304" pitchFamily="18" charset="0"/>
              </a:rPr>
              <a:t>n</a:t>
            </a:r>
            <a:r>
              <a:rPr lang="en-US" sz="3200" b="1" baseline="-25000" dirty="0" err="1" smtClean="0">
                <a:latin typeface="Times New Roman" panose="02020603050405020304" pitchFamily="18" charset="0"/>
                <a:cs typeface="Times New Roman" panose="02020603050405020304" pitchFamily="18" charset="0"/>
              </a:rPr>
              <a:t>B</a:t>
            </a:r>
            <a:r>
              <a:rPr lang="en-US" sz="3200" b="1" dirty="0" smtClean="0"/>
              <a:t>/</a:t>
            </a:r>
            <a:r>
              <a:rPr lang="en-US" sz="3200" b="1" i="1" dirty="0" smtClean="0">
                <a:latin typeface="Times New Roman" panose="02020603050405020304" pitchFamily="18" charset="0"/>
                <a:cs typeface="Times New Roman" panose="02020603050405020304" pitchFamily="18" charset="0"/>
              </a:rPr>
              <a:t>s</a:t>
            </a:r>
            <a:r>
              <a:rPr lang="en-US" sz="3200" b="1" dirty="0" smtClean="0"/>
              <a:t> </a:t>
            </a:r>
            <a:r>
              <a:rPr lang="en-US" sz="3200" b="1" dirty="0" smtClean="0">
                <a:latin typeface="Symbol" panose="05050102010706020507" pitchFamily="18" charset="2"/>
              </a:rPr>
              <a:t>= (0.861 </a:t>
            </a:r>
            <a:r>
              <a:rPr lang="en-US" sz="3200" b="1" dirty="0" smtClean="0">
                <a:latin typeface="Symbol" panose="05050102010706020507" pitchFamily="18" charset="2"/>
                <a:sym typeface="Symbol" panose="05050102010706020507" pitchFamily="18" charset="2"/>
              </a:rPr>
              <a:t> 0.005)  10 </a:t>
            </a:r>
            <a:r>
              <a:rPr lang="en-US" sz="3200" b="1" baseline="30000" dirty="0" smtClean="0">
                <a:latin typeface="Symbol" panose="05050102010706020507" pitchFamily="18" charset="2"/>
                <a:sym typeface="Symbol" panose="05050102010706020507" pitchFamily="18" charset="2"/>
              </a:rPr>
              <a:t>-10 </a:t>
            </a:r>
            <a:endParaRPr lang="en-US" sz="3200" b="1" baseline="30000" dirty="0">
              <a:latin typeface="Symbol" panose="05050102010706020507" pitchFamily="18" charset="2"/>
            </a:endParaRPr>
          </a:p>
        </p:txBody>
      </p:sp>
      <p:sp>
        <p:nvSpPr>
          <p:cNvPr id="5"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1343005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ciAmOrigins"/>
          <p:cNvPicPr>
            <a:picLocks noChangeAspect="1" noChangeArrowheads="1"/>
          </p:cNvPicPr>
          <p:nvPr/>
        </p:nvPicPr>
        <p:blipFill>
          <a:blip r:embed="rId2">
            <a:extLst>
              <a:ext uri="{28A0092B-C50C-407E-A947-70E740481C1C}">
                <a14:useLocalDpi xmlns:a14="http://schemas.microsoft.com/office/drawing/2010/main" val="0"/>
              </a:ext>
            </a:extLst>
          </a:blip>
          <a:srcRect l="398" t="1006" r="998" b="403"/>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Box 3"/>
          <p:cNvSpPr txBox="1"/>
          <p:nvPr/>
        </p:nvSpPr>
        <p:spPr>
          <a:xfrm>
            <a:off x="0" y="0"/>
            <a:ext cx="9144000" cy="584775"/>
          </a:xfrm>
          <a:prstGeom prst="rect">
            <a:avLst/>
          </a:prstGeom>
          <a:noFill/>
        </p:spPr>
        <p:txBody>
          <a:bodyPr wrap="square" rtlCol="0">
            <a:spAutoFit/>
          </a:bodyPr>
          <a:lstStyle/>
          <a:p>
            <a:pPr algn="ctr"/>
            <a:r>
              <a:rPr lang="en-US" sz="3200" b="1" dirty="0" smtClean="0">
                <a:solidFill>
                  <a:schemeClr val="bg1"/>
                </a:solidFill>
                <a:cs typeface="Times New Roman" panose="02020603050405020304" pitchFamily="18" charset="0"/>
              </a:rPr>
              <a:t>Inner Space/Outer Space Connection</a:t>
            </a:r>
            <a:endParaRPr lang="en-US" sz="3200" b="1" baseline="30000" dirty="0">
              <a:solidFill>
                <a:schemeClr val="bg1"/>
              </a:solidFill>
            </a:endParaRPr>
          </a:p>
        </p:txBody>
      </p:sp>
      <p:sp>
        <p:nvSpPr>
          <p:cNvPr id="2" name="TextBox 1"/>
          <p:cNvSpPr txBox="1"/>
          <p:nvPr/>
        </p:nvSpPr>
        <p:spPr>
          <a:xfrm>
            <a:off x="2" y="675861"/>
            <a:ext cx="9143998" cy="4708981"/>
          </a:xfrm>
          <a:prstGeom prst="rect">
            <a:avLst/>
          </a:prstGeom>
          <a:noFill/>
        </p:spPr>
        <p:txBody>
          <a:bodyPr wrap="square" rtlCol="0">
            <a:spAutoFit/>
          </a:bodyPr>
          <a:lstStyle/>
          <a:p>
            <a:r>
              <a:rPr lang="en-US" sz="2000" dirty="0" smtClean="0">
                <a:solidFill>
                  <a:schemeClr val="bg1"/>
                </a:solidFill>
              </a:rPr>
              <a:t>A complete Standard Model of Particle Physics, arising from laboratory experiments and beautiful theoretical ideas, should be applicable to the universe beyond terrestrial laboratories and (in principle) allow the calculation of cosmological parameters such as the baryon number of the universe, as well as the nature of dark matter and dark energy.</a:t>
            </a:r>
          </a:p>
          <a:p>
            <a:endParaRPr lang="en-US" sz="2000" dirty="0">
              <a:solidFill>
                <a:schemeClr val="bg1"/>
              </a:solidFill>
            </a:endParaRPr>
          </a:p>
          <a:p>
            <a:endParaRPr lang="en-US" sz="2000" dirty="0" smtClean="0">
              <a:solidFill>
                <a:schemeClr val="bg1"/>
              </a:solidFill>
            </a:endParaRPr>
          </a:p>
          <a:p>
            <a:r>
              <a:rPr lang="en-US" sz="2000" dirty="0">
                <a:solidFill>
                  <a:schemeClr val="bg1"/>
                </a:solidFill>
              </a:rPr>
              <a:t>A failure of </a:t>
            </a:r>
            <a:r>
              <a:rPr lang="en-US" sz="2000" u="sng" dirty="0">
                <a:solidFill>
                  <a:schemeClr val="bg1"/>
                </a:solidFill>
              </a:rPr>
              <a:t>today’s</a:t>
            </a:r>
            <a:r>
              <a:rPr lang="en-US" sz="2000" dirty="0">
                <a:solidFill>
                  <a:schemeClr val="bg1"/>
                </a:solidFill>
              </a:rPr>
              <a:t> Standard Model of Particle Physics to account </a:t>
            </a:r>
            <a:r>
              <a:rPr lang="en-US" sz="2000" dirty="0" smtClean="0">
                <a:solidFill>
                  <a:schemeClr val="bg1"/>
                </a:solidFill>
              </a:rPr>
              <a:t>completely for </a:t>
            </a:r>
            <a:r>
              <a:rPr lang="en-US" sz="2000" dirty="0">
                <a:solidFill>
                  <a:schemeClr val="bg1"/>
                </a:solidFill>
              </a:rPr>
              <a:t>the </a:t>
            </a:r>
            <a:r>
              <a:rPr lang="en-US" sz="2000" dirty="0" smtClean="0">
                <a:solidFill>
                  <a:schemeClr val="bg1"/>
                </a:solidFill>
              </a:rPr>
              <a:t>observed universe (dark matter, dark energy, inflation, </a:t>
            </a:r>
            <a:r>
              <a:rPr lang="en-US" sz="2000" dirty="0" err="1" smtClean="0">
                <a:solidFill>
                  <a:schemeClr val="bg1"/>
                </a:solidFill>
              </a:rPr>
              <a:t>baryogenesis</a:t>
            </a:r>
            <a:r>
              <a:rPr lang="en-US" sz="2000" dirty="0" smtClean="0">
                <a:solidFill>
                  <a:schemeClr val="bg1"/>
                </a:solidFill>
              </a:rPr>
              <a:t>) points </a:t>
            </a:r>
            <a:r>
              <a:rPr lang="en-US" sz="2000" dirty="0">
                <a:solidFill>
                  <a:schemeClr val="bg1"/>
                </a:solidFill>
              </a:rPr>
              <a:t>to the fact that </a:t>
            </a:r>
            <a:r>
              <a:rPr lang="en-US" sz="2000" b="1" u="sng" dirty="0" smtClean="0">
                <a:solidFill>
                  <a:schemeClr val="bg1"/>
                </a:solidFill>
              </a:rPr>
              <a:t>Today’s</a:t>
            </a:r>
            <a:r>
              <a:rPr lang="en-US" sz="2000" dirty="0" smtClean="0">
                <a:solidFill>
                  <a:schemeClr val="bg1"/>
                </a:solidFill>
              </a:rPr>
              <a:t> Standard </a:t>
            </a:r>
            <a:r>
              <a:rPr lang="en-US" sz="2000" dirty="0">
                <a:solidFill>
                  <a:schemeClr val="bg1"/>
                </a:solidFill>
              </a:rPr>
              <a:t>Model of Particle Physics </a:t>
            </a:r>
            <a:r>
              <a:rPr lang="en-US" sz="2000" dirty="0" smtClean="0">
                <a:solidFill>
                  <a:schemeClr val="bg1"/>
                </a:solidFill>
              </a:rPr>
              <a:t>is not the </a:t>
            </a:r>
            <a:r>
              <a:rPr lang="en-US" sz="2000" b="1" u="sng" dirty="0" smtClean="0">
                <a:solidFill>
                  <a:schemeClr val="bg1"/>
                </a:solidFill>
              </a:rPr>
              <a:t>Final</a:t>
            </a:r>
            <a:r>
              <a:rPr lang="en-US" sz="2000" dirty="0" smtClean="0">
                <a:solidFill>
                  <a:schemeClr val="bg1"/>
                </a:solidFill>
              </a:rPr>
              <a:t> Standard Model of Particle Physics.  </a:t>
            </a:r>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2000" dirty="0">
                <a:solidFill>
                  <a:schemeClr val="bg1"/>
                </a:solidFill>
              </a:rPr>
              <a:t>Cosmological considerations may point to directions for physics beyond </a:t>
            </a:r>
            <a:r>
              <a:rPr lang="en-US" sz="2000" u="sng" dirty="0">
                <a:solidFill>
                  <a:schemeClr val="bg1"/>
                </a:solidFill>
              </a:rPr>
              <a:t>today’s</a:t>
            </a:r>
            <a:r>
              <a:rPr lang="en-US" sz="2000" dirty="0">
                <a:solidFill>
                  <a:schemeClr val="bg1"/>
                </a:solidFill>
              </a:rPr>
              <a:t> Standard Model</a:t>
            </a:r>
            <a:r>
              <a:rPr lang="en-US" sz="2000" dirty="0" smtClean="0">
                <a:solidFill>
                  <a:schemeClr val="bg1"/>
                </a:solidFill>
              </a:rPr>
              <a:t>.  </a:t>
            </a:r>
            <a:endParaRPr lang="en-US" sz="2000" dirty="0">
              <a:solidFill>
                <a:schemeClr val="bg1"/>
              </a:solidFill>
            </a:endParaRPr>
          </a:p>
        </p:txBody>
      </p:sp>
      <p:sp>
        <p:nvSpPr>
          <p:cNvPr id="6"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bg1"/>
                </a:solidFill>
              </a:rPr>
              <a:t>UNSOLVED PROBLEMS in Astrophysics and Cosmology</a:t>
            </a:r>
            <a:endParaRPr lang="en-US" dirty="0">
              <a:solidFill>
                <a:schemeClr val="bg1"/>
              </a:solidFill>
            </a:endParaRPr>
          </a:p>
        </p:txBody>
      </p:sp>
    </p:spTree>
    <p:extLst>
      <p:ext uri="{BB962C8B-B14F-4D97-AF65-F5344CB8AC3E}">
        <p14:creationId xmlns:p14="http://schemas.microsoft.com/office/powerpoint/2010/main" val="38585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26994"/>
            <a:ext cx="9144000" cy="2831544"/>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t>Can the standard model of particle physics explain a tiny number                 in the standard model of cosmology:  </a:t>
            </a:r>
            <a:r>
              <a:rPr lang="en-US" sz="2000" i="1" dirty="0" err="1" smtClean="0">
                <a:latin typeface="Times New Roman" panose="02020603050405020304" pitchFamily="18" charset="0"/>
                <a:cs typeface="Times New Roman" panose="02020603050405020304" pitchFamily="18" charset="0"/>
              </a:rPr>
              <a:t>n</a:t>
            </a:r>
            <a:r>
              <a:rPr lang="en-US" sz="2000" baseline="-25000" dirty="0" err="1" smtClean="0">
                <a:latin typeface="Times New Roman" panose="02020603050405020304" pitchFamily="18" charset="0"/>
                <a:cs typeface="Times New Roman" panose="02020603050405020304" pitchFamily="18" charset="0"/>
              </a:rPr>
              <a:t>B</a:t>
            </a:r>
            <a:r>
              <a:rPr lang="en-US" sz="2000" dirty="0" smtClean="0"/>
              <a:t>/</a:t>
            </a:r>
            <a:r>
              <a:rPr lang="en-US" sz="2000" i="1" dirty="0" smtClean="0">
                <a:latin typeface="Times New Roman" panose="02020603050405020304" pitchFamily="18" charset="0"/>
                <a:cs typeface="Times New Roman" panose="02020603050405020304" pitchFamily="18" charset="0"/>
              </a:rPr>
              <a:t>s</a:t>
            </a:r>
            <a:r>
              <a:rPr lang="en-US" sz="2000" dirty="0" smtClean="0"/>
              <a:t> </a:t>
            </a:r>
            <a:r>
              <a:rPr lang="en-US" sz="2000" dirty="0">
                <a:latin typeface="Symbol" panose="05050102010706020507" pitchFamily="18" charset="2"/>
              </a:rPr>
              <a:t>= (0.861</a:t>
            </a:r>
            <a:r>
              <a:rPr lang="en-US" sz="2000" dirty="0">
                <a:latin typeface="Symbol" panose="05050102010706020507" pitchFamily="18" charset="2"/>
                <a:sym typeface="Symbol" panose="05050102010706020507" pitchFamily="18" charset="2"/>
              </a:rPr>
              <a:t>0.005)  10 </a:t>
            </a:r>
            <a:r>
              <a:rPr lang="en-US" sz="2000" baseline="30000" dirty="0">
                <a:latin typeface="Symbol" panose="05050102010706020507" pitchFamily="18" charset="2"/>
                <a:sym typeface="Symbol" panose="05050102010706020507" pitchFamily="18" charset="2"/>
              </a:rPr>
              <a:t>-</a:t>
            </a:r>
            <a:r>
              <a:rPr lang="en-US" sz="2000" baseline="30000" dirty="0" smtClean="0">
                <a:latin typeface="Symbol" panose="05050102010706020507" pitchFamily="18" charset="2"/>
                <a:sym typeface="Symbol" panose="05050102010706020507" pitchFamily="18" charset="2"/>
              </a:rPr>
              <a:t>10 </a:t>
            </a:r>
            <a:r>
              <a:rPr lang="en-US" sz="2000" dirty="0" smtClean="0">
                <a:sym typeface="Symbol" panose="05050102010706020507" pitchFamily="18" charset="2"/>
              </a:rPr>
              <a:t>?</a:t>
            </a:r>
          </a:p>
          <a:p>
            <a:pPr marL="342900" indent="-342900">
              <a:buFont typeface="Arial" panose="020B0604020202020204" pitchFamily="34" charset="0"/>
              <a:buChar char="•"/>
            </a:pPr>
            <a:endParaRPr lang="en-US" sz="1600" dirty="0" smtClean="0">
              <a:sym typeface="Symbol" panose="05050102010706020507" pitchFamily="18" charset="2"/>
            </a:endParaRPr>
          </a:p>
          <a:p>
            <a:pPr algn="ctr"/>
            <a:r>
              <a:rPr lang="en-US" sz="2000" u="sng" dirty="0" smtClean="0">
                <a:sym typeface="Symbol" panose="05050102010706020507" pitchFamily="18" charset="2"/>
              </a:rPr>
              <a:t>No</a:t>
            </a:r>
            <a:r>
              <a:rPr lang="en-US" sz="2000" u="sng" dirty="0">
                <a:sym typeface="Symbol" panose="05050102010706020507" pitchFamily="18" charset="2"/>
              </a:rPr>
              <a:t>, or at least, not yet!</a:t>
            </a:r>
            <a:endParaRPr lang="en-US" sz="2000" u="sng" dirty="0"/>
          </a:p>
          <a:p>
            <a:endParaRPr lang="en-US" sz="2000" dirty="0">
              <a:sym typeface="Symbol" panose="05050102010706020507" pitchFamily="18" charset="2"/>
            </a:endParaRPr>
          </a:p>
          <a:p>
            <a:pPr marL="342900" indent="-342900">
              <a:buFont typeface="Arial" panose="020B0604020202020204" pitchFamily="34" charset="0"/>
              <a:buChar char="•"/>
            </a:pPr>
            <a:r>
              <a:rPr lang="en-US" sz="2000" dirty="0"/>
              <a:t>Can the </a:t>
            </a:r>
            <a:r>
              <a:rPr lang="en-US" sz="2000" dirty="0" smtClean="0"/>
              <a:t>standard model </a:t>
            </a:r>
            <a:r>
              <a:rPr lang="en-US" sz="2000" dirty="0"/>
              <a:t>of particle physics explain </a:t>
            </a:r>
            <a:r>
              <a:rPr lang="en-US" sz="2000" dirty="0" smtClean="0"/>
              <a:t>an order-unity </a:t>
            </a:r>
            <a:r>
              <a:rPr lang="en-US" sz="2000" dirty="0" smtClean="0">
                <a:sym typeface="Symbol" panose="05050102010706020507" pitchFamily="18" charset="2"/>
              </a:rPr>
              <a:t>number     in the standard model of cosmology:  Dark Matter/Baryons  5.3?</a:t>
            </a:r>
          </a:p>
          <a:p>
            <a:endParaRPr lang="en-US" sz="1600" dirty="0" smtClean="0">
              <a:sym typeface="Symbol" panose="05050102010706020507" pitchFamily="18" charset="2"/>
            </a:endParaRPr>
          </a:p>
          <a:p>
            <a:pPr algn="ctr"/>
            <a:r>
              <a:rPr lang="en-US" sz="2000" u="sng" dirty="0" smtClean="0">
                <a:sym typeface="Symbol" panose="05050102010706020507" pitchFamily="18" charset="2"/>
              </a:rPr>
              <a:t>No, or at least, not yet!</a:t>
            </a:r>
            <a:endParaRPr lang="en-US" sz="2000" u="sng" dirty="0"/>
          </a:p>
        </p:txBody>
      </p:sp>
      <p:sp>
        <p:nvSpPr>
          <p:cNvPr id="9" name="TextBox 8"/>
          <p:cNvSpPr txBox="1"/>
          <p:nvPr/>
        </p:nvSpPr>
        <p:spPr>
          <a:xfrm>
            <a:off x="1" y="3710255"/>
            <a:ext cx="9144000" cy="707886"/>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Starting after inflation/reheating with a symmetric universe, how must the SM be augmented to produce an asymmetric universe? </a:t>
            </a:r>
            <a:endParaRPr lang="en-US" sz="2000" dirty="0"/>
          </a:p>
        </p:txBody>
      </p:sp>
      <p:sp>
        <p:nvSpPr>
          <p:cNvPr id="7" name="TextBox 6"/>
          <p:cNvSpPr txBox="1"/>
          <p:nvPr/>
        </p:nvSpPr>
        <p:spPr>
          <a:xfrm>
            <a:off x="0" y="0"/>
            <a:ext cx="9144000" cy="584775"/>
          </a:xfrm>
          <a:prstGeom prst="rect">
            <a:avLst/>
          </a:prstGeom>
          <a:noFill/>
        </p:spPr>
        <p:txBody>
          <a:bodyPr wrap="square" rtlCol="0">
            <a:spAutoFit/>
          </a:bodyPr>
          <a:lstStyle/>
          <a:p>
            <a:pPr algn="ctr"/>
            <a:r>
              <a:rPr lang="en-US" sz="3200" b="1" dirty="0" smtClean="0">
                <a:cs typeface="Times New Roman" panose="02020603050405020304" pitchFamily="18" charset="0"/>
              </a:rPr>
              <a:t>Baryon Asymmetry: </a:t>
            </a:r>
            <a:r>
              <a:rPr lang="en-US" sz="3200" b="1" i="1" dirty="0" err="1" smtClean="0">
                <a:latin typeface="Times New Roman" panose="02020603050405020304" pitchFamily="18" charset="0"/>
                <a:cs typeface="Times New Roman" panose="02020603050405020304" pitchFamily="18" charset="0"/>
              </a:rPr>
              <a:t>n</a:t>
            </a:r>
            <a:r>
              <a:rPr lang="en-US" sz="3200" b="1" baseline="-25000" dirty="0" err="1" smtClean="0">
                <a:latin typeface="Times New Roman" panose="02020603050405020304" pitchFamily="18" charset="0"/>
                <a:cs typeface="Times New Roman" panose="02020603050405020304" pitchFamily="18" charset="0"/>
              </a:rPr>
              <a:t>B</a:t>
            </a:r>
            <a:r>
              <a:rPr lang="en-US" sz="3200" b="1" dirty="0" smtClean="0"/>
              <a:t>/</a:t>
            </a:r>
            <a:r>
              <a:rPr lang="en-US" sz="3200" b="1" i="1" dirty="0" smtClean="0">
                <a:latin typeface="Times New Roman" panose="02020603050405020304" pitchFamily="18" charset="0"/>
                <a:cs typeface="Times New Roman" panose="02020603050405020304" pitchFamily="18" charset="0"/>
              </a:rPr>
              <a:t>s</a:t>
            </a:r>
            <a:r>
              <a:rPr lang="en-US" sz="3200" b="1" dirty="0" smtClean="0"/>
              <a:t> </a:t>
            </a:r>
            <a:r>
              <a:rPr lang="en-US" sz="3200" b="1" dirty="0" smtClean="0">
                <a:latin typeface="Symbol" panose="05050102010706020507" pitchFamily="18" charset="2"/>
              </a:rPr>
              <a:t>= (0.861 </a:t>
            </a:r>
            <a:r>
              <a:rPr lang="en-US" sz="3200" b="1" dirty="0" smtClean="0">
                <a:latin typeface="Symbol" panose="05050102010706020507" pitchFamily="18" charset="2"/>
                <a:sym typeface="Symbol" panose="05050102010706020507" pitchFamily="18" charset="2"/>
              </a:rPr>
              <a:t> 0.005)  10 </a:t>
            </a:r>
            <a:r>
              <a:rPr lang="en-US" sz="3200" b="1" baseline="30000" dirty="0" smtClean="0">
                <a:latin typeface="Symbol" panose="05050102010706020507" pitchFamily="18" charset="2"/>
                <a:sym typeface="Symbol" panose="05050102010706020507" pitchFamily="18" charset="2"/>
              </a:rPr>
              <a:t>-10 </a:t>
            </a:r>
            <a:endParaRPr lang="en-US" sz="3200" b="1" baseline="30000" dirty="0">
              <a:latin typeface="Symbol" panose="05050102010706020507" pitchFamily="18" charset="2"/>
            </a:endParaRPr>
          </a:p>
        </p:txBody>
      </p:sp>
      <p:sp>
        <p:nvSpPr>
          <p:cNvPr id="8"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204877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4925355" y="1275890"/>
            <a:ext cx="4218645" cy="1944122"/>
          </a:xfrm>
          <a:prstGeom prst="rect">
            <a:avLst/>
          </a:prstGeom>
          <a:noFill/>
        </p:spPr>
        <p:txBody>
          <a:bodyPr wrap="square" rtlCol="0">
            <a:spAutoFit/>
          </a:bodyPr>
          <a:lstStyle/>
          <a:p>
            <a:r>
              <a:rPr lang="en-US" dirty="0">
                <a:cs typeface="Times New Roman" panose="02020603050405020304" pitchFamily="18" charset="0"/>
              </a:rPr>
              <a:t>Z</a:t>
            </a:r>
            <a:r>
              <a:rPr lang="en-US" dirty="0" smtClean="0">
                <a:cs typeface="Times New Roman" panose="02020603050405020304" pitchFamily="18" charset="0"/>
              </a:rPr>
              <a:t>ero temperature:</a:t>
            </a:r>
            <a:endParaRPr lang="en-US" sz="100" dirty="0" smtClean="0">
              <a:cs typeface="Times New Roman" panose="02020603050405020304" pitchFamily="18" charset="0"/>
            </a:endParaRPr>
          </a:p>
          <a:p>
            <a:r>
              <a:rPr lang="en-US" i="1" dirty="0" smtClean="0">
                <a:latin typeface="Times New Roman" panose="02020603050405020304" pitchFamily="18" charset="0"/>
                <a:cs typeface="Times New Roman" panose="02020603050405020304" pitchFamily="18" charset="0"/>
              </a:rPr>
              <a:t>   </a:t>
            </a:r>
            <a:r>
              <a:rPr lang="en-US" dirty="0" smtClean="0">
                <a:latin typeface="Symbol" panose="05050102010706020507" pitchFamily="18" charset="2"/>
                <a:cs typeface="Times New Roman" panose="02020603050405020304" pitchFamily="18" charset="0"/>
              </a:rPr>
              <a:t>G </a:t>
            </a:r>
            <a:r>
              <a:rPr lang="en-US" dirty="0" smtClean="0">
                <a:latin typeface="Symbol" panose="05050102010706020507" pitchFamily="18" charset="2"/>
                <a:cs typeface="Times New Roman" panose="02020603050405020304" pitchFamily="18" charset="0"/>
                <a:sym typeface="Symbol" panose="05050102010706020507" pitchFamily="18" charset="2"/>
              </a:rPr>
              <a:t></a:t>
            </a:r>
            <a:r>
              <a:rPr lang="en-US" i="1" dirty="0" smtClean="0">
                <a:latin typeface="Times New Roman" panose="02020603050405020304" pitchFamily="18" charset="0"/>
                <a:cs typeface="Times New Roman" panose="02020603050405020304" pitchFamily="18" charset="0"/>
              </a:rPr>
              <a:t> e</a:t>
            </a:r>
            <a:r>
              <a:rPr lang="en-US" dirty="0" smtClean="0">
                <a:cs typeface="Times New Roman" panose="02020603050405020304" pitchFamily="18" charset="0"/>
              </a:rPr>
              <a:t>           </a:t>
            </a:r>
            <a:r>
              <a:rPr lang="en-US" dirty="0" smtClean="0">
                <a:cs typeface="Times New Roman" panose="02020603050405020304" pitchFamily="18" charset="0"/>
                <a:sym typeface="Symbol" panose="05050102010706020507" pitchFamily="18" charset="2"/>
              </a:rPr>
              <a:t> </a:t>
            </a:r>
            <a:r>
              <a:rPr lang="en-US" dirty="0" smtClean="0">
                <a:latin typeface="Times New Roman" panose="02020603050405020304" pitchFamily="18" charset="0"/>
                <a:cs typeface="Times New Roman" panose="02020603050405020304" pitchFamily="18" charset="0"/>
                <a:sym typeface="Symbol" panose="05050102010706020507" pitchFamily="18" charset="2"/>
              </a:rPr>
              <a:t>10</a:t>
            </a:r>
            <a:r>
              <a:rPr lang="en-US" baseline="30000" dirty="0" smtClean="0">
                <a:latin typeface="Symbol" panose="05050102010706020507" pitchFamily="18" charset="2"/>
                <a:cs typeface="Times New Roman" panose="02020603050405020304" pitchFamily="18" charset="0"/>
                <a:sym typeface="Symbol" panose="05050102010706020507" pitchFamily="18" charset="2"/>
              </a:rPr>
              <a:t>-</a:t>
            </a:r>
            <a:r>
              <a:rPr lang="en-US" baseline="30000" dirty="0" smtClean="0">
                <a:latin typeface="Times New Roman" panose="02020603050405020304" pitchFamily="18" charset="0"/>
                <a:cs typeface="Times New Roman" panose="02020603050405020304" pitchFamily="18" charset="0"/>
                <a:sym typeface="Symbol" panose="05050102010706020507" pitchFamily="18" charset="2"/>
              </a:rPr>
              <a:t>171</a:t>
            </a:r>
          </a:p>
          <a:p>
            <a:endParaRPr lang="en-US" sz="1400" baseline="30000" dirty="0">
              <a:solidFill>
                <a:srgbClr val="003657"/>
              </a:solidFill>
              <a:latin typeface="Times New Roman" panose="02020603050405020304" pitchFamily="18" charset="0"/>
              <a:cs typeface="Times New Roman" panose="02020603050405020304" pitchFamily="18" charset="0"/>
              <a:sym typeface="Symbol" panose="05050102010706020507" pitchFamily="18" charset="2"/>
            </a:endParaRPr>
          </a:p>
          <a:p>
            <a:r>
              <a:rPr lang="en-US" dirty="0" smtClean="0">
                <a:cs typeface="Times New Roman" panose="02020603050405020304" pitchFamily="18" charset="0"/>
                <a:sym typeface="Symbol" panose="05050102010706020507" pitchFamily="18" charset="2"/>
              </a:rPr>
              <a:t>Non-zero temperature:</a:t>
            </a:r>
          </a:p>
          <a:p>
            <a:r>
              <a:rPr lang="en-US" dirty="0">
                <a:solidFill>
                  <a:srgbClr val="003657"/>
                </a:solidFill>
                <a:cs typeface="Times New Roman" panose="02020603050405020304" pitchFamily="18" charset="0"/>
                <a:sym typeface="Symbol" panose="05050102010706020507" pitchFamily="18" charset="2"/>
              </a:rPr>
              <a:t> </a:t>
            </a:r>
            <a:r>
              <a:rPr lang="en-US" dirty="0" smtClean="0">
                <a:solidFill>
                  <a:srgbClr val="003657"/>
                </a:solidFill>
                <a:cs typeface="Times New Roman" panose="02020603050405020304" pitchFamily="18" charset="0"/>
                <a:sym typeface="Symbol" panose="05050102010706020507" pitchFamily="18" charset="2"/>
              </a:rPr>
              <a:t>                                                   </a:t>
            </a:r>
            <a:r>
              <a:rPr lang="en-US" dirty="0" smtClean="0">
                <a:latin typeface="Times New Roman" panose="02020603050405020304" pitchFamily="18" charset="0"/>
                <a:cs typeface="Times New Roman" panose="02020603050405020304" pitchFamily="18" charset="0"/>
                <a:sym typeface="Symbol Tiger" panose="05050102010706020507" pitchFamily="18" charset="2"/>
              </a:rPr>
              <a:t></a:t>
            </a:r>
            <a:r>
              <a:rPr lang="en-US" i="1" dirty="0" smtClean="0">
                <a:latin typeface="Times New Roman" panose="02020603050405020304" pitchFamily="18" charset="0"/>
                <a:cs typeface="Times New Roman" panose="02020603050405020304" pitchFamily="18" charset="0"/>
                <a:sym typeface="Symbol Tiger" panose="05050102010706020507" pitchFamily="18" charset="2"/>
              </a:rPr>
              <a:t>h</a:t>
            </a:r>
            <a:r>
              <a:rPr lang="en-US" dirty="0" smtClean="0">
                <a:latin typeface="Times New Roman" panose="02020603050405020304" pitchFamily="18" charset="0"/>
                <a:cs typeface="Times New Roman" panose="02020603050405020304" pitchFamily="18" charset="0"/>
                <a:sym typeface="Symbol Tiger" panose="05050102010706020507" pitchFamily="18" charset="2"/>
              </a:rPr>
              <a:t> </a:t>
            </a:r>
            <a:r>
              <a:rPr lang="en-US"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0</a:t>
            </a:r>
          </a:p>
          <a:p>
            <a:r>
              <a:rPr lang="en-US" sz="300" dirty="0" smtClean="0">
                <a:solidFill>
                  <a:srgbClr val="003657"/>
                </a:solidFill>
                <a:latin typeface="Symbol" panose="05050102010706020507" pitchFamily="18" charset="2"/>
                <a:cs typeface="Times New Roman" panose="02020603050405020304" pitchFamily="18" charset="0"/>
                <a:sym typeface="Symbol" panose="05050102010706020507" pitchFamily="18" charset="2"/>
              </a:rPr>
              <a:t> </a:t>
            </a:r>
          </a:p>
          <a:p>
            <a:r>
              <a:rPr lang="en-US" dirty="0" smtClean="0">
                <a:solidFill>
                  <a:srgbClr val="003657"/>
                </a:solidFill>
                <a:latin typeface="Symbol" panose="05050102010706020507" pitchFamily="18" charset="2"/>
                <a:cs typeface="Times New Roman" panose="02020603050405020304" pitchFamily="18" charset="0"/>
                <a:sym typeface="Symbol" panose="05050102010706020507" pitchFamily="18" charset="2"/>
              </a:rPr>
              <a:t>                                                          </a:t>
            </a:r>
            <a:r>
              <a:rPr lang="en-US" dirty="0" smtClean="0">
                <a:latin typeface="Times New Roman" panose="02020603050405020304" pitchFamily="18" charset="0"/>
                <a:cs typeface="Times New Roman" panose="02020603050405020304" pitchFamily="18" charset="0"/>
                <a:sym typeface="Symbol Tiger" panose="05050102010706020507" pitchFamily="18" charset="2"/>
              </a:rPr>
              <a:t></a:t>
            </a:r>
            <a:r>
              <a:rPr lang="en-US" i="1" dirty="0">
                <a:latin typeface="Times New Roman" panose="02020603050405020304" pitchFamily="18" charset="0"/>
                <a:cs typeface="Times New Roman" panose="02020603050405020304" pitchFamily="18" charset="0"/>
                <a:sym typeface="Symbol Tiger" panose="05050102010706020507" pitchFamily="18" charset="2"/>
              </a:rPr>
              <a:t>h</a:t>
            </a:r>
            <a:r>
              <a:rPr lang="en-US" dirty="0">
                <a:latin typeface="Times New Roman" panose="02020603050405020304" pitchFamily="18" charset="0"/>
                <a:cs typeface="Times New Roman" panose="02020603050405020304" pitchFamily="18" charset="0"/>
                <a:sym typeface="Symbol Tiger"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a:t>
            </a:r>
            <a:r>
              <a:rPr lang="en-US"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a:latin typeface="Symbol" panose="05050102010706020507" pitchFamily="18" charset="2"/>
                <a:cs typeface="Times New Roman" panose="02020603050405020304" pitchFamily="18" charset="0"/>
                <a:sym typeface="Symbol" panose="05050102010706020507" pitchFamily="18" charset="2"/>
              </a:rPr>
              <a:t>0</a:t>
            </a:r>
          </a:p>
          <a:p>
            <a:endParaRPr lang="en-US" dirty="0">
              <a:solidFill>
                <a:srgbClr val="003657"/>
              </a:solidFill>
              <a:latin typeface="Symbol" panose="05050102010706020507" pitchFamily="18" charset="2"/>
              <a:cs typeface="Times New Roman" panose="02020603050405020304" pitchFamily="18" charset="0"/>
              <a:sym typeface="Symbol" panose="05050102010706020507" pitchFamily="18" charset="2"/>
            </a:endParaRPr>
          </a:p>
        </p:txBody>
      </p:sp>
      <p:sp>
        <p:nvSpPr>
          <p:cNvPr id="6" name="TextBox 5"/>
          <p:cNvSpPr txBox="1"/>
          <p:nvPr/>
        </p:nvSpPr>
        <p:spPr>
          <a:xfrm>
            <a:off x="1" y="739469"/>
            <a:ext cx="5628464" cy="4678204"/>
          </a:xfrm>
          <a:prstGeom prst="rect">
            <a:avLst/>
          </a:prstGeom>
          <a:noFill/>
        </p:spPr>
        <p:txBody>
          <a:bodyPr wrap="none" rtlCol="0">
            <a:spAutoFit/>
          </a:bodyPr>
          <a:lstStyle/>
          <a:p>
            <a:pPr marL="457200" indent="-457200">
              <a:buFont typeface="+mj-lt"/>
              <a:buAutoNum type="arabicPeriod"/>
            </a:pPr>
            <a:r>
              <a:rPr lang="en-US" sz="2400" dirty="0"/>
              <a:t>B</a:t>
            </a:r>
            <a:r>
              <a:rPr lang="en-US" sz="2400" dirty="0" smtClean="0"/>
              <a:t>aryon number violating processes:</a:t>
            </a:r>
          </a:p>
          <a:p>
            <a:pPr marL="457200" indent="-457200">
              <a:buFont typeface="+mj-lt"/>
              <a:buAutoNum type="arabicPeriod"/>
            </a:pPr>
            <a:endParaRPr lang="en-US" sz="2400" dirty="0" smtClean="0">
              <a:solidFill>
                <a:srgbClr val="003657"/>
              </a:solidFill>
            </a:endParaRPr>
          </a:p>
          <a:p>
            <a:pPr marL="457200" indent="-457200">
              <a:buFont typeface="+mj-lt"/>
              <a:buAutoNum type="arabicPeriod"/>
            </a:pPr>
            <a:endParaRPr lang="en-US" sz="2400" dirty="0">
              <a:solidFill>
                <a:srgbClr val="003657"/>
              </a:solidFill>
            </a:endParaRPr>
          </a:p>
          <a:p>
            <a:pPr marL="457200" indent="-457200">
              <a:buFont typeface="+mj-lt"/>
              <a:buAutoNum type="arabicPeriod"/>
            </a:pPr>
            <a:endParaRPr lang="en-US" sz="2400" dirty="0" smtClean="0">
              <a:solidFill>
                <a:srgbClr val="003657"/>
              </a:solidFill>
            </a:endParaRPr>
          </a:p>
          <a:p>
            <a:pPr marL="457200" indent="-457200">
              <a:buFont typeface="+mj-lt"/>
              <a:buAutoNum type="arabicPeriod"/>
            </a:pPr>
            <a:endParaRPr lang="en-US" sz="2400" dirty="0" smtClean="0">
              <a:solidFill>
                <a:srgbClr val="003657"/>
              </a:solidFill>
            </a:endParaRPr>
          </a:p>
          <a:p>
            <a:endParaRPr lang="en-US" sz="2400" dirty="0" smtClean="0">
              <a:solidFill>
                <a:srgbClr val="003657"/>
              </a:solidFill>
            </a:endParaRPr>
          </a:p>
          <a:p>
            <a:endParaRPr lang="en-US" dirty="0">
              <a:solidFill>
                <a:srgbClr val="003657"/>
              </a:solidFill>
            </a:endParaRPr>
          </a:p>
          <a:p>
            <a:pPr marL="457200" indent="-457200">
              <a:buFont typeface="+mj-lt"/>
              <a:buAutoNum type="arabicPeriod" startAt="2"/>
            </a:pPr>
            <a:r>
              <a:rPr lang="en-US" sz="2400" dirty="0" smtClean="0">
                <a:latin typeface="Times New Roman" panose="02020603050405020304" pitchFamily="18" charset="0"/>
                <a:cs typeface="Times New Roman" panose="02020603050405020304" pitchFamily="18" charset="0"/>
              </a:rPr>
              <a:t>C</a:t>
            </a:r>
            <a:r>
              <a:rPr lang="en-US" sz="2400" dirty="0" smtClean="0"/>
              <a:t> and </a:t>
            </a:r>
            <a:r>
              <a:rPr lang="en-US" sz="2400" dirty="0" smtClean="0">
                <a:latin typeface="Times New Roman" panose="02020603050405020304" pitchFamily="18" charset="0"/>
                <a:cs typeface="Times New Roman" panose="02020603050405020304" pitchFamily="18" charset="0"/>
              </a:rPr>
              <a:t>CP</a:t>
            </a:r>
            <a:r>
              <a:rPr lang="en-US" sz="2400" dirty="0" smtClean="0"/>
              <a:t> violating processes:</a:t>
            </a:r>
          </a:p>
          <a:p>
            <a:pPr marL="457200" indent="-457200">
              <a:buFont typeface="+mj-lt"/>
              <a:buAutoNum type="arabicPeriod" startAt="2"/>
            </a:pPr>
            <a:endParaRPr lang="en-US" sz="2400" dirty="0" smtClean="0">
              <a:solidFill>
                <a:srgbClr val="003657"/>
              </a:solidFill>
            </a:endParaRPr>
          </a:p>
          <a:p>
            <a:pPr marL="457200" indent="-457200">
              <a:buFont typeface="+mj-lt"/>
              <a:buAutoNum type="arabicPeriod" startAt="2"/>
            </a:pPr>
            <a:endParaRPr lang="en-US" sz="2400" dirty="0">
              <a:solidFill>
                <a:srgbClr val="003657"/>
              </a:solidFill>
            </a:endParaRPr>
          </a:p>
          <a:p>
            <a:pPr marL="457200" indent="-457200">
              <a:buFont typeface="+mj-lt"/>
              <a:buAutoNum type="arabicPeriod" startAt="2"/>
            </a:pPr>
            <a:endParaRPr lang="en-US" sz="2400" dirty="0" smtClean="0">
              <a:solidFill>
                <a:srgbClr val="003657"/>
              </a:solidFill>
            </a:endParaRPr>
          </a:p>
          <a:p>
            <a:pPr marL="457200" indent="-457200">
              <a:buFont typeface="+mj-lt"/>
              <a:buAutoNum type="arabicPeriod" startAt="2"/>
            </a:pPr>
            <a:endParaRPr lang="en-US" sz="1600" dirty="0">
              <a:solidFill>
                <a:srgbClr val="003657"/>
              </a:solidFill>
            </a:endParaRPr>
          </a:p>
          <a:p>
            <a:pPr marL="457200" indent="-457200">
              <a:buFont typeface="+mj-lt"/>
              <a:buAutoNum type="arabicPeriod" startAt="2"/>
            </a:pPr>
            <a:r>
              <a:rPr lang="en-US" sz="2400" dirty="0" err="1" smtClean="0"/>
              <a:t>Nonequilibrium</a:t>
            </a:r>
            <a:r>
              <a:rPr lang="en-US" sz="2400" dirty="0" smtClean="0"/>
              <a:t> conditions:</a:t>
            </a:r>
            <a:endParaRPr lang="en-US" sz="1200" dirty="0"/>
          </a:p>
        </p:txBody>
      </p:sp>
      <p:sp>
        <p:nvSpPr>
          <p:cNvPr id="5" name="TextBox 4"/>
          <p:cNvSpPr txBox="1"/>
          <p:nvPr/>
        </p:nvSpPr>
        <p:spPr>
          <a:xfrm>
            <a:off x="1" y="0"/>
            <a:ext cx="9143999" cy="584775"/>
          </a:xfrm>
          <a:prstGeom prst="rect">
            <a:avLst/>
          </a:prstGeom>
          <a:noFill/>
        </p:spPr>
        <p:txBody>
          <a:bodyPr wrap="square" rtlCol="0">
            <a:spAutoFit/>
          </a:bodyPr>
          <a:lstStyle/>
          <a:p>
            <a:pPr algn="ctr"/>
            <a:r>
              <a:rPr lang="en-US" sz="3200" b="1" dirty="0" smtClean="0"/>
              <a:t>Sakharov Criteria in the Standard Model</a:t>
            </a:r>
            <a:endParaRPr lang="en-US" sz="3200" b="1" dirty="0">
              <a:latin typeface="Symbol" panose="05050102010706020507" pitchFamily="18" charset="2"/>
            </a:endParaRPr>
          </a:p>
        </p:txBody>
      </p:sp>
      <p:sp>
        <p:nvSpPr>
          <p:cNvPr id="113" name="TextBox 112"/>
          <p:cNvSpPr txBox="1"/>
          <p:nvPr/>
        </p:nvSpPr>
        <p:spPr>
          <a:xfrm>
            <a:off x="27548" y="1558457"/>
            <a:ext cx="2108269" cy="923330"/>
          </a:xfrm>
          <a:prstGeom prst="rect">
            <a:avLst/>
          </a:prstGeom>
          <a:noFill/>
        </p:spPr>
        <p:txBody>
          <a:bodyPr wrap="none" rtlCol="0">
            <a:spAutoFit/>
          </a:bodyPr>
          <a:lstStyle/>
          <a:p>
            <a:pPr algn="ctr"/>
            <a:r>
              <a:rPr lang="en-US" dirty="0" smtClean="0">
                <a:solidFill>
                  <a:srgbClr val="FF0000"/>
                </a:solidFill>
              </a:rPr>
              <a:t>Yes in SM</a:t>
            </a:r>
          </a:p>
          <a:p>
            <a:pPr algn="ctr"/>
            <a:r>
              <a:rPr lang="en-US" dirty="0" smtClean="0">
                <a:solidFill>
                  <a:srgbClr val="FF0000"/>
                </a:solidFill>
              </a:rPr>
              <a:t>(</a:t>
            </a:r>
            <a:r>
              <a:rPr lang="en-US" dirty="0" err="1" smtClean="0">
                <a:solidFill>
                  <a:srgbClr val="FF0000"/>
                </a:solidFill>
              </a:rPr>
              <a:t>nonperturbatively</a:t>
            </a:r>
            <a:r>
              <a:rPr lang="en-US" dirty="0" smtClean="0">
                <a:solidFill>
                  <a:srgbClr val="FF0000"/>
                </a:solidFill>
              </a:rPr>
              <a:t>)</a:t>
            </a:r>
          </a:p>
          <a:p>
            <a:pPr algn="ctr"/>
            <a:r>
              <a:rPr lang="en-US" dirty="0" smtClean="0">
                <a:solidFill>
                  <a:srgbClr val="FF0000"/>
                </a:solidFill>
              </a:rPr>
              <a:t>Conserves </a:t>
            </a:r>
            <a:r>
              <a:rPr lang="en-US" dirty="0" smtClean="0">
                <a:solidFill>
                  <a:srgbClr val="FF0000"/>
                </a:solidFill>
                <a:latin typeface="Times New Roman" panose="02020603050405020304" pitchFamily="18" charset="0"/>
                <a:cs typeface="Times New Roman" panose="02020603050405020304" pitchFamily="18" charset="0"/>
              </a:rPr>
              <a:t>B </a:t>
            </a:r>
            <a:r>
              <a:rPr lang="en-US" dirty="0" smtClean="0">
                <a:solidFill>
                  <a:srgbClr val="FF0000"/>
                </a:solidFill>
                <a:latin typeface="Symbol" panose="05050102010706020507" pitchFamily="18" charset="2"/>
                <a:cs typeface="Times New Roman" panose="02020603050405020304" pitchFamily="18" charset="0"/>
              </a:rPr>
              <a:t>- </a:t>
            </a:r>
            <a:r>
              <a:rPr lang="en-US" dirty="0" smtClean="0">
                <a:solidFill>
                  <a:srgbClr val="FF0000"/>
                </a:solidFill>
                <a:latin typeface="Times New Roman" panose="02020603050405020304" pitchFamily="18" charset="0"/>
                <a:cs typeface="Times New Roman" panose="02020603050405020304" pitchFamily="18" charset="0"/>
              </a:rPr>
              <a:t>L</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114" name="TextBox 113"/>
          <p:cNvSpPr txBox="1"/>
          <p:nvPr/>
        </p:nvSpPr>
        <p:spPr>
          <a:xfrm>
            <a:off x="42455" y="3779742"/>
            <a:ext cx="2078454" cy="923330"/>
          </a:xfrm>
          <a:prstGeom prst="rect">
            <a:avLst/>
          </a:prstGeom>
          <a:noFill/>
        </p:spPr>
        <p:txBody>
          <a:bodyPr wrap="none" rtlCol="0">
            <a:spAutoFit/>
          </a:bodyPr>
          <a:lstStyle/>
          <a:p>
            <a:pPr algn="ctr"/>
            <a:r>
              <a:rPr lang="en-US" dirty="0" smtClean="0">
                <a:solidFill>
                  <a:srgbClr val="FF0000"/>
                </a:solidFill>
              </a:rPr>
              <a:t>Yes in SM</a:t>
            </a:r>
          </a:p>
          <a:p>
            <a:pPr algn="ctr"/>
            <a:r>
              <a:rPr lang="en-US" dirty="0" smtClean="0">
                <a:solidFill>
                  <a:srgbClr val="FF0000"/>
                </a:solidFill>
              </a:rPr>
              <a:t>Direct </a:t>
            </a:r>
            <a:r>
              <a:rPr lang="en-US" dirty="0" smtClean="0">
                <a:solidFill>
                  <a:srgbClr val="FF0000"/>
                </a:solidFill>
                <a:latin typeface="Times New Roman" panose="02020603050405020304" pitchFamily="18" charset="0"/>
                <a:cs typeface="Times New Roman" panose="02020603050405020304" pitchFamily="18" charset="0"/>
              </a:rPr>
              <a:t>CP</a:t>
            </a:r>
            <a:r>
              <a:rPr lang="en-US" dirty="0" smtClean="0">
                <a:solidFill>
                  <a:srgbClr val="FF0000"/>
                </a:solidFill>
              </a:rPr>
              <a:t> violation</a:t>
            </a:r>
          </a:p>
          <a:p>
            <a:pPr algn="ctr"/>
            <a:r>
              <a:rPr lang="en-US" dirty="0" smtClean="0">
                <a:solidFill>
                  <a:srgbClr val="FF0000"/>
                </a:solidFill>
              </a:rPr>
              <a:t>(CKM)</a:t>
            </a:r>
            <a:endParaRPr lang="en-US" dirty="0">
              <a:solidFill>
                <a:srgbClr val="FF0000"/>
              </a:solidFill>
            </a:endParaRPr>
          </a:p>
        </p:txBody>
      </p:sp>
      <p:sp>
        <p:nvSpPr>
          <p:cNvPr id="115" name="TextBox 114"/>
          <p:cNvSpPr txBox="1"/>
          <p:nvPr/>
        </p:nvSpPr>
        <p:spPr>
          <a:xfrm>
            <a:off x="2188029" y="4043319"/>
            <a:ext cx="6955971" cy="369332"/>
          </a:xfrm>
          <a:prstGeom prst="rect">
            <a:avLst/>
          </a:prstGeom>
          <a:noFill/>
        </p:spPr>
        <p:txBody>
          <a:bodyPr wrap="square" rtlCol="0">
            <a:spAutoFit/>
          </a:bodyPr>
          <a:lstStyle/>
          <a:p>
            <a:r>
              <a:rPr lang="en-US" dirty="0" smtClean="0">
                <a:cs typeface="Times New Roman" panose="02020603050405020304" pitchFamily="18" charset="0"/>
              </a:rPr>
              <a:t>But value in standard model way too small. </a:t>
            </a:r>
          </a:p>
        </p:txBody>
      </p:sp>
      <p:graphicFrame>
        <p:nvGraphicFramePr>
          <p:cNvPr id="117" name="Object 116"/>
          <p:cNvGraphicFramePr>
            <a:graphicFrameLocks noChangeAspect="1"/>
          </p:cNvGraphicFramePr>
          <p:nvPr>
            <p:extLst>
              <p:ext uri="{D42A27DB-BD31-4B8C-83A1-F6EECF244321}">
                <p14:modId xmlns:p14="http://schemas.microsoft.com/office/powerpoint/2010/main" val="1306502824"/>
              </p:ext>
            </p:extLst>
          </p:nvPr>
        </p:nvGraphicFramePr>
        <p:xfrm>
          <a:off x="5057529" y="2222509"/>
          <a:ext cx="2926080" cy="437917"/>
        </p:xfrm>
        <a:graphic>
          <a:graphicData uri="http://schemas.openxmlformats.org/presentationml/2006/ole">
            <mc:AlternateContent xmlns:mc="http://schemas.openxmlformats.org/markup-compatibility/2006">
              <mc:Choice xmlns:v="urn:schemas-microsoft-com:vml" Requires="v">
                <p:oleObj spid="_x0000_s43427" name="Equation" r:id="rId3" imgW="1866600" imgH="279360" progId="Equation.DSMT4">
                  <p:embed/>
                </p:oleObj>
              </mc:Choice>
              <mc:Fallback>
                <p:oleObj name="Equation" r:id="rId3" imgW="1866600" imgH="279360" progId="Equation.DSMT4">
                  <p:embed/>
                  <p:pic>
                    <p:nvPicPr>
                      <p:cNvPr id="0" name=""/>
                      <p:cNvPicPr/>
                      <p:nvPr/>
                    </p:nvPicPr>
                    <p:blipFill>
                      <a:blip r:embed="rId4"/>
                      <a:stretch>
                        <a:fillRect/>
                      </a:stretch>
                    </p:blipFill>
                    <p:spPr>
                      <a:xfrm>
                        <a:off x="5057529" y="2222509"/>
                        <a:ext cx="2926080" cy="437917"/>
                      </a:xfrm>
                      <a:prstGeom prst="rect">
                        <a:avLst/>
                      </a:prstGeom>
                    </p:spPr>
                  </p:pic>
                </p:oleObj>
              </mc:Fallback>
            </mc:AlternateContent>
          </a:graphicData>
        </a:graphic>
      </p:graphicFrame>
      <p:sp>
        <p:nvSpPr>
          <p:cNvPr id="119" name="Rectangle 118"/>
          <p:cNvSpPr/>
          <p:nvPr/>
        </p:nvSpPr>
        <p:spPr>
          <a:xfrm>
            <a:off x="5646754" y="1553037"/>
            <a:ext cx="844603" cy="276999"/>
          </a:xfrm>
          <a:prstGeom prst="rect">
            <a:avLst/>
          </a:prstGeom>
        </p:spPr>
        <p:txBody>
          <a:bodyPr wrap="none">
            <a:spAutoFit/>
          </a:bodyPr>
          <a:lstStyle/>
          <a:p>
            <a:r>
              <a:rPr lang="en-US" sz="1200" dirty="0">
                <a:solidFill>
                  <a:srgbClr val="003657"/>
                </a:solidFill>
                <a:latin typeface="Symbol" panose="05050102010706020507" pitchFamily="18" charset="2"/>
              </a:rPr>
              <a:t>-16</a:t>
            </a:r>
            <a:r>
              <a:rPr lang="en-US" sz="1200" i="1" dirty="0">
                <a:solidFill>
                  <a:srgbClr val="003657"/>
                </a:solidFill>
                <a:latin typeface="Symbol" panose="05050102010706020507" pitchFamily="18" charset="2"/>
              </a:rPr>
              <a:t>p </a:t>
            </a:r>
            <a:r>
              <a:rPr lang="en-US" sz="1200" baseline="30000" dirty="0">
                <a:solidFill>
                  <a:srgbClr val="003657"/>
                </a:solidFill>
                <a:latin typeface="Symbol" panose="05050102010706020507" pitchFamily="18" charset="2"/>
              </a:rPr>
              <a:t>2</a:t>
            </a:r>
            <a:r>
              <a:rPr lang="en-US" sz="1200" dirty="0">
                <a:solidFill>
                  <a:srgbClr val="003657"/>
                </a:solidFill>
                <a:latin typeface="Symbol" panose="05050102010706020507" pitchFamily="18" charset="2"/>
              </a:rPr>
              <a:t>/</a:t>
            </a:r>
            <a:r>
              <a:rPr lang="en-US" sz="1200" i="1" dirty="0">
                <a:solidFill>
                  <a:srgbClr val="003657"/>
                </a:solidFill>
                <a:latin typeface="Times New Roman" panose="02020603050405020304" pitchFamily="18" charset="0"/>
                <a:cs typeface="Times New Roman" panose="02020603050405020304" pitchFamily="18" charset="0"/>
              </a:rPr>
              <a:t>g</a:t>
            </a:r>
            <a:r>
              <a:rPr lang="en-US" sz="200" i="1" dirty="0">
                <a:solidFill>
                  <a:srgbClr val="003657"/>
                </a:solidFill>
                <a:latin typeface="Times New Roman" panose="02020603050405020304" pitchFamily="18" charset="0"/>
                <a:cs typeface="Times New Roman" panose="02020603050405020304" pitchFamily="18" charset="0"/>
              </a:rPr>
              <a:t> </a:t>
            </a:r>
            <a:r>
              <a:rPr lang="en-US" sz="1200" baseline="30000" dirty="0">
                <a:solidFill>
                  <a:srgbClr val="003657"/>
                </a:solidFill>
                <a:latin typeface="Symbol" panose="05050102010706020507" pitchFamily="18" charset="2"/>
              </a:rPr>
              <a:t>2</a:t>
            </a:r>
            <a:endParaRPr lang="en-US" sz="1200" dirty="0">
              <a:solidFill>
                <a:srgbClr val="003657"/>
              </a:solidFill>
              <a:latin typeface="Symbol" panose="05050102010706020507" pitchFamily="18" charset="2"/>
            </a:endParaRPr>
          </a:p>
        </p:txBody>
      </p:sp>
      <p:graphicFrame>
        <p:nvGraphicFramePr>
          <p:cNvPr id="121" name="Object 120"/>
          <p:cNvGraphicFramePr>
            <a:graphicFrameLocks noChangeAspect="1"/>
          </p:cNvGraphicFramePr>
          <p:nvPr>
            <p:extLst/>
          </p:nvPr>
        </p:nvGraphicFramePr>
        <p:xfrm>
          <a:off x="3213100" y="2159000"/>
          <a:ext cx="914400" cy="198438"/>
        </p:xfrm>
        <a:graphic>
          <a:graphicData uri="http://schemas.openxmlformats.org/presentationml/2006/ole">
            <mc:AlternateContent xmlns:mc="http://schemas.openxmlformats.org/markup-compatibility/2006">
              <mc:Choice xmlns:v="urn:schemas-microsoft-com:vml" Requires="v">
                <p:oleObj spid="_x0000_s43428" name="Equation" r:id="rId5" imgW="914400" imgH="198720" progId="Equation.DSMT4">
                  <p:embed/>
                </p:oleObj>
              </mc:Choice>
              <mc:Fallback>
                <p:oleObj name="Equation" r:id="rId5" imgW="914400" imgH="198720" progId="Equation.DSMT4">
                  <p:embed/>
                  <p:pic>
                    <p:nvPicPr>
                      <p:cNvPr id="0" name=""/>
                      <p:cNvPicPr/>
                      <p:nvPr/>
                    </p:nvPicPr>
                    <p:blipFill>
                      <a:blip r:embed="rId6"/>
                      <a:stretch>
                        <a:fillRect/>
                      </a:stretch>
                    </p:blipFill>
                    <p:spPr>
                      <a:xfrm>
                        <a:off x="3213100" y="2159000"/>
                        <a:ext cx="914400" cy="198438"/>
                      </a:xfrm>
                      <a:prstGeom prst="rect">
                        <a:avLst/>
                      </a:prstGeom>
                    </p:spPr>
                  </p:pic>
                </p:oleObj>
              </mc:Fallback>
            </mc:AlternateContent>
          </a:graphicData>
        </a:graphic>
      </p:graphicFrame>
      <p:graphicFrame>
        <p:nvGraphicFramePr>
          <p:cNvPr id="122" name="Object 121"/>
          <p:cNvGraphicFramePr>
            <a:graphicFrameLocks noChangeAspect="1"/>
          </p:cNvGraphicFramePr>
          <p:nvPr>
            <p:extLst>
              <p:ext uri="{D42A27DB-BD31-4B8C-83A1-F6EECF244321}">
                <p14:modId xmlns:p14="http://schemas.microsoft.com/office/powerpoint/2010/main" val="2900156235"/>
              </p:ext>
            </p:extLst>
          </p:nvPr>
        </p:nvGraphicFramePr>
        <p:xfrm>
          <a:off x="5064371" y="2561829"/>
          <a:ext cx="1188720" cy="444238"/>
        </p:xfrm>
        <a:graphic>
          <a:graphicData uri="http://schemas.openxmlformats.org/presentationml/2006/ole">
            <mc:AlternateContent xmlns:mc="http://schemas.openxmlformats.org/markup-compatibility/2006">
              <mc:Choice xmlns:v="urn:schemas-microsoft-com:vml" Requires="v">
                <p:oleObj spid="_x0000_s43429" name="Equation" r:id="rId7" imgW="749160" imgH="279360" progId="Equation.DSMT4">
                  <p:embed/>
                </p:oleObj>
              </mc:Choice>
              <mc:Fallback>
                <p:oleObj name="Equation" r:id="rId7" imgW="749160" imgH="279360" progId="Equation.DSMT4">
                  <p:embed/>
                  <p:pic>
                    <p:nvPicPr>
                      <p:cNvPr id="0" name=""/>
                      <p:cNvPicPr/>
                      <p:nvPr/>
                    </p:nvPicPr>
                    <p:blipFill>
                      <a:blip r:embed="rId8"/>
                      <a:stretch>
                        <a:fillRect/>
                      </a:stretch>
                    </p:blipFill>
                    <p:spPr>
                      <a:xfrm>
                        <a:off x="5064371" y="2561829"/>
                        <a:ext cx="1188720" cy="444238"/>
                      </a:xfrm>
                      <a:prstGeom prst="rect">
                        <a:avLst/>
                      </a:prstGeom>
                    </p:spPr>
                  </p:pic>
                </p:oleObj>
              </mc:Fallback>
            </mc:AlternateContent>
          </a:graphicData>
        </a:graphic>
      </p:graphicFrame>
      <p:sp>
        <p:nvSpPr>
          <p:cNvPr id="132" name="Rectangle 131"/>
          <p:cNvSpPr/>
          <p:nvPr/>
        </p:nvSpPr>
        <p:spPr>
          <a:xfrm>
            <a:off x="7346996" y="2016352"/>
            <a:ext cx="1797004" cy="276999"/>
          </a:xfrm>
          <a:prstGeom prst="rect">
            <a:avLst/>
          </a:prstGeom>
        </p:spPr>
        <p:txBody>
          <a:bodyPr wrap="square">
            <a:spAutoFit/>
          </a:bodyPr>
          <a:lstStyle/>
          <a:p>
            <a:r>
              <a:rPr lang="en-US" sz="1200" dirty="0" err="1" smtClean="0">
                <a:solidFill>
                  <a:srgbClr val="0000FF"/>
                </a:solidFill>
                <a:cs typeface="Times New Roman" panose="02020603050405020304" pitchFamily="18" charset="0"/>
                <a:sym typeface="Symbol" panose="05050102010706020507" pitchFamily="18" charset="2"/>
              </a:rPr>
              <a:t>Klinkhamer</a:t>
            </a:r>
            <a:r>
              <a:rPr lang="en-US" sz="1200" dirty="0" smtClean="0">
                <a:solidFill>
                  <a:srgbClr val="0000FF"/>
                </a:solidFill>
                <a:cs typeface="Times New Roman" panose="02020603050405020304" pitchFamily="18" charset="0"/>
                <a:sym typeface="Symbol" panose="05050102010706020507" pitchFamily="18" charset="2"/>
              </a:rPr>
              <a:t> </a:t>
            </a:r>
            <a:r>
              <a:rPr lang="en-US" sz="1200" dirty="0">
                <a:solidFill>
                  <a:srgbClr val="0000FF"/>
                </a:solidFill>
                <a:cs typeface="Times New Roman" panose="02020603050405020304" pitchFamily="18" charset="0"/>
                <a:sym typeface="Symbol" panose="05050102010706020507" pitchFamily="18" charset="2"/>
              </a:rPr>
              <a:t>&amp; </a:t>
            </a:r>
            <a:r>
              <a:rPr lang="en-US" sz="1200" dirty="0" smtClean="0">
                <a:solidFill>
                  <a:srgbClr val="0000FF"/>
                </a:solidFill>
                <a:cs typeface="Times New Roman" panose="02020603050405020304" pitchFamily="18" charset="0"/>
                <a:sym typeface="Symbol" panose="05050102010706020507" pitchFamily="18" charset="2"/>
              </a:rPr>
              <a:t>Manton</a:t>
            </a:r>
            <a:endParaRPr lang="en-US" sz="1200" dirty="0">
              <a:solidFill>
                <a:srgbClr val="0000FF"/>
              </a:solidFill>
              <a:cs typeface="Times New Roman" panose="02020603050405020304" pitchFamily="18" charset="0"/>
              <a:sym typeface="Symbol" panose="05050102010706020507" pitchFamily="18" charset="2"/>
            </a:endParaRPr>
          </a:p>
        </p:txBody>
      </p:sp>
      <p:sp>
        <p:nvSpPr>
          <p:cNvPr id="133" name="Rectangle 132"/>
          <p:cNvSpPr/>
          <p:nvPr/>
        </p:nvSpPr>
        <p:spPr>
          <a:xfrm>
            <a:off x="6837582" y="1327514"/>
            <a:ext cx="731221" cy="276999"/>
          </a:xfrm>
          <a:prstGeom prst="rect">
            <a:avLst/>
          </a:prstGeom>
        </p:spPr>
        <p:txBody>
          <a:bodyPr wrap="square">
            <a:spAutoFit/>
          </a:bodyPr>
          <a:lstStyle/>
          <a:p>
            <a:r>
              <a:rPr lang="en-US" sz="1200" dirty="0">
                <a:solidFill>
                  <a:srgbClr val="0000FF"/>
                </a:solidFill>
                <a:cs typeface="Times New Roman" panose="02020603050405020304" pitchFamily="18" charset="0"/>
              </a:rPr>
              <a:t>’t </a:t>
            </a:r>
            <a:r>
              <a:rPr lang="en-US" sz="1200" dirty="0" err="1">
                <a:solidFill>
                  <a:srgbClr val="0000FF"/>
                </a:solidFill>
                <a:cs typeface="Times New Roman" panose="02020603050405020304" pitchFamily="18" charset="0"/>
              </a:rPr>
              <a:t>Hooft</a:t>
            </a:r>
            <a:endParaRPr lang="en-US" sz="1200" dirty="0">
              <a:solidFill>
                <a:srgbClr val="003657"/>
              </a:solidFill>
              <a:cs typeface="Times New Roman" panose="02020603050405020304" pitchFamily="18" charset="0"/>
            </a:endParaRPr>
          </a:p>
        </p:txBody>
      </p:sp>
      <p:pic>
        <p:nvPicPr>
          <p:cNvPr id="134" name="Picture 1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67252" y="1291595"/>
            <a:ext cx="3061519" cy="1574496"/>
          </a:xfrm>
          <a:prstGeom prst="rect">
            <a:avLst/>
          </a:prstGeom>
        </p:spPr>
      </p:pic>
      <p:sp>
        <p:nvSpPr>
          <p:cNvPr id="24" name="TextBox 23"/>
          <p:cNvSpPr txBox="1"/>
          <p:nvPr/>
        </p:nvSpPr>
        <p:spPr>
          <a:xfrm>
            <a:off x="-42985" y="5707290"/>
            <a:ext cx="2249335" cy="646331"/>
          </a:xfrm>
          <a:prstGeom prst="rect">
            <a:avLst/>
          </a:prstGeom>
          <a:noFill/>
        </p:spPr>
        <p:txBody>
          <a:bodyPr wrap="none" rtlCol="0">
            <a:spAutoFit/>
          </a:bodyPr>
          <a:lstStyle/>
          <a:p>
            <a:pPr algn="ctr"/>
            <a:r>
              <a:rPr lang="en-US" dirty="0" smtClean="0">
                <a:solidFill>
                  <a:srgbClr val="FF0000"/>
                </a:solidFill>
              </a:rPr>
              <a:t>No in SM and</a:t>
            </a:r>
          </a:p>
          <a:p>
            <a:pPr algn="ctr"/>
            <a:r>
              <a:rPr lang="en-US" dirty="0">
                <a:solidFill>
                  <a:srgbClr val="FF0000"/>
                </a:solidFill>
              </a:rPr>
              <a:t>s</a:t>
            </a:r>
            <a:r>
              <a:rPr lang="en-US" dirty="0" smtClean="0">
                <a:solidFill>
                  <a:srgbClr val="FF0000"/>
                </a:solidFill>
              </a:rPr>
              <a:t>tandard cosmology</a:t>
            </a:r>
          </a:p>
        </p:txBody>
      </p:sp>
      <p:sp>
        <p:nvSpPr>
          <p:cNvPr id="28" name="Rectangle 27"/>
          <p:cNvSpPr/>
          <p:nvPr/>
        </p:nvSpPr>
        <p:spPr>
          <a:xfrm>
            <a:off x="6666972" y="4097506"/>
            <a:ext cx="2667007" cy="276999"/>
          </a:xfrm>
          <a:prstGeom prst="rect">
            <a:avLst/>
          </a:prstGeom>
        </p:spPr>
        <p:txBody>
          <a:bodyPr wrap="square">
            <a:spAutoFit/>
          </a:bodyPr>
          <a:lstStyle/>
          <a:p>
            <a:r>
              <a:rPr lang="en-US" sz="1200" dirty="0" err="1" smtClean="0">
                <a:solidFill>
                  <a:srgbClr val="0000FF"/>
                </a:solidFill>
                <a:cs typeface="Times New Roman" panose="02020603050405020304" pitchFamily="18" charset="0"/>
                <a:sym typeface="Symbol" panose="05050102010706020507" pitchFamily="18" charset="2"/>
              </a:rPr>
              <a:t>Gavela</a:t>
            </a:r>
            <a:r>
              <a:rPr lang="en-US" sz="1200" dirty="0" smtClean="0">
                <a:solidFill>
                  <a:srgbClr val="0000FF"/>
                </a:solidFill>
                <a:cs typeface="Times New Roman" panose="02020603050405020304" pitchFamily="18" charset="0"/>
                <a:sym typeface="Symbol" panose="05050102010706020507" pitchFamily="18" charset="2"/>
              </a:rPr>
              <a:t>, Hernandez, </a:t>
            </a:r>
            <a:r>
              <a:rPr lang="en-US" sz="1200" dirty="0" err="1" smtClean="0">
                <a:solidFill>
                  <a:srgbClr val="0000FF"/>
                </a:solidFill>
                <a:cs typeface="Times New Roman" panose="02020603050405020304" pitchFamily="18" charset="0"/>
                <a:sym typeface="Symbol" panose="05050102010706020507" pitchFamily="18" charset="2"/>
              </a:rPr>
              <a:t>Orloff</a:t>
            </a:r>
            <a:r>
              <a:rPr lang="en-US" sz="1200" dirty="0" smtClean="0">
                <a:solidFill>
                  <a:srgbClr val="0000FF"/>
                </a:solidFill>
                <a:cs typeface="Times New Roman" panose="02020603050405020304" pitchFamily="18" charset="0"/>
                <a:sym typeface="Symbol" panose="05050102010706020507" pitchFamily="18" charset="2"/>
              </a:rPr>
              <a:t>, &amp; </a:t>
            </a:r>
            <a:r>
              <a:rPr lang="en-US" sz="1200" dirty="0" err="1" smtClean="0">
                <a:solidFill>
                  <a:srgbClr val="0000FF"/>
                </a:solidFill>
                <a:cs typeface="Times New Roman" panose="02020603050405020304" pitchFamily="18" charset="0"/>
                <a:sym typeface="Symbol" panose="05050102010706020507" pitchFamily="18" charset="2"/>
              </a:rPr>
              <a:t>Pene</a:t>
            </a:r>
            <a:endParaRPr lang="en-US" sz="1200" dirty="0">
              <a:solidFill>
                <a:srgbClr val="0000FF"/>
              </a:solidFill>
              <a:cs typeface="Times New Roman" panose="02020603050405020304" pitchFamily="18" charset="0"/>
              <a:sym typeface="Symbol" panose="05050102010706020507" pitchFamily="18" charset="2"/>
            </a:endParaRPr>
          </a:p>
        </p:txBody>
      </p:sp>
      <p:sp>
        <p:nvSpPr>
          <p:cNvPr id="29" name="TextBox 28"/>
          <p:cNvSpPr txBox="1"/>
          <p:nvPr/>
        </p:nvSpPr>
        <p:spPr>
          <a:xfrm>
            <a:off x="2188030" y="5751804"/>
            <a:ext cx="6955971" cy="369332"/>
          </a:xfrm>
          <a:prstGeom prst="rect">
            <a:avLst/>
          </a:prstGeom>
          <a:noFill/>
        </p:spPr>
        <p:txBody>
          <a:bodyPr wrap="square" rtlCol="0">
            <a:spAutoFit/>
          </a:bodyPr>
          <a:lstStyle/>
          <a:p>
            <a:r>
              <a:rPr lang="en-US" dirty="0" smtClean="0">
                <a:cs typeface="Times New Roman" panose="02020603050405020304" pitchFamily="18" charset="0"/>
              </a:rPr>
              <a:t>Requires electroweak phase transition to be 1</a:t>
            </a:r>
            <a:r>
              <a:rPr lang="en-US" baseline="30000" dirty="0" smtClean="0">
                <a:cs typeface="Times New Roman" panose="02020603050405020304" pitchFamily="18" charset="0"/>
              </a:rPr>
              <a:t>st</a:t>
            </a:r>
            <a:r>
              <a:rPr lang="en-US" dirty="0" smtClean="0">
                <a:cs typeface="Times New Roman" panose="02020603050405020304" pitchFamily="18" charset="0"/>
              </a:rPr>
              <a:t>-order.</a:t>
            </a:r>
          </a:p>
        </p:txBody>
      </p:sp>
      <p:sp>
        <p:nvSpPr>
          <p:cNvPr id="30"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399215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Image result for random sha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86082">
            <a:off x="5132473" y="719539"/>
            <a:ext cx="5160790" cy="2649997"/>
          </a:xfrm>
          <a:prstGeom prst="rect">
            <a:avLst/>
          </a:prstGeom>
          <a:noFill/>
          <a:extLst>
            <a:ext uri="{909E8E84-426E-40DD-AFC4-6F175D3DCCD1}">
              <a14:hiddenFill xmlns:a14="http://schemas.microsoft.com/office/drawing/2010/main">
                <a:solidFill>
                  <a:srgbClr val="FFFFFF"/>
                </a:solidFill>
              </a14:hiddenFill>
            </a:ext>
          </a:extLst>
        </p:spPr>
      </p:pic>
      <p:sp>
        <p:nvSpPr>
          <p:cNvPr id="52" name="Freeform 51"/>
          <p:cNvSpPr/>
          <p:nvPr/>
        </p:nvSpPr>
        <p:spPr>
          <a:xfrm>
            <a:off x="5694556" y="3066587"/>
            <a:ext cx="2758069" cy="676507"/>
          </a:xfrm>
          <a:custGeom>
            <a:avLst/>
            <a:gdLst>
              <a:gd name="connsiteX0" fmla="*/ 81776 w 2758069"/>
              <a:gd name="connsiteY0" fmla="*/ 260195 h 676507"/>
              <a:gd name="connsiteX1" fmla="*/ 81776 w 2758069"/>
              <a:gd name="connsiteY1" fmla="*/ 260195 h 676507"/>
              <a:gd name="connsiteX2" fmla="*/ 104078 w 2758069"/>
              <a:gd name="connsiteY2" fmla="*/ 334536 h 676507"/>
              <a:gd name="connsiteX3" fmla="*/ 148683 w 2758069"/>
              <a:gd name="connsiteY3" fmla="*/ 408878 h 676507"/>
              <a:gd name="connsiteX4" fmla="*/ 245327 w 2758069"/>
              <a:gd name="connsiteY4" fmla="*/ 490653 h 676507"/>
              <a:gd name="connsiteX5" fmla="*/ 267630 w 2758069"/>
              <a:gd name="connsiteY5" fmla="*/ 498087 h 676507"/>
              <a:gd name="connsiteX6" fmla="*/ 289932 w 2758069"/>
              <a:gd name="connsiteY6" fmla="*/ 512956 h 676507"/>
              <a:gd name="connsiteX7" fmla="*/ 312234 w 2758069"/>
              <a:gd name="connsiteY7" fmla="*/ 520390 h 676507"/>
              <a:gd name="connsiteX8" fmla="*/ 356839 w 2758069"/>
              <a:gd name="connsiteY8" fmla="*/ 550126 h 676507"/>
              <a:gd name="connsiteX9" fmla="*/ 468351 w 2758069"/>
              <a:gd name="connsiteY9" fmla="*/ 572429 h 676507"/>
              <a:gd name="connsiteX10" fmla="*/ 542693 w 2758069"/>
              <a:gd name="connsiteY10" fmla="*/ 579863 h 676507"/>
              <a:gd name="connsiteX11" fmla="*/ 594732 w 2758069"/>
              <a:gd name="connsiteY11" fmla="*/ 594731 h 676507"/>
              <a:gd name="connsiteX12" fmla="*/ 646771 w 2758069"/>
              <a:gd name="connsiteY12" fmla="*/ 609600 h 676507"/>
              <a:gd name="connsiteX13" fmla="*/ 750849 w 2758069"/>
              <a:gd name="connsiteY13" fmla="*/ 624468 h 676507"/>
              <a:gd name="connsiteX14" fmla="*/ 773151 w 2758069"/>
              <a:gd name="connsiteY14" fmla="*/ 631902 h 676507"/>
              <a:gd name="connsiteX15" fmla="*/ 802888 w 2758069"/>
              <a:gd name="connsiteY15" fmla="*/ 646770 h 676507"/>
              <a:gd name="connsiteX16" fmla="*/ 854927 w 2758069"/>
              <a:gd name="connsiteY16" fmla="*/ 654204 h 676507"/>
              <a:gd name="connsiteX17" fmla="*/ 1025912 w 2758069"/>
              <a:gd name="connsiteY17" fmla="*/ 669073 h 676507"/>
              <a:gd name="connsiteX18" fmla="*/ 1077951 w 2758069"/>
              <a:gd name="connsiteY18" fmla="*/ 676507 h 676507"/>
              <a:gd name="connsiteX19" fmla="*/ 1293542 w 2758069"/>
              <a:gd name="connsiteY19" fmla="*/ 669073 h 676507"/>
              <a:gd name="connsiteX20" fmla="*/ 1367883 w 2758069"/>
              <a:gd name="connsiteY20" fmla="*/ 661639 h 676507"/>
              <a:gd name="connsiteX21" fmla="*/ 1471961 w 2758069"/>
              <a:gd name="connsiteY21" fmla="*/ 654204 h 676507"/>
              <a:gd name="connsiteX22" fmla="*/ 1501698 w 2758069"/>
              <a:gd name="connsiteY22" fmla="*/ 646770 h 676507"/>
              <a:gd name="connsiteX23" fmla="*/ 1546303 w 2758069"/>
              <a:gd name="connsiteY23" fmla="*/ 631902 h 676507"/>
              <a:gd name="connsiteX24" fmla="*/ 1583473 w 2758069"/>
              <a:gd name="connsiteY24" fmla="*/ 624468 h 676507"/>
              <a:gd name="connsiteX25" fmla="*/ 1628078 w 2758069"/>
              <a:gd name="connsiteY25" fmla="*/ 609600 h 676507"/>
              <a:gd name="connsiteX26" fmla="*/ 1680117 w 2758069"/>
              <a:gd name="connsiteY26" fmla="*/ 594731 h 676507"/>
              <a:gd name="connsiteX27" fmla="*/ 1709854 w 2758069"/>
              <a:gd name="connsiteY27" fmla="*/ 587297 h 676507"/>
              <a:gd name="connsiteX28" fmla="*/ 1747025 w 2758069"/>
              <a:gd name="connsiteY28" fmla="*/ 572429 h 676507"/>
              <a:gd name="connsiteX29" fmla="*/ 1776761 w 2758069"/>
              <a:gd name="connsiteY29" fmla="*/ 557561 h 676507"/>
              <a:gd name="connsiteX30" fmla="*/ 1828800 w 2758069"/>
              <a:gd name="connsiteY30" fmla="*/ 550126 h 676507"/>
              <a:gd name="connsiteX31" fmla="*/ 1903142 w 2758069"/>
              <a:gd name="connsiteY31" fmla="*/ 535258 h 676507"/>
              <a:gd name="connsiteX32" fmla="*/ 1947747 w 2758069"/>
              <a:gd name="connsiteY32" fmla="*/ 520390 h 676507"/>
              <a:gd name="connsiteX33" fmla="*/ 1999786 w 2758069"/>
              <a:gd name="connsiteY33" fmla="*/ 498087 h 676507"/>
              <a:gd name="connsiteX34" fmla="*/ 2029522 w 2758069"/>
              <a:gd name="connsiteY34" fmla="*/ 490653 h 676507"/>
              <a:gd name="connsiteX35" fmla="*/ 2059259 w 2758069"/>
              <a:gd name="connsiteY35" fmla="*/ 475785 h 676507"/>
              <a:gd name="connsiteX36" fmla="*/ 2111298 w 2758069"/>
              <a:gd name="connsiteY36" fmla="*/ 460917 h 676507"/>
              <a:gd name="connsiteX37" fmla="*/ 2141034 w 2758069"/>
              <a:gd name="connsiteY37" fmla="*/ 446048 h 676507"/>
              <a:gd name="connsiteX38" fmla="*/ 2163337 w 2758069"/>
              <a:gd name="connsiteY38" fmla="*/ 438614 h 676507"/>
              <a:gd name="connsiteX39" fmla="*/ 2222810 w 2758069"/>
              <a:gd name="connsiteY39" fmla="*/ 408878 h 676507"/>
              <a:gd name="connsiteX40" fmla="*/ 2289717 w 2758069"/>
              <a:gd name="connsiteY40" fmla="*/ 386575 h 676507"/>
              <a:gd name="connsiteX41" fmla="*/ 2334322 w 2758069"/>
              <a:gd name="connsiteY41" fmla="*/ 371707 h 676507"/>
              <a:gd name="connsiteX42" fmla="*/ 2356625 w 2758069"/>
              <a:gd name="connsiteY42" fmla="*/ 356839 h 676507"/>
              <a:gd name="connsiteX43" fmla="*/ 2386361 w 2758069"/>
              <a:gd name="connsiteY43" fmla="*/ 349404 h 676507"/>
              <a:gd name="connsiteX44" fmla="*/ 2408664 w 2758069"/>
              <a:gd name="connsiteY44" fmla="*/ 341970 h 676507"/>
              <a:gd name="connsiteX45" fmla="*/ 2460703 w 2758069"/>
              <a:gd name="connsiteY45" fmla="*/ 319668 h 676507"/>
              <a:gd name="connsiteX46" fmla="*/ 2483005 w 2758069"/>
              <a:gd name="connsiteY46" fmla="*/ 304800 h 676507"/>
              <a:gd name="connsiteX47" fmla="*/ 2527610 w 2758069"/>
              <a:gd name="connsiteY47" fmla="*/ 289931 h 676507"/>
              <a:gd name="connsiteX48" fmla="*/ 2549912 w 2758069"/>
              <a:gd name="connsiteY48" fmla="*/ 275063 h 676507"/>
              <a:gd name="connsiteX49" fmla="*/ 2564781 w 2758069"/>
              <a:gd name="connsiteY49" fmla="*/ 260195 h 676507"/>
              <a:gd name="connsiteX50" fmla="*/ 2594517 w 2758069"/>
              <a:gd name="connsiteY50" fmla="*/ 252761 h 676507"/>
              <a:gd name="connsiteX51" fmla="*/ 2609386 w 2758069"/>
              <a:gd name="connsiteY51" fmla="*/ 237892 h 676507"/>
              <a:gd name="connsiteX52" fmla="*/ 2639122 w 2758069"/>
              <a:gd name="connsiteY52" fmla="*/ 215590 h 676507"/>
              <a:gd name="connsiteX53" fmla="*/ 2691161 w 2758069"/>
              <a:gd name="connsiteY53" fmla="*/ 156117 h 676507"/>
              <a:gd name="connsiteX54" fmla="*/ 2720898 w 2758069"/>
              <a:gd name="connsiteY54" fmla="*/ 133814 h 676507"/>
              <a:gd name="connsiteX55" fmla="*/ 2743200 w 2758069"/>
              <a:gd name="connsiteY55" fmla="*/ 118946 h 676507"/>
              <a:gd name="connsiteX56" fmla="*/ 2758069 w 2758069"/>
              <a:gd name="connsiteY56" fmla="*/ 104078 h 676507"/>
              <a:gd name="connsiteX57" fmla="*/ 2698595 w 2758069"/>
              <a:gd name="connsiteY57" fmla="*/ 52039 h 676507"/>
              <a:gd name="connsiteX58" fmla="*/ 2676293 w 2758069"/>
              <a:gd name="connsiteY58" fmla="*/ 44604 h 676507"/>
              <a:gd name="connsiteX59" fmla="*/ 2601951 w 2758069"/>
              <a:gd name="connsiteY59" fmla="*/ 22302 h 676507"/>
              <a:gd name="connsiteX60" fmla="*/ 1962615 w 2758069"/>
              <a:gd name="connsiteY60" fmla="*/ 14868 h 676507"/>
              <a:gd name="connsiteX61" fmla="*/ 1806498 w 2758069"/>
              <a:gd name="connsiteY61" fmla="*/ 0 h 676507"/>
              <a:gd name="connsiteX62" fmla="*/ 1263805 w 2758069"/>
              <a:gd name="connsiteY62" fmla="*/ 7434 h 676507"/>
              <a:gd name="connsiteX63" fmla="*/ 1070517 w 2758069"/>
              <a:gd name="connsiteY63" fmla="*/ 14868 h 676507"/>
              <a:gd name="connsiteX64" fmla="*/ 1003610 w 2758069"/>
              <a:gd name="connsiteY64" fmla="*/ 29736 h 676507"/>
              <a:gd name="connsiteX65" fmla="*/ 936703 w 2758069"/>
              <a:gd name="connsiteY65" fmla="*/ 37170 h 676507"/>
              <a:gd name="connsiteX66" fmla="*/ 884664 w 2758069"/>
              <a:gd name="connsiteY66" fmla="*/ 44604 h 676507"/>
              <a:gd name="connsiteX67" fmla="*/ 854927 w 2758069"/>
              <a:gd name="connsiteY67" fmla="*/ 52039 h 676507"/>
              <a:gd name="connsiteX68" fmla="*/ 795454 w 2758069"/>
              <a:gd name="connsiteY68" fmla="*/ 59473 h 676507"/>
              <a:gd name="connsiteX69" fmla="*/ 735981 w 2758069"/>
              <a:gd name="connsiteY69" fmla="*/ 74341 h 676507"/>
              <a:gd name="connsiteX70" fmla="*/ 706244 w 2758069"/>
              <a:gd name="connsiteY70" fmla="*/ 81775 h 676507"/>
              <a:gd name="connsiteX71" fmla="*/ 661639 w 2758069"/>
              <a:gd name="connsiteY71" fmla="*/ 96643 h 676507"/>
              <a:gd name="connsiteX72" fmla="*/ 624469 w 2758069"/>
              <a:gd name="connsiteY72" fmla="*/ 104078 h 676507"/>
              <a:gd name="connsiteX73" fmla="*/ 579864 w 2758069"/>
              <a:gd name="connsiteY73" fmla="*/ 118946 h 676507"/>
              <a:gd name="connsiteX74" fmla="*/ 520390 w 2758069"/>
              <a:gd name="connsiteY74" fmla="*/ 148682 h 676507"/>
              <a:gd name="connsiteX75" fmla="*/ 475786 w 2758069"/>
              <a:gd name="connsiteY75" fmla="*/ 156117 h 676507"/>
              <a:gd name="connsiteX76" fmla="*/ 431181 w 2758069"/>
              <a:gd name="connsiteY76" fmla="*/ 170985 h 676507"/>
              <a:gd name="connsiteX77" fmla="*/ 386576 w 2758069"/>
              <a:gd name="connsiteY77" fmla="*/ 185853 h 676507"/>
              <a:gd name="connsiteX78" fmla="*/ 364273 w 2758069"/>
              <a:gd name="connsiteY78" fmla="*/ 193287 h 676507"/>
              <a:gd name="connsiteX79" fmla="*/ 289932 w 2758069"/>
              <a:gd name="connsiteY79" fmla="*/ 215590 h 676507"/>
              <a:gd name="connsiteX80" fmla="*/ 223025 w 2758069"/>
              <a:gd name="connsiteY80" fmla="*/ 237892 h 676507"/>
              <a:gd name="connsiteX81" fmla="*/ 200722 w 2758069"/>
              <a:gd name="connsiteY81" fmla="*/ 245326 h 676507"/>
              <a:gd name="connsiteX82" fmla="*/ 22303 w 2758069"/>
              <a:gd name="connsiteY82" fmla="*/ 267629 h 676507"/>
              <a:gd name="connsiteX83" fmla="*/ 0 w 2758069"/>
              <a:gd name="connsiteY83" fmla="*/ 267629 h 676507"/>
              <a:gd name="connsiteX84" fmla="*/ 81776 w 2758069"/>
              <a:gd name="connsiteY84" fmla="*/ 260195 h 67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758069" h="676507">
                <a:moveTo>
                  <a:pt x="81776" y="260195"/>
                </a:moveTo>
                <a:lnTo>
                  <a:pt x="81776" y="260195"/>
                </a:lnTo>
                <a:cubicBezTo>
                  <a:pt x="89210" y="284975"/>
                  <a:pt x="95376" y="310172"/>
                  <a:pt x="104078" y="334536"/>
                </a:cubicBezTo>
                <a:cubicBezTo>
                  <a:pt x="110595" y="352785"/>
                  <a:pt x="139152" y="399347"/>
                  <a:pt x="148683" y="408878"/>
                </a:cubicBezTo>
                <a:cubicBezTo>
                  <a:pt x="168731" y="428926"/>
                  <a:pt x="212818" y="479817"/>
                  <a:pt x="245327" y="490653"/>
                </a:cubicBezTo>
                <a:lnTo>
                  <a:pt x="267630" y="498087"/>
                </a:lnTo>
                <a:cubicBezTo>
                  <a:pt x="275064" y="503043"/>
                  <a:pt x="281941" y="508960"/>
                  <a:pt x="289932" y="512956"/>
                </a:cubicBezTo>
                <a:cubicBezTo>
                  <a:pt x="296941" y="516461"/>
                  <a:pt x="305515" y="516358"/>
                  <a:pt x="312234" y="520390"/>
                </a:cubicBezTo>
                <a:cubicBezTo>
                  <a:pt x="378432" y="560108"/>
                  <a:pt x="252069" y="505223"/>
                  <a:pt x="356839" y="550126"/>
                </a:cubicBezTo>
                <a:cubicBezTo>
                  <a:pt x="387878" y="563429"/>
                  <a:pt x="447825" y="570376"/>
                  <a:pt x="468351" y="572429"/>
                </a:cubicBezTo>
                <a:lnTo>
                  <a:pt x="542693" y="579863"/>
                </a:lnTo>
                <a:cubicBezTo>
                  <a:pt x="596165" y="597687"/>
                  <a:pt x="529389" y="576062"/>
                  <a:pt x="594732" y="594731"/>
                </a:cubicBezTo>
                <a:cubicBezTo>
                  <a:pt x="617397" y="601206"/>
                  <a:pt x="621598" y="605727"/>
                  <a:pt x="646771" y="609600"/>
                </a:cubicBezTo>
                <a:cubicBezTo>
                  <a:pt x="706912" y="618853"/>
                  <a:pt x="702555" y="612395"/>
                  <a:pt x="750849" y="624468"/>
                </a:cubicBezTo>
                <a:cubicBezTo>
                  <a:pt x="758451" y="626369"/>
                  <a:pt x="765948" y="628815"/>
                  <a:pt x="773151" y="631902"/>
                </a:cubicBezTo>
                <a:cubicBezTo>
                  <a:pt x="783337" y="636267"/>
                  <a:pt x="792196" y="643854"/>
                  <a:pt x="802888" y="646770"/>
                </a:cubicBezTo>
                <a:cubicBezTo>
                  <a:pt x="819793" y="651380"/>
                  <a:pt x="837581" y="651726"/>
                  <a:pt x="854927" y="654204"/>
                </a:cubicBezTo>
                <a:cubicBezTo>
                  <a:pt x="926600" y="678097"/>
                  <a:pt x="854872" y="656404"/>
                  <a:pt x="1025912" y="669073"/>
                </a:cubicBezTo>
                <a:cubicBezTo>
                  <a:pt x="1043387" y="670367"/>
                  <a:pt x="1060605" y="674029"/>
                  <a:pt x="1077951" y="676507"/>
                </a:cubicBezTo>
                <a:lnTo>
                  <a:pt x="1293542" y="669073"/>
                </a:lnTo>
                <a:cubicBezTo>
                  <a:pt x="1318413" y="667798"/>
                  <a:pt x="1343065" y="663707"/>
                  <a:pt x="1367883" y="661639"/>
                </a:cubicBezTo>
                <a:cubicBezTo>
                  <a:pt x="1402544" y="658750"/>
                  <a:pt x="1437268" y="656682"/>
                  <a:pt x="1471961" y="654204"/>
                </a:cubicBezTo>
                <a:cubicBezTo>
                  <a:pt x="1481873" y="651726"/>
                  <a:pt x="1491912" y="649706"/>
                  <a:pt x="1501698" y="646770"/>
                </a:cubicBezTo>
                <a:cubicBezTo>
                  <a:pt x="1516710" y="642267"/>
                  <a:pt x="1530935" y="634976"/>
                  <a:pt x="1546303" y="631902"/>
                </a:cubicBezTo>
                <a:cubicBezTo>
                  <a:pt x="1558693" y="629424"/>
                  <a:pt x="1571283" y="627793"/>
                  <a:pt x="1583473" y="624468"/>
                </a:cubicBezTo>
                <a:cubicBezTo>
                  <a:pt x="1598593" y="620344"/>
                  <a:pt x="1612873" y="613402"/>
                  <a:pt x="1628078" y="609600"/>
                </a:cubicBezTo>
                <a:cubicBezTo>
                  <a:pt x="1721096" y="586343"/>
                  <a:pt x="1605420" y="616073"/>
                  <a:pt x="1680117" y="594731"/>
                </a:cubicBezTo>
                <a:cubicBezTo>
                  <a:pt x="1689941" y="591924"/>
                  <a:pt x="1700161" y="590528"/>
                  <a:pt x="1709854" y="587297"/>
                </a:cubicBezTo>
                <a:cubicBezTo>
                  <a:pt x="1722514" y="583077"/>
                  <a:pt x="1734830" y="577849"/>
                  <a:pt x="1747025" y="572429"/>
                </a:cubicBezTo>
                <a:cubicBezTo>
                  <a:pt x="1757152" y="567928"/>
                  <a:pt x="1766070" y="560477"/>
                  <a:pt x="1776761" y="557561"/>
                </a:cubicBezTo>
                <a:cubicBezTo>
                  <a:pt x="1793666" y="552950"/>
                  <a:pt x="1811481" y="552791"/>
                  <a:pt x="1828800" y="550126"/>
                </a:cubicBezTo>
                <a:cubicBezTo>
                  <a:pt x="1856299" y="545895"/>
                  <a:pt x="1877208" y="543038"/>
                  <a:pt x="1903142" y="535258"/>
                </a:cubicBezTo>
                <a:cubicBezTo>
                  <a:pt x="1918154" y="530755"/>
                  <a:pt x="1933729" y="527399"/>
                  <a:pt x="1947747" y="520390"/>
                </a:cubicBezTo>
                <a:cubicBezTo>
                  <a:pt x="1974183" y="507171"/>
                  <a:pt x="1974259" y="505380"/>
                  <a:pt x="1999786" y="498087"/>
                </a:cubicBezTo>
                <a:cubicBezTo>
                  <a:pt x="2009610" y="495280"/>
                  <a:pt x="2019955" y="494240"/>
                  <a:pt x="2029522" y="490653"/>
                </a:cubicBezTo>
                <a:cubicBezTo>
                  <a:pt x="2039899" y="486762"/>
                  <a:pt x="2048882" y="479676"/>
                  <a:pt x="2059259" y="475785"/>
                </a:cubicBezTo>
                <a:cubicBezTo>
                  <a:pt x="2109530" y="456934"/>
                  <a:pt x="2069383" y="478881"/>
                  <a:pt x="2111298" y="460917"/>
                </a:cubicBezTo>
                <a:cubicBezTo>
                  <a:pt x="2121484" y="456551"/>
                  <a:pt x="2130848" y="450414"/>
                  <a:pt x="2141034" y="446048"/>
                </a:cubicBezTo>
                <a:cubicBezTo>
                  <a:pt x="2148237" y="442961"/>
                  <a:pt x="2156203" y="441857"/>
                  <a:pt x="2163337" y="438614"/>
                </a:cubicBezTo>
                <a:cubicBezTo>
                  <a:pt x="2183515" y="429443"/>
                  <a:pt x="2201308" y="414254"/>
                  <a:pt x="2222810" y="408878"/>
                </a:cubicBezTo>
                <a:cubicBezTo>
                  <a:pt x="2276929" y="395347"/>
                  <a:pt x="2228124" y="408972"/>
                  <a:pt x="2289717" y="386575"/>
                </a:cubicBezTo>
                <a:cubicBezTo>
                  <a:pt x="2304446" y="381219"/>
                  <a:pt x="2321281" y="380400"/>
                  <a:pt x="2334322" y="371707"/>
                </a:cubicBezTo>
                <a:cubicBezTo>
                  <a:pt x="2341756" y="366751"/>
                  <a:pt x="2348413" y="360359"/>
                  <a:pt x="2356625" y="356839"/>
                </a:cubicBezTo>
                <a:cubicBezTo>
                  <a:pt x="2366016" y="352814"/>
                  <a:pt x="2376537" y="352211"/>
                  <a:pt x="2386361" y="349404"/>
                </a:cubicBezTo>
                <a:cubicBezTo>
                  <a:pt x="2393896" y="347251"/>
                  <a:pt x="2401230" y="344448"/>
                  <a:pt x="2408664" y="341970"/>
                </a:cubicBezTo>
                <a:cubicBezTo>
                  <a:pt x="2464654" y="304643"/>
                  <a:pt x="2393496" y="348471"/>
                  <a:pt x="2460703" y="319668"/>
                </a:cubicBezTo>
                <a:cubicBezTo>
                  <a:pt x="2468915" y="316149"/>
                  <a:pt x="2474841" y="308429"/>
                  <a:pt x="2483005" y="304800"/>
                </a:cubicBezTo>
                <a:cubicBezTo>
                  <a:pt x="2497327" y="298435"/>
                  <a:pt x="2514570" y="298625"/>
                  <a:pt x="2527610" y="289931"/>
                </a:cubicBezTo>
                <a:cubicBezTo>
                  <a:pt x="2535044" y="284975"/>
                  <a:pt x="2542935" y="280644"/>
                  <a:pt x="2549912" y="275063"/>
                </a:cubicBezTo>
                <a:cubicBezTo>
                  <a:pt x="2555385" y="270685"/>
                  <a:pt x="2558512" y="263329"/>
                  <a:pt x="2564781" y="260195"/>
                </a:cubicBezTo>
                <a:cubicBezTo>
                  <a:pt x="2573919" y="255626"/>
                  <a:pt x="2584605" y="255239"/>
                  <a:pt x="2594517" y="252761"/>
                </a:cubicBezTo>
                <a:cubicBezTo>
                  <a:pt x="2599473" y="247805"/>
                  <a:pt x="2604001" y="242379"/>
                  <a:pt x="2609386" y="237892"/>
                </a:cubicBezTo>
                <a:cubicBezTo>
                  <a:pt x="2618904" y="229960"/>
                  <a:pt x="2630361" y="224351"/>
                  <a:pt x="2639122" y="215590"/>
                </a:cubicBezTo>
                <a:cubicBezTo>
                  <a:pt x="2690715" y="163996"/>
                  <a:pt x="2594711" y="228455"/>
                  <a:pt x="2691161" y="156117"/>
                </a:cubicBezTo>
                <a:cubicBezTo>
                  <a:pt x="2701073" y="148683"/>
                  <a:pt x="2710815" y="141016"/>
                  <a:pt x="2720898" y="133814"/>
                </a:cubicBezTo>
                <a:cubicBezTo>
                  <a:pt x="2728168" y="128621"/>
                  <a:pt x="2736223" y="124527"/>
                  <a:pt x="2743200" y="118946"/>
                </a:cubicBezTo>
                <a:cubicBezTo>
                  <a:pt x="2748673" y="114568"/>
                  <a:pt x="2753113" y="109034"/>
                  <a:pt x="2758069" y="104078"/>
                </a:cubicBezTo>
                <a:cubicBezTo>
                  <a:pt x="2738873" y="84882"/>
                  <a:pt x="2722486" y="65691"/>
                  <a:pt x="2698595" y="52039"/>
                </a:cubicBezTo>
                <a:cubicBezTo>
                  <a:pt x="2691791" y="48151"/>
                  <a:pt x="2683496" y="47691"/>
                  <a:pt x="2676293" y="44604"/>
                </a:cubicBezTo>
                <a:cubicBezTo>
                  <a:pt x="2640034" y="29064"/>
                  <a:pt x="2648021" y="23304"/>
                  <a:pt x="2601951" y="22302"/>
                </a:cubicBezTo>
                <a:cubicBezTo>
                  <a:pt x="2388875" y="17670"/>
                  <a:pt x="2175727" y="17346"/>
                  <a:pt x="1962615" y="14868"/>
                </a:cubicBezTo>
                <a:cubicBezTo>
                  <a:pt x="1901746" y="4723"/>
                  <a:pt x="1882429" y="0"/>
                  <a:pt x="1806498" y="0"/>
                </a:cubicBezTo>
                <a:cubicBezTo>
                  <a:pt x="1625583" y="0"/>
                  <a:pt x="1444703" y="4956"/>
                  <a:pt x="1263805" y="7434"/>
                </a:cubicBezTo>
                <a:cubicBezTo>
                  <a:pt x="1199376" y="9912"/>
                  <a:pt x="1134758" y="9362"/>
                  <a:pt x="1070517" y="14868"/>
                </a:cubicBezTo>
                <a:cubicBezTo>
                  <a:pt x="1047754" y="16819"/>
                  <a:pt x="1026146" y="25980"/>
                  <a:pt x="1003610" y="29736"/>
                </a:cubicBezTo>
                <a:cubicBezTo>
                  <a:pt x="981476" y="33425"/>
                  <a:pt x="958969" y="34387"/>
                  <a:pt x="936703" y="37170"/>
                </a:cubicBezTo>
                <a:cubicBezTo>
                  <a:pt x="919316" y="39343"/>
                  <a:pt x="901904" y="41469"/>
                  <a:pt x="884664" y="44604"/>
                </a:cubicBezTo>
                <a:cubicBezTo>
                  <a:pt x="874611" y="46432"/>
                  <a:pt x="865005" y="50359"/>
                  <a:pt x="854927" y="52039"/>
                </a:cubicBezTo>
                <a:cubicBezTo>
                  <a:pt x="835220" y="55324"/>
                  <a:pt x="815090" y="55791"/>
                  <a:pt x="795454" y="59473"/>
                </a:cubicBezTo>
                <a:cubicBezTo>
                  <a:pt x="775370" y="63239"/>
                  <a:pt x="755805" y="69385"/>
                  <a:pt x="735981" y="74341"/>
                </a:cubicBezTo>
                <a:cubicBezTo>
                  <a:pt x="726069" y="76819"/>
                  <a:pt x="715937" y="78544"/>
                  <a:pt x="706244" y="81775"/>
                </a:cubicBezTo>
                <a:cubicBezTo>
                  <a:pt x="691376" y="86731"/>
                  <a:pt x="677007" y="93569"/>
                  <a:pt x="661639" y="96643"/>
                </a:cubicBezTo>
                <a:cubicBezTo>
                  <a:pt x="649249" y="99121"/>
                  <a:pt x="636659" y="100753"/>
                  <a:pt x="624469" y="104078"/>
                </a:cubicBezTo>
                <a:cubicBezTo>
                  <a:pt x="609349" y="108202"/>
                  <a:pt x="593882" y="111937"/>
                  <a:pt x="579864" y="118946"/>
                </a:cubicBezTo>
                <a:cubicBezTo>
                  <a:pt x="560039" y="128858"/>
                  <a:pt x="542253" y="145038"/>
                  <a:pt x="520390" y="148682"/>
                </a:cubicBezTo>
                <a:cubicBezTo>
                  <a:pt x="505522" y="151160"/>
                  <a:pt x="490409" y="152461"/>
                  <a:pt x="475786" y="156117"/>
                </a:cubicBezTo>
                <a:cubicBezTo>
                  <a:pt x="460581" y="159918"/>
                  <a:pt x="446049" y="166029"/>
                  <a:pt x="431181" y="170985"/>
                </a:cubicBezTo>
                <a:lnTo>
                  <a:pt x="386576" y="185853"/>
                </a:lnTo>
                <a:cubicBezTo>
                  <a:pt x="379142" y="188331"/>
                  <a:pt x="371875" y="191386"/>
                  <a:pt x="364273" y="193287"/>
                </a:cubicBezTo>
                <a:cubicBezTo>
                  <a:pt x="319330" y="204523"/>
                  <a:pt x="344233" y="197489"/>
                  <a:pt x="289932" y="215590"/>
                </a:cubicBezTo>
                <a:lnTo>
                  <a:pt x="223025" y="237892"/>
                </a:lnTo>
                <a:cubicBezTo>
                  <a:pt x="215591" y="240370"/>
                  <a:pt x="208480" y="244218"/>
                  <a:pt x="200722" y="245326"/>
                </a:cubicBezTo>
                <a:cubicBezTo>
                  <a:pt x="125773" y="256033"/>
                  <a:pt x="93295" y="262168"/>
                  <a:pt x="22303" y="267629"/>
                </a:cubicBezTo>
                <a:cubicBezTo>
                  <a:pt x="14891" y="268199"/>
                  <a:pt x="7434" y="267629"/>
                  <a:pt x="0" y="267629"/>
                </a:cubicBezTo>
                <a:lnTo>
                  <a:pt x="81776" y="260195"/>
                </a:lnTo>
                <a:close/>
              </a:path>
            </a:pathLst>
          </a:custGeom>
          <a:solidFill>
            <a:srgbClr val="FE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744486" y="3777683"/>
            <a:ext cx="731520" cy="0"/>
          </a:xfrm>
          <a:prstGeom prst="straightConnector1">
            <a:avLst/>
          </a:prstGeom>
          <a:ln w="317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935284" y="1531058"/>
            <a:ext cx="648396" cy="352820"/>
          </a:xfrm>
          <a:prstGeom prst="straightConnector1">
            <a:avLst/>
          </a:prstGeom>
          <a:ln w="28575">
            <a:solidFill>
              <a:srgbClr val="5B9BD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776377" y="2549686"/>
            <a:ext cx="586102" cy="322414"/>
          </a:xfrm>
          <a:prstGeom prst="straightConnector1">
            <a:avLst/>
          </a:prstGeom>
          <a:ln w="28575">
            <a:solidFill>
              <a:srgbClr val="5B9BD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7803841" y="1542401"/>
            <a:ext cx="648396" cy="352820"/>
          </a:xfrm>
          <a:prstGeom prst="straightConnector1">
            <a:avLst/>
          </a:prstGeom>
          <a:ln w="28575">
            <a:solidFill>
              <a:srgbClr val="5B9BD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0800000" flipH="1">
            <a:off x="5892936" y="2585183"/>
            <a:ext cx="648396" cy="352820"/>
          </a:xfrm>
          <a:prstGeom prst="straightConnector1">
            <a:avLst/>
          </a:prstGeom>
          <a:ln w="28575">
            <a:solidFill>
              <a:srgbClr val="5B9BD5"/>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46837" y="3429036"/>
            <a:ext cx="1400673" cy="3094427"/>
          </a:xfrm>
          <a:prstGeom prst="rect">
            <a:avLst/>
          </a:prstGeom>
          <a:solidFill>
            <a:srgbClr val="5B9BD5"/>
          </a:solidFill>
          <a:ln>
            <a:solidFill>
              <a:srgbClr val="003657"/>
            </a:solidFill>
          </a:ln>
          <a:effectLst>
            <a:outerShdw blurRad="596900" dist="266700" sx="102000" sy="102000" algn="l" rotWithShape="0">
              <a:srgbClr val="5B9BD5">
                <a:alpha val="72000"/>
              </a:srgb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Oval 1"/>
          <p:cNvSpPr/>
          <p:nvPr/>
        </p:nvSpPr>
        <p:spPr>
          <a:xfrm>
            <a:off x="6435439" y="1501078"/>
            <a:ext cx="1461715" cy="1463040"/>
          </a:xfrm>
          <a:prstGeom prst="ellipse">
            <a:avLst/>
          </a:prstGeom>
          <a:ln>
            <a:solidFill>
              <a:srgbClr val="0036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extBox 3"/>
          <p:cNvSpPr txBox="1"/>
          <p:nvPr/>
        </p:nvSpPr>
        <p:spPr>
          <a:xfrm>
            <a:off x="1" y="0"/>
            <a:ext cx="9143999" cy="584775"/>
          </a:xfrm>
          <a:prstGeom prst="rect">
            <a:avLst/>
          </a:prstGeom>
          <a:noFill/>
        </p:spPr>
        <p:txBody>
          <a:bodyPr wrap="square" rtlCol="0">
            <a:spAutoFit/>
          </a:bodyPr>
          <a:lstStyle/>
          <a:p>
            <a:pPr algn="ctr"/>
            <a:r>
              <a:rPr lang="en-US" sz="3200" b="1" dirty="0" smtClean="0"/>
              <a:t>Electroweak </a:t>
            </a:r>
            <a:r>
              <a:rPr lang="en-US" sz="3200" b="1" dirty="0" err="1" smtClean="0"/>
              <a:t>Baryogenesis</a:t>
            </a:r>
            <a:endParaRPr lang="en-US" sz="3200" b="1" dirty="0">
              <a:latin typeface="Symbol" panose="05050102010706020507" pitchFamily="18" charset="2"/>
            </a:endParaRPr>
          </a:p>
        </p:txBody>
      </p:sp>
      <p:sp>
        <p:nvSpPr>
          <p:cNvPr id="7" name="TextBox 6"/>
          <p:cNvSpPr txBox="1"/>
          <p:nvPr/>
        </p:nvSpPr>
        <p:spPr>
          <a:xfrm>
            <a:off x="0" y="1175774"/>
            <a:ext cx="5709037" cy="923330"/>
          </a:xfrm>
          <a:prstGeom prst="rect">
            <a:avLst/>
          </a:prstGeom>
          <a:noFill/>
        </p:spPr>
        <p:txBody>
          <a:bodyPr wrap="square" rtlCol="0">
            <a:spAutoFit/>
          </a:bodyPr>
          <a:lstStyle/>
          <a:p>
            <a:r>
              <a:rPr lang="en-US" dirty="0" smtClean="0"/>
              <a:t>In 1</a:t>
            </a:r>
            <a:r>
              <a:rPr lang="en-US" baseline="30000" dirty="0" smtClean="0"/>
              <a:t>st</a:t>
            </a:r>
            <a:r>
              <a:rPr lang="en-US" dirty="0" smtClean="0"/>
              <a:t>-order EWK phase transition nucleate broken-phase bubble in symmetric phase background</a:t>
            </a:r>
          </a:p>
          <a:p>
            <a:r>
              <a:rPr lang="en-US" dirty="0" smtClean="0"/>
              <a:t>(</a:t>
            </a:r>
            <a:r>
              <a:rPr lang="en-US" dirty="0" smtClean="0">
                <a:solidFill>
                  <a:srgbClr val="FF0000"/>
                </a:solidFill>
              </a:rPr>
              <a:t>phase coexistence </a:t>
            </a:r>
            <a:r>
              <a:rPr lang="en-US" dirty="0" smtClean="0">
                <a:solidFill>
                  <a:srgbClr val="FF0000"/>
                </a:solidFill>
                <a:sym typeface="Symbol" panose="05050102010706020507" pitchFamily="18" charset="2"/>
              </a:rPr>
              <a:t> </a:t>
            </a:r>
            <a:r>
              <a:rPr lang="en-US" dirty="0" err="1" smtClean="0">
                <a:solidFill>
                  <a:srgbClr val="FF0000"/>
                </a:solidFill>
              </a:rPr>
              <a:t>nonequilibrium</a:t>
            </a:r>
            <a:r>
              <a:rPr lang="en-US" dirty="0" smtClean="0">
                <a:solidFill>
                  <a:srgbClr val="FF0000"/>
                </a:solidFill>
              </a:rPr>
              <a:t> conditions</a:t>
            </a:r>
            <a:r>
              <a:rPr lang="en-US" dirty="0" smtClean="0"/>
              <a:t>). </a:t>
            </a:r>
            <a:r>
              <a:rPr lang="en-US" dirty="0" smtClean="0">
                <a:solidFill>
                  <a:srgbClr val="003657"/>
                </a:solidFill>
              </a:rPr>
              <a:t> </a:t>
            </a:r>
            <a:endParaRPr lang="en-US" dirty="0">
              <a:solidFill>
                <a:srgbClr val="003657"/>
              </a:solidFill>
            </a:endParaRPr>
          </a:p>
        </p:txBody>
      </p:sp>
      <p:sp>
        <p:nvSpPr>
          <p:cNvPr id="9" name="AutoShape 2" descr="Image result for bubble"/>
          <p:cNvSpPr>
            <a:spLocks noChangeAspect="1" noChangeArrowheads="1"/>
          </p:cNvSpPr>
          <p:nvPr/>
        </p:nvSpPr>
        <p:spPr bwMode="auto">
          <a:xfrm>
            <a:off x="2724150" y="3477356"/>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18" name="Group 17"/>
          <p:cNvGrpSpPr/>
          <p:nvPr/>
        </p:nvGrpSpPr>
        <p:grpSpPr>
          <a:xfrm>
            <a:off x="5541688" y="1175774"/>
            <a:ext cx="3234387" cy="2104015"/>
            <a:chOff x="5867691" y="1247058"/>
            <a:chExt cx="3234387" cy="2104015"/>
          </a:xfrm>
        </p:grpSpPr>
        <p:sp>
          <p:nvSpPr>
            <p:cNvPr id="10" name="Rectangle 9"/>
            <p:cNvSpPr/>
            <p:nvPr/>
          </p:nvSpPr>
          <p:spPr>
            <a:xfrm>
              <a:off x="7041957" y="2109285"/>
              <a:ext cx="888385" cy="369332"/>
            </a:xfrm>
            <a:prstGeom prst="rect">
              <a:avLst/>
            </a:prstGeom>
          </p:spPr>
          <p:txBody>
            <a:bodyPr wrap="none">
              <a:spAutoFit/>
            </a:bodyPr>
            <a:lstStyle/>
            <a:p>
              <a:r>
                <a:rPr lang="en-US" dirty="0">
                  <a:solidFill>
                    <a:prstClr val="white"/>
                  </a:solidFill>
                  <a:latin typeface="Times New Roman" panose="02020603050405020304" pitchFamily="18" charset="0"/>
                  <a:cs typeface="Times New Roman" panose="02020603050405020304" pitchFamily="18" charset="0"/>
                  <a:sym typeface="Symbol Tiger" panose="05050102010706020507" pitchFamily="18" charset="2"/>
                </a:rPr>
                <a:t></a:t>
              </a:r>
              <a:r>
                <a:rPr lang="en-US" i="1" dirty="0">
                  <a:solidFill>
                    <a:prstClr val="white"/>
                  </a:solidFill>
                  <a:latin typeface="Times New Roman" panose="02020603050405020304" pitchFamily="18" charset="0"/>
                  <a:cs typeface="Times New Roman" panose="02020603050405020304" pitchFamily="18" charset="0"/>
                  <a:sym typeface="Symbol Tiger" panose="05050102010706020507" pitchFamily="18" charset="2"/>
                </a:rPr>
                <a:t>h</a:t>
              </a:r>
              <a:r>
                <a:rPr lang="en-US" dirty="0">
                  <a:solidFill>
                    <a:prstClr val="white"/>
                  </a:solidFill>
                  <a:latin typeface="Times New Roman" panose="02020603050405020304" pitchFamily="18" charset="0"/>
                  <a:cs typeface="Times New Roman" panose="02020603050405020304" pitchFamily="18" charset="0"/>
                  <a:sym typeface="Symbol Tiger" panose="05050102010706020507" pitchFamily="18" charset="2"/>
                </a:rPr>
                <a:t> </a:t>
              </a:r>
              <a:r>
                <a:rPr lang="en-US"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a:t> </a:t>
              </a:r>
              <a:r>
                <a:rPr lang="en-US" dirty="0">
                  <a:solidFill>
                    <a:prstClr val="white"/>
                  </a:solidFill>
                  <a:latin typeface="Symbol" panose="05050102010706020507" pitchFamily="18" charset="2"/>
                  <a:cs typeface="Times New Roman" panose="02020603050405020304" pitchFamily="18" charset="0"/>
                  <a:sym typeface="Symbol" panose="05050102010706020507" pitchFamily="18" charset="2"/>
                </a:rPr>
                <a:t>0</a:t>
              </a:r>
            </a:p>
          </p:txBody>
        </p:sp>
        <p:sp>
          <p:nvSpPr>
            <p:cNvPr id="12" name="Rectangle 11"/>
            <p:cNvSpPr/>
            <p:nvPr/>
          </p:nvSpPr>
          <p:spPr>
            <a:xfrm>
              <a:off x="8213693" y="2109285"/>
              <a:ext cx="88838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sym typeface="Symbol Tiger" panose="05050102010706020507" pitchFamily="18" charset="2"/>
                </a:rPr>
                <a:t></a:t>
              </a:r>
              <a:r>
                <a:rPr lang="en-US" i="1" dirty="0">
                  <a:latin typeface="Times New Roman" panose="02020603050405020304" pitchFamily="18" charset="0"/>
                  <a:cs typeface="Times New Roman" panose="02020603050405020304" pitchFamily="18" charset="0"/>
                  <a:sym typeface="Symbol Tiger" panose="05050102010706020507" pitchFamily="18" charset="2"/>
                </a:rPr>
                <a:t>h</a:t>
              </a:r>
              <a:r>
                <a:rPr lang="en-US" dirty="0" smtClean="0">
                  <a:latin typeface="Times New Roman" panose="02020603050405020304" pitchFamily="18" charset="0"/>
                  <a:cs typeface="Times New Roman" panose="02020603050405020304" pitchFamily="18" charset="0"/>
                  <a:sym typeface="Symbol Tiger" panose="05050102010706020507" pitchFamily="18" charset="2"/>
                </a:rPr>
                <a:t> </a:t>
              </a:r>
              <a:r>
                <a:rPr lang="en-US" dirty="0" smtClean="0">
                  <a:latin typeface="Symbol" panose="05050102010706020507" pitchFamily="18" charset="2"/>
                  <a:cs typeface="Times New Roman" panose="02020603050405020304" pitchFamily="18" charset="0"/>
                  <a:sym typeface="Symbol Tiger" panose="05050102010706020507" pitchFamily="18" charset="2"/>
                </a:rPr>
                <a:t>=</a:t>
              </a:r>
              <a:r>
                <a:rPr lang="en-US" dirty="0" smtClean="0">
                  <a:latin typeface="Times New Roman" panose="02020603050405020304" pitchFamily="18" charset="0"/>
                  <a:cs typeface="Times New Roman" panose="02020603050405020304" pitchFamily="18" charset="0"/>
                  <a:sym typeface="Symbol Tiger"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0</a:t>
              </a:r>
              <a:endParaRPr lang="en-US" dirty="0">
                <a:latin typeface="Symbol" panose="05050102010706020507" pitchFamily="18" charset="2"/>
                <a:cs typeface="Times New Roman" panose="02020603050405020304" pitchFamily="18" charset="0"/>
                <a:sym typeface="Symbol" panose="05050102010706020507" pitchFamily="18" charset="2"/>
              </a:endParaRPr>
            </a:p>
          </p:txBody>
        </p:sp>
        <p:sp>
          <p:nvSpPr>
            <p:cNvPr id="13" name="Rectangle 12"/>
            <p:cNvSpPr/>
            <p:nvPr/>
          </p:nvSpPr>
          <p:spPr>
            <a:xfrm>
              <a:off x="5867691" y="2109285"/>
              <a:ext cx="88838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sym typeface="Symbol Tiger" panose="05050102010706020507" pitchFamily="18" charset="2"/>
                </a:rPr>
                <a:t></a:t>
              </a:r>
              <a:r>
                <a:rPr lang="en-US" i="1" dirty="0">
                  <a:latin typeface="Times New Roman" panose="02020603050405020304" pitchFamily="18" charset="0"/>
                  <a:cs typeface="Times New Roman" panose="02020603050405020304" pitchFamily="18" charset="0"/>
                  <a:sym typeface="Symbol Tiger" panose="05050102010706020507" pitchFamily="18" charset="2"/>
                </a:rPr>
                <a:t>h</a:t>
              </a:r>
              <a:r>
                <a:rPr lang="en-US" dirty="0" smtClean="0">
                  <a:latin typeface="Times New Roman" panose="02020603050405020304" pitchFamily="18" charset="0"/>
                  <a:cs typeface="Times New Roman" panose="02020603050405020304" pitchFamily="18" charset="0"/>
                  <a:sym typeface="Symbol Tiger" panose="05050102010706020507" pitchFamily="18" charset="2"/>
                </a:rPr>
                <a:t> </a:t>
              </a:r>
              <a:r>
                <a:rPr lang="en-US" dirty="0" smtClean="0">
                  <a:latin typeface="Symbol" panose="05050102010706020507" pitchFamily="18" charset="2"/>
                  <a:cs typeface="Times New Roman" panose="02020603050405020304" pitchFamily="18" charset="0"/>
                  <a:sym typeface="Symbol Tiger" panose="05050102010706020507" pitchFamily="18" charset="2"/>
                </a:rPr>
                <a:t>=</a:t>
              </a:r>
              <a:r>
                <a:rPr lang="en-US" dirty="0" smtClean="0">
                  <a:latin typeface="Times New Roman" panose="02020603050405020304" pitchFamily="18" charset="0"/>
                  <a:cs typeface="Times New Roman" panose="02020603050405020304" pitchFamily="18" charset="0"/>
                  <a:sym typeface="Symbol Tiger"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0</a:t>
              </a:r>
              <a:endParaRPr lang="en-US" dirty="0">
                <a:latin typeface="Symbol" panose="05050102010706020507" pitchFamily="18" charset="2"/>
                <a:cs typeface="Times New Roman" panose="02020603050405020304" pitchFamily="18" charset="0"/>
                <a:sym typeface="Symbol" panose="05050102010706020507" pitchFamily="18" charset="2"/>
              </a:endParaRPr>
            </a:p>
          </p:txBody>
        </p:sp>
        <p:sp>
          <p:nvSpPr>
            <p:cNvPr id="14" name="Rectangle 13"/>
            <p:cNvSpPr/>
            <p:nvPr/>
          </p:nvSpPr>
          <p:spPr>
            <a:xfrm>
              <a:off x="7041957" y="2981741"/>
              <a:ext cx="88838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sym typeface="Symbol Tiger" panose="05050102010706020507" pitchFamily="18" charset="2"/>
                </a:rPr>
                <a:t></a:t>
              </a:r>
              <a:r>
                <a:rPr lang="en-US" i="1" dirty="0">
                  <a:latin typeface="Times New Roman" panose="02020603050405020304" pitchFamily="18" charset="0"/>
                  <a:cs typeface="Times New Roman" panose="02020603050405020304" pitchFamily="18" charset="0"/>
                  <a:sym typeface="Symbol Tiger" panose="05050102010706020507" pitchFamily="18" charset="2"/>
                </a:rPr>
                <a:t>h</a:t>
              </a:r>
              <a:r>
                <a:rPr lang="en-US" dirty="0" smtClean="0">
                  <a:latin typeface="Times New Roman" panose="02020603050405020304" pitchFamily="18" charset="0"/>
                  <a:cs typeface="Times New Roman" panose="02020603050405020304" pitchFamily="18" charset="0"/>
                  <a:sym typeface="Symbol Tiger" panose="05050102010706020507" pitchFamily="18" charset="2"/>
                </a:rPr>
                <a:t> </a:t>
              </a:r>
              <a:r>
                <a:rPr lang="en-US" dirty="0" smtClean="0">
                  <a:latin typeface="Symbol" panose="05050102010706020507" pitchFamily="18" charset="2"/>
                  <a:cs typeface="Times New Roman" panose="02020603050405020304" pitchFamily="18" charset="0"/>
                  <a:sym typeface="Symbol Tiger" panose="05050102010706020507" pitchFamily="18" charset="2"/>
                </a:rPr>
                <a:t>=</a:t>
              </a:r>
              <a:r>
                <a:rPr lang="en-US" dirty="0" smtClean="0">
                  <a:latin typeface="Times New Roman" panose="02020603050405020304" pitchFamily="18" charset="0"/>
                  <a:cs typeface="Times New Roman" panose="02020603050405020304" pitchFamily="18" charset="0"/>
                  <a:sym typeface="Symbol Tiger"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0</a:t>
              </a:r>
              <a:endParaRPr lang="en-US" dirty="0">
                <a:latin typeface="Symbol" panose="05050102010706020507" pitchFamily="18" charset="2"/>
                <a:cs typeface="Times New Roman" panose="02020603050405020304" pitchFamily="18" charset="0"/>
                <a:sym typeface="Symbol" panose="05050102010706020507" pitchFamily="18" charset="2"/>
              </a:endParaRPr>
            </a:p>
          </p:txBody>
        </p:sp>
        <p:sp>
          <p:nvSpPr>
            <p:cNvPr id="15" name="Rectangle 14"/>
            <p:cNvSpPr/>
            <p:nvPr/>
          </p:nvSpPr>
          <p:spPr>
            <a:xfrm>
              <a:off x="7041957" y="1247058"/>
              <a:ext cx="888385"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sym typeface="Symbol Tiger" panose="05050102010706020507" pitchFamily="18" charset="2"/>
                </a:rPr>
                <a:t></a:t>
              </a:r>
              <a:r>
                <a:rPr lang="en-US" i="1" dirty="0">
                  <a:latin typeface="Times New Roman" panose="02020603050405020304" pitchFamily="18" charset="0"/>
                  <a:cs typeface="Times New Roman" panose="02020603050405020304" pitchFamily="18" charset="0"/>
                  <a:sym typeface="Symbol Tiger" panose="05050102010706020507" pitchFamily="18" charset="2"/>
                </a:rPr>
                <a:t>h</a:t>
              </a:r>
              <a:r>
                <a:rPr lang="en-US" dirty="0" smtClean="0">
                  <a:latin typeface="Times New Roman" panose="02020603050405020304" pitchFamily="18" charset="0"/>
                  <a:cs typeface="Times New Roman" panose="02020603050405020304" pitchFamily="18" charset="0"/>
                  <a:sym typeface="Symbol Tiger" panose="05050102010706020507" pitchFamily="18" charset="2"/>
                </a:rPr>
                <a:t> </a:t>
              </a:r>
              <a:r>
                <a:rPr lang="en-US" dirty="0" smtClean="0">
                  <a:latin typeface="Symbol" panose="05050102010706020507" pitchFamily="18" charset="2"/>
                  <a:cs typeface="Times New Roman" panose="02020603050405020304" pitchFamily="18" charset="0"/>
                  <a:sym typeface="Symbol Tiger" panose="05050102010706020507" pitchFamily="18" charset="2"/>
                </a:rPr>
                <a:t>=</a:t>
              </a:r>
              <a:r>
                <a:rPr lang="en-US" dirty="0" smtClean="0">
                  <a:latin typeface="Times New Roman" panose="02020603050405020304" pitchFamily="18" charset="0"/>
                  <a:cs typeface="Times New Roman" panose="02020603050405020304" pitchFamily="18" charset="0"/>
                  <a:sym typeface="Symbol Tiger"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0</a:t>
              </a:r>
              <a:endParaRPr lang="en-US" dirty="0">
                <a:latin typeface="Symbol" panose="05050102010706020507" pitchFamily="18" charset="2"/>
                <a:cs typeface="Times New Roman" panose="02020603050405020304" pitchFamily="18" charset="0"/>
                <a:sym typeface="Symbol" panose="05050102010706020507" pitchFamily="18" charset="2"/>
              </a:endParaRPr>
            </a:p>
          </p:txBody>
        </p:sp>
      </p:grpSp>
      <p:sp>
        <p:nvSpPr>
          <p:cNvPr id="21" name="Rectangle 20"/>
          <p:cNvSpPr/>
          <p:nvPr/>
        </p:nvSpPr>
        <p:spPr>
          <a:xfrm>
            <a:off x="3677" y="3833538"/>
            <a:ext cx="992579" cy="646331"/>
          </a:xfrm>
          <a:prstGeom prst="rect">
            <a:avLst/>
          </a:prstGeom>
        </p:spPr>
        <p:txBody>
          <a:bodyPr wrap="none">
            <a:spAutoFit/>
          </a:bodyPr>
          <a:lstStyle/>
          <a:p>
            <a:r>
              <a:rPr lang="en-US" dirty="0">
                <a:solidFill>
                  <a:prstClr val="white"/>
                </a:solidFill>
                <a:latin typeface="Times New Roman" panose="02020603050405020304" pitchFamily="18" charset="0"/>
                <a:cs typeface="Times New Roman" panose="02020603050405020304" pitchFamily="18" charset="0"/>
                <a:sym typeface="Symbol Tiger" panose="05050102010706020507" pitchFamily="18" charset="2"/>
              </a:rPr>
              <a:t></a:t>
            </a:r>
            <a:r>
              <a:rPr lang="en-US" i="1" dirty="0">
                <a:solidFill>
                  <a:prstClr val="white"/>
                </a:solidFill>
                <a:latin typeface="Times New Roman" panose="02020603050405020304" pitchFamily="18" charset="0"/>
                <a:cs typeface="Times New Roman" panose="02020603050405020304" pitchFamily="18" charset="0"/>
                <a:sym typeface="Symbol Tiger" panose="05050102010706020507" pitchFamily="18" charset="2"/>
              </a:rPr>
              <a:t>h</a:t>
            </a:r>
            <a:r>
              <a:rPr lang="en-US" dirty="0">
                <a:solidFill>
                  <a:prstClr val="white"/>
                </a:solidFill>
                <a:latin typeface="Times New Roman" panose="02020603050405020304" pitchFamily="18" charset="0"/>
                <a:cs typeface="Times New Roman" panose="02020603050405020304" pitchFamily="18" charset="0"/>
                <a:sym typeface="Symbol Tiger" panose="05050102010706020507" pitchFamily="18" charset="2"/>
              </a:rPr>
              <a:t> </a:t>
            </a:r>
            <a:r>
              <a:rPr lang="en-US"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a:t> </a:t>
            </a:r>
            <a:r>
              <a:rPr lang="en-US" dirty="0" smtClean="0">
                <a:solidFill>
                  <a:prstClr val="white"/>
                </a:solidFill>
                <a:latin typeface="Symbol" panose="05050102010706020507" pitchFamily="18" charset="2"/>
                <a:cs typeface="Times New Roman" panose="02020603050405020304" pitchFamily="18" charset="0"/>
                <a:sym typeface="Symbol" panose="05050102010706020507" pitchFamily="18" charset="2"/>
              </a:rPr>
              <a:t>0</a:t>
            </a:r>
          </a:p>
          <a:p>
            <a:r>
              <a:rPr lang="en-US" dirty="0">
                <a:solidFill>
                  <a:prstClr val="white"/>
                </a:solidFill>
                <a:latin typeface="Symbol" panose="05050102010706020507" pitchFamily="18" charset="2"/>
                <a:cs typeface="Times New Roman" panose="02020603050405020304" pitchFamily="18" charset="0"/>
                <a:sym typeface="Symbol" panose="05050102010706020507" pitchFamily="18" charset="2"/>
              </a:rPr>
              <a:t>D</a:t>
            </a:r>
            <a:r>
              <a:rPr lang="en-US" dirty="0">
                <a:solidFill>
                  <a:prstClr val="white"/>
                </a:solidFill>
                <a:latin typeface="Times New Roman" panose="02020603050405020304" pitchFamily="18" charset="0"/>
                <a:cs typeface="Times New Roman" panose="02020603050405020304" pitchFamily="18" charset="0"/>
                <a:sym typeface="Symbol" panose="05050102010706020507" pitchFamily="18" charset="2"/>
              </a:rPr>
              <a:t>B</a:t>
            </a:r>
            <a:r>
              <a:rPr lang="en-US" dirty="0">
                <a:solidFill>
                  <a:prstClr val="white"/>
                </a:solidFill>
                <a:latin typeface="Symbol" panose="05050102010706020507" pitchFamily="18" charset="2"/>
                <a:cs typeface="Times New Roman" panose="02020603050405020304" pitchFamily="18" charset="0"/>
                <a:sym typeface="Symbol" panose="05050102010706020507" pitchFamily="18" charset="2"/>
              </a:rPr>
              <a:t> </a:t>
            </a:r>
            <a:r>
              <a:rPr lang="en-US" dirty="0" smtClean="0">
                <a:solidFill>
                  <a:prstClr val="white"/>
                </a:solidFill>
                <a:latin typeface="Symbol" panose="05050102010706020507" pitchFamily="18" charset="2"/>
                <a:cs typeface="Times New Roman" panose="02020603050405020304" pitchFamily="18" charset="0"/>
                <a:sym typeface="Euclid Extra" panose="02050502000505020303" pitchFamily="18" charset="2"/>
              </a:rPr>
              <a:t> </a:t>
            </a:r>
            <a:r>
              <a:rPr lang="en-US" dirty="0" smtClean="0">
                <a:solidFill>
                  <a:prstClr val="white"/>
                </a:solidFill>
                <a:latin typeface="Times New Roman" panose="02020603050405020304" pitchFamily="18" charset="0"/>
                <a:cs typeface="Times New Roman" panose="02020603050405020304" pitchFamily="18" charset="0"/>
                <a:sym typeface="Euclid Extra" panose="02050502000505020303" pitchFamily="18" charset="2"/>
              </a:rPr>
              <a:t>H</a:t>
            </a:r>
            <a:endParaRPr lang="en-US" dirty="0">
              <a:solidFill>
                <a:prstClr val="white"/>
              </a:solidFill>
              <a:latin typeface="Times New Roman" panose="02020603050405020304" pitchFamily="18" charset="0"/>
              <a:cs typeface="Times New Roman" panose="02020603050405020304" pitchFamily="18" charset="0"/>
              <a:sym typeface="Symbol" panose="05050102010706020507" pitchFamily="18" charset="2"/>
            </a:endParaRPr>
          </a:p>
        </p:txBody>
      </p:sp>
      <p:sp>
        <p:nvSpPr>
          <p:cNvPr id="22" name="Rectangle 21"/>
          <p:cNvSpPr/>
          <p:nvPr/>
        </p:nvSpPr>
        <p:spPr>
          <a:xfrm>
            <a:off x="1704906" y="3833538"/>
            <a:ext cx="992579" cy="64633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sym typeface="Symbol Tiger" panose="05050102010706020507" pitchFamily="18" charset="2"/>
              </a:rPr>
              <a:t></a:t>
            </a:r>
            <a:r>
              <a:rPr lang="en-US" i="1" dirty="0">
                <a:latin typeface="Times New Roman" panose="02020603050405020304" pitchFamily="18" charset="0"/>
                <a:cs typeface="Times New Roman" panose="02020603050405020304" pitchFamily="18" charset="0"/>
                <a:sym typeface="Symbol Tiger" panose="05050102010706020507" pitchFamily="18" charset="2"/>
              </a:rPr>
              <a:t>h</a:t>
            </a:r>
            <a:r>
              <a:rPr lang="en-US" dirty="0" smtClean="0">
                <a:latin typeface="Times New Roman" panose="02020603050405020304" pitchFamily="18" charset="0"/>
                <a:cs typeface="Times New Roman" panose="02020603050405020304" pitchFamily="18" charset="0"/>
                <a:sym typeface="Symbol Tiger" panose="05050102010706020507" pitchFamily="18" charset="2"/>
              </a:rPr>
              <a:t> </a:t>
            </a:r>
            <a:r>
              <a:rPr lang="en-US" dirty="0" smtClean="0">
                <a:latin typeface="Symbol" panose="05050102010706020507" pitchFamily="18" charset="2"/>
                <a:cs typeface="Times New Roman" panose="02020603050405020304" pitchFamily="18" charset="0"/>
                <a:sym typeface="Symbol Tiger" panose="05050102010706020507" pitchFamily="18" charset="2"/>
              </a:rPr>
              <a:t>=</a:t>
            </a:r>
            <a:r>
              <a:rPr lang="en-US" dirty="0" smtClean="0">
                <a:latin typeface="Times New Roman" panose="02020603050405020304" pitchFamily="18" charset="0"/>
                <a:cs typeface="Times New Roman" panose="02020603050405020304" pitchFamily="18" charset="0"/>
                <a:sym typeface="Symbol Tiger"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0</a:t>
            </a:r>
          </a:p>
          <a:p>
            <a:r>
              <a:rPr lang="en-US" dirty="0" smtClean="0">
                <a:latin typeface="Symbol" panose="05050102010706020507" pitchFamily="18" charset="2"/>
                <a:cs typeface="Times New Roman" panose="02020603050405020304" pitchFamily="18" charset="0"/>
                <a:sym typeface="Symbol" panose="05050102010706020507" pitchFamily="18" charset="2"/>
              </a:rPr>
              <a:t>D</a:t>
            </a:r>
            <a:r>
              <a:rPr lang="en-US" dirty="0" smtClean="0">
                <a:latin typeface="Times New Roman" panose="02020603050405020304" pitchFamily="18" charset="0"/>
                <a:cs typeface="Times New Roman" panose="02020603050405020304" pitchFamily="18" charset="0"/>
                <a:sym typeface="Symbol" panose="05050102010706020507" pitchFamily="18" charset="2"/>
              </a:rPr>
              <a:t>B</a:t>
            </a:r>
            <a:r>
              <a:rPr lang="en-US" dirty="0" smtClean="0">
                <a:latin typeface="Symbol" panose="05050102010706020507" pitchFamily="18" charset="2"/>
                <a:cs typeface="Times New Roman" panose="02020603050405020304" pitchFamily="18" charset="0"/>
                <a:sym typeface="Symbol" panose="05050102010706020507" pitchFamily="18" charset="2"/>
              </a:rPr>
              <a:t> </a:t>
            </a:r>
            <a:r>
              <a:rPr lang="en-US" dirty="0" smtClean="0">
                <a:latin typeface="Symbol" panose="05050102010706020507" pitchFamily="18" charset="2"/>
                <a:cs typeface="Times New Roman" panose="02020603050405020304" pitchFamily="18" charset="0"/>
                <a:sym typeface="Euclid Extra" panose="02050502000505020303" pitchFamily="18" charset="2"/>
              </a:rPr>
              <a:t> </a:t>
            </a:r>
            <a:r>
              <a:rPr lang="en-US" dirty="0" smtClean="0">
                <a:latin typeface="Times New Roman" panose="02020603050405020304" pitchFamily="18" charset="0"/>
                <a:cs typeface="Times New Roman" panose="02020603050405020304" pitchFamily="18" charset="0"/>
                <a:sym typeface="Euclid Extra" panose="02050502000505020303" pitchFamily="18" charset="2"/>
              </a:rPr>
              <a:t>H</a:t>
            </a:r>
            <a:endParaRPr lang="en-US"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25" name="TextBox 24"/>
          <p:cNvSpPr txBox="1"/>
          <p:nvPr/>
        </p:nvSpPr>
        <p:spPr>
          <a:xfrm>
            <a:off x="2721026" y="4005745"/>
            <a:ext cx="6422974" cy="2308324"/>
          </a:xfrm>
          <a:prstGeom prst="rect">
            <a:avLst/>
          </a:prstGeom>
          <a:noFill/>
        </p:spPr>
        <p:txBody>
          <a:bodyPr wrap="square" rtlCol="0">
            <a:spAutoFit/>
          </a:bodyPr>
          <a:lstStyle/>
          <a:p>
            <a:pPr marL="342900" indent="-342900">
              <a:buFont typeface="+mj-lt"/>
              <a:buAutoNum type="arabicPeriod"/>
            </a:pPr>
            <a:r>
              <a:rPr lang="en-US" dirty="0"/>
              <a:t>If </a:t>
            </a:r>
            <a:r>
              <a:rPr lang="en-US" dirty="0">
                <a:solidFill>
                  <a:srgbClr val="FF0000"/>
                </a:solidFill>
                <a:latin typeface="Times New Roman" panose="02020603050405020304" pitchFamily="18" charset="0"/>
                <a:cs typeface="Times New Roman" panose="02020603050405020304" pitchFamily="18" charset="0"/>
              </a:rPr>
              <a:t>CP </a:t>
            </a:r>
            <a:r>
              <a:rPr lang="en-US" dirty="0"/>
              <a:t>in Higgs/fermion interactions, different transmission &amp; reflection of left &amp; right-handed quarks at the wall leads to </a:t>
            </a:r>
            <a:r>
              <a:rPr lang="en-US" dirty="0">
                <a:solidFill>
                  <a:srgbClr val="FF0000"/>
                </a:solidFill>
                <a:latin typeface="Times New Roman" panose="02020603050405020304" pitchFamily="18" charset="0"/>
                <a:cs typeface="Times New Roman" panose="02020603050405020304" pitchFamily="18" charset="0"/>
              </a:rPr>
              <a:t>CP</a:t>
            </a:r>
            <a:r>
              <a:rPr lang="en-US" dirty="0">
                <a:solidFill>
                  <a:srgbClr val="003657"/>
                </a:solidFill>
              </a:rPr>
              <a:t> </a:t>
            </a:r>
            <a:r>
              <a:rPr lang="en-US" dirty="0">
                <a:solidFill>
                  <a:srgbClr val="FF0000"/>
                </a:solidFill>
              </a:rPr>
              <a:t>asymmetry</a:t>
            </a:r>
            <a:r>
              <a:rPr lang="en-US" dirty="0">
                <a:solidFill>
                  <a:srgbClr val="003657"/>
                </a:solidFill>
              </a:rPr>
              <a:t> </a:t>
            </a:r>
            <a:r>
              <a:rPr lang="en-US" dirty="0"/>
              <a:t>at wall</a:t>
            </a:r>
            <a:r>
              <a:rPr lang="en-US" dirty="0" smtClean="0"/>
              <a:t>.</a:t>
            </a:r>
          </a:p>
          <a:p>
            <a:pPr marL="342900" indent="-342900">
              <a:buFont typeface="+mj-lt"/>
              <a:buAutoNum type="arabicPeriod"/>
            </a:pPr>
            <a:endParaRPr lang="en-US" dirty="0"/>
          </a:p>
          <a:p>
            <a:pPr marL="342900" indent="-342900">
              <a:buFont typeface="+mj-lt"/>
              <a:buAutoNum type="arabicPeriod"/>
            </a:pPr>
            <a:r>
              <a:rPr lang="en-US" dirty="0" err="1" smtClean="0"/>
              <a:t>Sphalerons</a:t>
            </a:r>
            <a:r>
              <a:rPr lang="en-US" dirty="0" smtClean="0"/>
              <a:t> </a:t>
            </a:r>
            <a:r>
              <a:rPr lang="en-US" dirty="0" smtClean="0">
                <a:solidFill>
                  <a:srgbClr val="FF0000"/>
                </a:solidFill>
              </a:rPr>
              <a:t>violate</a:t>
            </a:r>
            <a:r>
              <a:rPr lang="en-US" dirty="0" smtClean="0">
                <a:solidFill>
                  <a:srgbClr val="003657"/>
                </a:solidFill>
              </a:rPr>
              <a:t> </a:t>
            </a:r>
            <a:r>
              <a:rPr lang="en-US" dirty="0" smtClean="0">
                <a:solidFill>
                  <a:srgbClr val="FF0000"/>
                </a:solidFill>
                <a:latin typeface="Times New Roman" panose="02020603050405020304" pitchFamily="18" charset="0"/>
                <a:cs typeface="Times New Roman" panose="02020603050405020304" pitchFamily="18" charset="0"/>
              </a:rPr>
              <a:t>B</a:t>
            </a:r>
            <a:r>
              <a:rPr lang="en-US" dirty="0" smtClean="0"/>
              <a:t>, convert </a:t>
            </a:r>
            <a:r>
              <a:rPr lang="en-US" dirty="0" smtClean="0">
                <a:latin typeface="Times New Roman" panose="02020603050405020304" pitchFamily="18" charset="0"/>
                <a:cs typeface="Times New Roman" panose="02020603050405020304" pitchFamily="18" charset="0"/>
              </a:rPr>
              <a:t>CP</a:t>
            </a:r>
            <a:r>
              <a:rPr lang="en-US" dirty="0" smtClean="0"/>
              <a:t> asymmetry to baryon asymmetry in front of wall.</a:t>
            </a:r>
          </a:p>
          <a:p>
            <a:pPr marL="342900" indent="-342900">
              <a:buFont typeface="+mj-lt"/>
              <a:buAutoNum type="arabicPeriod"/>
            </a:pPr>
            <a:endParaRPr lang="en-US" dirty="0" smtClean="0"/>
          </a:p>
          <a:p>
            <a:pPr marL="342900" indent="-342900">
              <a:buFont typeface="+mj-lt"/>
              <a:buAutoNum type="arabicPeriod"/>
            </a:pPr>
            <a:r>
              <a:rPr lang="en-US" dirty="0" smtClean="0"/>
              <a:t>Baryon asymmetry diffuses into broken phase across wall.</a:t>
            </a:r>
            <a:endParaRPr lang="en-US" dirty="0"/>
          </a:p>
        </p:txBody>
      </p:sp>
      <p:sp>
        <p:nvSpPr>
          <p:cNvPr id="8" name="Rectangle 7"/>
          <p:cNvSpPr/>
          <p:nvPr/>
        </p:nvSpPr>
        <p:spPr>
          <a:xfrm>
            <a:off x="-200722" y="3276636"/>
            <a:ext cx="2623146" cy="3048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9277" y="2242571"/>
            <a:ext cx="5709037" cy="1200329"/>
          </a:xfrm>
          <a:prstGeom prst="rect">
            <a:avLst/>
          </a:prstGeom>
          <a:noFill/>
        </p:spPr>
        <p:txBody>
          <a:bodyPr wrap="square" rtlCol="0">
            <a:spAutoFit/>
          </a:bodyPr>
          <a:lstStyle/>
          <a:p>
            <a:r>
              <a:rPr lang="en-US" dirty="0" smtClean="0"/>
              <a:t>Broken phase expands into unbroken phase.</a:t>
            </a:r>
          </a:p>
          <a:p>
            <a:endParaRPr lang="en-US" dirty="0"/>
          </a:p>
          <a:p>
            <a:r>
              <a:rPr lang="en-US" dirty="0" smtClean="0"/>
              <a:t>In broken phase </a:t>
            </a:r>
            <a:r>
              <a:rPr lang="en-US" dirty="0" err="1" smtClean="0"/>
              <a:t>sphalerons</a:t>
            </a:r>
            <a:r>
              <a:rPr lang="en-US" dirty="0" smtClean="0"/>
              <a:t> suppressed </a:t>
            </a:r>
            <a:r>
              <a:rPr lang="en-US" dirty="0" err="1" smtClean="0">
                <a:latin typeface="Times New Roman" panose="02020603050405020304" pitchFamily="18" charset="0"/>
                <a:cs typeface="Times New Roman" panose="02020603050405020304" pitchFamily="18" charset="0"/>
              </a:rPr>
              <a:t>exp</a:t>
            </a:r>
            <a:r>
              <a:rPr lang="en-US" dirty="0" smtClean="0">
                <a:latin typeface="Times New Roman" panose="02020603050405020304" pitchFamily="18" charset="0"/>
                <a:cs typeface="Times New Roman" panose="02020603050405020304" pitchFamily="18" charset="0"/>
              </a:rPr>
              <a:t>(</a:t>
            </a:r>
            <a:r>
              <a:rPr lang="en-US" dirty="0" smtClean="0">
                <a:latin typeface="Symbol" panose="05050102010706020507" pitchFamily="18" charset="2"/>
                <a:cs typeface="Times New Roman" panose="02020603050405020304" pitchFamily="18" charset="0"/>
              </a:rPr>
              <a:t>-</a:t>
            </a:r>
            <a:r>
              <a:rPr lang="en-US" i="1" dirty="0" err="1" smtClean="0">
                <a:latin typeface="Times New Roman" panose="02020603050405020304" pitchFamily="18" charset="0"/>
                <a:cs typeface="Times New Roman" panose="02020603050405020304" pitchFamily="18" charset="0"/>
              </a:rPr>
              <a:t>E</a:t>
            </a:r>
            <a:r>
              <a:rPr lang="en-US" baseline="-25000" dirty="0" err="1" smtClean="0">
                <a:latin typeface="Times New Roman" panose="02020603050405020304" pitchFamily="18" charset="0"/>
                <a:cs typeface="Times New Roman" panose="02020603050405020304" pitchFamily="18" charset="0"/>
              </a:rPr>
              <a:t>sph</a:t>
            </a:r>
            <a:r>
              <a:rPr lang="en-US" dirty="0" smtClean="0">
                <a:latin typeface="Times New Roman" panose="02020603050405020304" pitchFamily="18" charset="0"/>
                <a:cs typeface="Times New Roman" panose="02020603050405020304" pitchFamily="18" charset="0"/>
              </a:rPr>
              <a:t>/</a:t>
            </a:r>
            <a:r>
              <a:rPr lang="en-US" i="1" dirty="0" smtClean="0">
                <a:latin typeface="Times New Roman" panose="02020603050405020304" pitchFamily="18" charset="0"/>
                <a:cs typeface="Times New Roman" panose="02020603050405020304" pitchFamily="18" charset="0"/>
              </a:rPr>
              <a:t>T)</a:t>
            </a:r>
            <a:r>
              <a:rPr lang="en-US" dirty="0" smtClean="0"/>
              <a:t>,</a:t>
            </a:r>
          </a:p>
          <a:p>
            <a:r>
              <a:rPr lang="en-US" dirty="0"/>
              <a:t>w</a:t>
            </a:r>
            <a:r>
              <a:rPr lang="en-US" dirty="0" smtClean="0"/>
              <a:t>hile in symmetric phase </a:t>
            </a:r>
            <a:r>
              <a:rPr lang="en-US" dirty="0" err="1" smtClean="0"/>
              <a:t>sphalerons</a:t>
            </a:r>
            <a:r>
              <a:rPr lang="en-US" dirty="0" smtClean="0"/>
              <a:t> unsuppressed.</a:t>
            </a:r>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49" y="5223162"/>
            <a:ext cx="2407991" cy="547604"/>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38" y="4403103"/>
            <a:ext cx="2509131" cy="733707"/>
          </a:xfrm>
          <a:prstGeom prst="rect">
            <a:avLst/>
          </a:prstGeom>
        </p:spPr>
      </p:pic>
      <p:cxnSp>
        <p:nvCxnSpPr>
          <p:cNvPr id="26" name="Straight Connector 25"/>
          <p:cNvCxnSpPr/>
          <p:nvPr/>
        </p:nvCxnSpPr>
        <p:spPr>
          <a:xfrm flipV="1">
            <a:off x="14868" y="5063913"/>
            <a:ext cx="2468880" cy="9028"/>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V="1">
            <a:off x="1009624" y="4743648"/>
            <a:ext cx="640080" cy="9028"/>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0" y="5461641"/>
            <a:ext cx="2468880" cy="9028"/>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419471" y="5441566"/>
            <a:ext cx="372218" cy="276999"/>
          </a:xfrm>
          <a:prstGeom prst="rect">
            <a:avLst/>
          </a:prstGeom>
          <a:noFill/>
        </p:spPr>
        <p:txBody>
          <a:bodyPr wrap="none" rtlCol="0">
            <a:spAutoFit/>
          </a:bodyPr>
          <a:lstStyle/>
          <a:p>
            <a:r>
              <a:rPr lang="en-US" sz="1200" dirty="0" smtClean="0">
                <a:solidFill>
                  <a:prstClr val="black"/>
                </a:solidFill>
                <a:latin typeface="Times New Roman" panose="02020603050405020304" pitchFamily="18" charset="0"/>
                <a:cs typeface="Times New Roman" panose="02020603050405020304" pitchFamily="18" charset="0"/>
              </a:rPr>
              <a:t>CP</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1474775" y="4689097"/>
            <a:ext cx="261610" cy="276999"/>
          </a:xfrm>
          <a:prstGeom prst="rect">
            <a:avLst/>
          </a:prstGeom>
          <a:noFill/>
        </p:spPr>
        <p:txBody>
          <a:bodyPr wrap="none" rtlCol="0">
            <a:spAutoFit/>
          </a:bodyPr>
          <a:lstStyle/>
          <a:p>
            <a:r>
              <a:rPr lang="en-US" sz="1200" i="1" dirty="0" smtClean="0">
                <a:solidFill>
                  <a:prstClr val="black"/>
                </a:solidFill>
                <a:latin typeface="Times New Roman" panose="02020603050405020304" pitchFamily="18" charset="0"/>
                <a:cs typeface="Times New Roman" panose="02020603050405020304" pitchFamily="18" charset="0"/>
              </a:rPr>
              <a:t>h</a:t>
            </a:r>
            <a:endParaRPr lang="en-US" i="1" dirty="0">
              <a:solidFill>
                <a:prstClr val="black"/>
              </a:solidFill>
              <a:latin typeface="Times New Roman" panose="02020603050405020304" pitchFamily="18" charset="0"/>
              <a:cs typeface="Times New Roman" panose="02020603050405020304" pitchFamily="18" charset="0"/>
            </a:endParaRPr>
          </a:p>
        </p:txBody>
      </p:sp>
      <p:cxnSp>
        <p:nvCxnSpPr>
          <p:cNvPr id="42" name="Straight Connector 41"/>
          <p:cNvCxnSpPr/>
          <p:nvPr/>
        </p:nvCxnSpPr>
        <p:spPr>
          <a:xfrm rot="16200000" flipV="1">
            <a:off x="1024492" y="5445316"/>
            <a:ext cx="640080" cy="9028"/>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745587" y="3356658"/>
            <a:ext cx="640432" cy="369332"/>
          </a:xfrm>
          <a:prstGeom prst="rect">
            <a:avLst/>
          </a:prstGeom>
          <a:noFill/>
        </p:spPr>
        <p:txBody>
          <a:bodyPr wrap="none" rtlCol="0">
            <a:spAutoFit/>
          </a:bodyPr>
          <a:lstStyle/>
          <a:p>
            <a:r>
              <a:rPr lang="en-US" dirty="0" err="1" smtClean="0">
                <a:latin typeface="Times New Roman" panose="02020603050405020304" pitchFamily="18" charset="0"/>
                <a:cs typeface="Times New Roman" panose="02020603050405020304" pitchFamily="18" charset="0"/>
              </a:rPr>
              <a:t>V</a:t>
            </a:r>
            <a:r>
              <a:rPr lang="en-US" baseline="-25000" dirty="0" err="1" smtClean="0">
                <a:latin typeface="Times New Roman" panose="02020603050405020304" pitchFamily="18" charset="0"/>
                <a:cs typeface="Times New Roman" panose="02020603050405020304" pitchFamily="18" charset="0"/>
              </a:rPr>
              <a:t>Wall</a:t>
            </a:r>
            <a:endParaRPr lang="en-US" baseline="-25000" dirty="0">
              <a:latin typeface="Times New Roman" panose="02020603050405020304" pitchFamily="18" charset="0"/>
              <a:cs typeface="Times New Roman" panose="02020603050405020304" pitchFamily="18" charset="0"/>
            </a:endParaRPr>
          </a:p>
        </p:txBody>
      </p:sp>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0779" y="5946525"/>
            <a:ext cx="1229177" cy="320649"/>
          </a:xfrm>
          <a:prstGeom prst="rect">
            <a:avLst/>
          </a:prstGeom>
        </p:spPr>
      </p:pic>
      <p:cxnSp>
        <p:nvCxnSpPr>
          <p:cNvPr id="46" name="Straight Connector 45"/>
          <p:cNvCxnSpPr/>
          <p:nvPr/>
        </p:nvCxnSpPr>
        <p:spPr>
          <a:xfrm flipV="1">
            <a:off x="0" y="6238506"/>
            <a:ext cx="2468880" cy="9028"/>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1461951" y="5957372"/>
            <a:ext cx="287258" cy="276999"/>
          </a:xfrm>
          <a:prstGeom prst="rect">
            <a:avLst/>
          </a:prstGeom>
          <a:noFill/>
        </p:spPr>
        <p:txBody>
          <a:bodyPr wrap="none" rtlCol="0">
            <a:spAutoFit/>
          </a:bodyPr>
          <a:lstStyle/>
          <a:p>
            <a:r>
              <a:rPr lang="en-US" sz="1200" dirty="0" smtClean="0">
                <a:solidFill>
                  <a:prstClr val="black"/>
                </a:solidFill>
                <a:latin typeface="Times New Roman" panose="02020603050405020304" pitchFamily="18" charset="0"/>
                <a:cs typeface="Times New Roman" panose="02020603050405020304" pitchFamily="18" charset="0"/>
              </a:rPr>
              <a:t>B</a:t>
            </a:r>
            <a:endParaRPr lang="en-US" dirty="0">
              <a:solidFill>
                <a:prstClr val="black"/>
              </a:solidFill>
              <a:latin typeface="Times New Roman" panose="02020603050405020304" pitchFamily="18" charset="0"/>
              <a:cs typeface="Times New Roman" panose="02020603050405020304" pitchFamily="18" charset="0"/>
            </a:endParaRPr>
          </a:p>
        </p:txBody>
      </p:sp>
      <p:cxnSp>
        <p:nvCxnSpPr>
          <p:cNvPr id="48" name="Straight Connector 47"/>
          <p:cNvCxnSpPr/>
          <p:nvPr/>
        </p:nvCxnSpPr>
        <p:spPr>
          <a:xfrm rot="16200000" flipV="1">
            <a:off x="1176520" y="6059118"/>
            <a:ext cx="365760" cy="9028"/>
          </a:xfrm>
          <a:prstGeom prst="line">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6608213" y="475600"/>
            <a:ext cx="2492141" cy="461665"/>
          </a:xfrm>
          <a:prstGeom prst="rect">
            <a:avLst/>
          </a:prstGeom>
        </p:spPr>
        <p:txBody>
          <a:bodyPr wrap="square">
            <a:spAutoFit/>
          </a:bodyPr>
          <a:lstStyle/>
          <a:p>
            <a:r>
              <a:rPr lang="en-US" sz="1200" dirty="0" err="1" smtClean="0">
                <a:solidFill>
                  <a:srgbClr val="0000FF"/>
                </a:solidFill>
                <a:cs typeface="Times New Roman" panose="02020603050405020304" pitchFamily="18" charset="0"/>
                <a:sym typeface="Symbol" panose="05050102010706020507" pitchFamily="18" charset="2"/>
              </a:rPr>
              <a:t>Kuzmin</a:t>
            </a:r>
            <a:r>
              <a:rPr lang="en-US" sz="1200" dirty="0" smtClean="0">
                <a:solidFill>
                  <a:srgbClr val="0000FF"/>
                </a:solidFill>
                <a:cs typeface="Times New Roman" panose="02020603050405020304" pitchFamily="18" charset="0"/>
                <a:sym typeface="Symbol" panose="05050102010706020507" pitchFamily="18" charset="2"/>
              </a:rPr>
              <a:t>, Rubakov, </a:t>
            </a:r>
            <a:r>
              <a:rPr lang="en-US" sz="1200" dirty="0" err="1" smtClean="0">
                <a:solidFill>
                  <a:srgbClr val="0000FF"/>
                </a:solidFill>
                <a:cs typeface="Times New Roman" panose="02020603050405020304" pitchFamily="18" charset="0"/>
                <a:sym typeface="Symbol" panose="05050102010706020507" pitchFamily="18" charset="2"/>
              </a:rPr>
              <a:t>Shapashnikov</a:t>
            </a:r>
            <a:r>
              <a:rPr lang="en-US" sz="1200" dirty="0" smtClean="0">
                <a:solidFill>
                  <a:srgbClr val="0000FF"/>
                </a:solidFill>
                <a:cs typeface="Times New Roman" panose="02020603050405020304" pitchFamily="18" charset="0"/>
                <a:sym typeface="Symbol" panose="05050102010706020507" pitchFamily="18" charset="2"/>
              </a:rPr>
              <a:t>;</a:t>
            </a:r>
          </a:p>
          <a:p>
            <a:r>
              <a:rPr lang="en-US" sz="1200" dirty="0" smtClean="0">
                <a:solidFill>
                  <a:srgbClr val="0000FF"/>
                </a:solidFill>
                <a:cs typeface="Times New Roman" panose="02020603050405020304" pitchFamily="18" charset="0"/>
                <a:sym typeface="Symbol" panose="05050102010706020507" pitchFamily="18" charset="2"/>
              </a:rPr>
              <a:t>Cohen, Kaplan, Nelson</a:t>
            </a:r>
            <a:endParaRPr lang="en-US" sz="1200" dirty="0">
              <a:solidFill>
                <a:srgbClr val="0000FF"/>
              </a:solidFill>
              <a:cs typeface="Times New Roman" panose="02020603050405020304" pitchFamily="18" charset="0"/>
              <a:sym typeface="Symbol" panose="05050102010706020507" pitchFamily="18" charset="2"/>
            </a:endParaRPr>
          </a:p>
        </p:txBody>
      </p:sp>
      <p:sp>
        <p:nvSpPr>
          <p:cNvPr id="6" name="TextBox 5"/>
          <p:cNvSpPr txBox="1"/>
          <p:nvPr/>
        </p:nvSpPr>
        <p:spPr>
          <a:xfrm>
            <a:off x="7947654" y="829285"/>
            <a:ext cx="1223412" cy="646331"/>
          </a:xfrm>
          <a:prstGeom prst="rect">
            <a:avLst/>
          </a:prstGeom>
          <a:noFill/>
        </p:spPr>
        <p:txBody>
          <a:bodyPr wrap="none" rtlCol="0">
            <a:spAutoFit/>
          </a:bodyPr>
          <a:lstStyle/>
          <a:p>
            <a:r>
              <a:rPr lang="en-US" dirty="0" smtClean="0">
                <a:solidFill>
                  <a:srgbClr val="FF5050"/>
                </a:solidFill>
              </a:rPr>
              <a:t>Primordial</a:t>
            </a:r>
          </a:p>
          <a:p>
            <a:r>
              <a:rPr lang="en-US" dirty="0" smtClean="0">
                <a:solidFill>
                  <a:srgbClr val="FF5050"/>
                </a:solidFill>
              </a:rPr>
              <a:t>Plasma</a:t>
            </a:r>
            <a:endParaRPr lang="en-US" dirty="0">
              <a:solidFill>
                <a:srgbClr val="FF5050"/>
              </a:solidFill>
            </a:endParaRPr>
          </a:p>
        </p:txBody>
      </p:sp>
      <p:cxnSp>
        <p:nvCxnSpPr>
          <p:cNvPr id="50" name="Straight Connector 49"/>
          <p:cNvCxnSpPr/>
          <p:nvPr/>
        </p:nvCxnSpPr>
        <p:spPr>
          <a:xfrm flipV="1">
            <a:off x="3304827" y="4087394"/>
            <a:ext cx="326003" cy="2146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Freeform 52"/>
          <p:cNvSpPr/>
          <p:nvPr/>
        </p:nvSpPr>
        <p:spPr>
          <a:xfrm>
            <a:off x="5954751" y="858644"/>
            <a:ext cx="789266" cy="408878"/>
          </a:xfrm>
          <a:custGeom>
            <a:avLst/>
            <a:gdLst>
              <a:gd name="connsiteX0" fmla="*/ 81776 w 789266"/>
              <a:gd name="connsiteY0" fmla="*/ 408878 h 408878"/>
              <a:gd name="connsiteX1" fmla="*/ 81776 w 789266"/>
              <a:gd name="connsiteY1" fmla="*/ 408878 h 408878"/>
              <a:gd name="connsiteX2" fmla="*/ 59473 w 789266"/>
              <a:gd name="connsiteY2" fmla="*/ 349405 h 408878"/>
              <a:gd name="connsiteX3" fmla="*/ 44605 w 789266"/>
              <a:gd name="connsiteY3" fmla="*/ 334536 h 408878"/>
              <a:gd name="connsiteX4" fmla="*/ 29737 w 789266"/>
              <a:gd name="connsiteY4" fmla="*/ 267629 h 408878"/>
              <a:gd name="connsiteX5" fmla="*/ 7434 w 789266"/>
              <a:gd name="connsiteY5" fmla="*/ 237893 h 408878"/>
              <a:gd name="connsiteX6" fmla="*/ 0 w 789266"/>
              <a:gd name="connsiteY6" fmla="*/ 200722 h 408878"/>
              <a:gd name="connsiteX7" fmla="*/ 22303 w 789266"/>
              <a:gd name="connsiteY7" fmla="*/ 156117 h 408878"/>
              <a:gd name="connsiteX8" fmla="*/ 52039 w 789266"/>
              <a:gd name="connsiteY8" fmla="*/ 118946 h 408878"/>
              <a:gd name="connsiteX9" fmla="*/ 81776 w 789266"/>
              <a:gd name="connsiteY9" fmla="*/ 89210 h 408878"/>
              <a:gd name="connsiteX10" fmla="*/ 96644 w 789266"/>
              <a:gd name="connsiteY10" fmla="*/ 74341 h 408878"/>
              <a:gd name="connsiteX11" fmla="*/ 156117 w 789266"/>
              <a:gd name="connsiteY11" fmla="*/ 59473 h 408878"/>
              <a:gd name="connsiteX12" fmla="*/ 185854 w 789266"/>
              <a:gd name="connsiteY12" fmla="*/ 52039 h 408878"/>
              <a:gd name="connsiteX13" fmla="*/ 215590 w 789266"/>
              <a:gd name="connsiteY13" fmla="*/ 44605 h 408878"/>
              <a:gd name="connsiteX14" fmla="*/ 297366 w 789266"/>
              <a:gd name="connsiteY14" fmla="*/ 37171 h 408878"/>
              <a:gd name="connsiteX15" fmla="*/ 408878 w 789266"/>
              <a:gd name="connsiteY15" fmla="*/ 29736 h 408878"/>
              <a:gd name="connsiteX16" fmla="*/ 468351 w 789266"/>
              <a:gd name="connsiteY16" fmla="*/ 14868 h 408878"/>
              <a:gd name="connsiteX17" fmla="*/ 535259 w 789266"/>
              <a:gd name="connsiteY17" fmla="*/ 0 h 408878"/>
              <a:gd name="connsiteX18" fmla="*/ 624469 w 789266"/>
              <a:gd name="connsiteY18" fmla="*/ 14868 h 408878"/>
              <a:gd name="connsiteX19" fmla="*/ 646771 w 789266"/>
              <a:gd name="connsiteY19" fmla="*/ 22302 h 408878"/>
              <a:gd name="connsiteX20" fmla="*/ 721112 w 789266"/>
              <a:gd name="connsiteY20" fmla="*/ 66907 h 408878"/>
              <a:gd name="connsiteX21" fmla="*/ 750849 w 789266"/>
              <a:gd name="connsiteY21" fmla="*/ 74341 h 408878"/>
              <a:gd name="connsiteX22" fmla="*/ 765717 w 789266"/>
              <a:gd name="connsiteY22" fmla="*/ 89210 h 408878"/>
              <a:gd name="connsiteX23" fmla="*/ 788020 w 789266"/>
              <a:gd name="connsiteY23" fmla="*/ 96644 h 408878"/>
              <a:gd name="connsiteX24" fmla="*/ 780586 w 789266"/>
              <a:gd name="connsiteY24" fmla="*/ 126380 h 408878"/>
              <a:gd name="connsiteX25" fmla="*/ 721112 w 789266"/>
              <a:gd name="connsiteY25" fmla="*/ 178419 h 408878"/>
              <a:gd name="connsiteX26" fmla="*/ 706244 w 789266"/>
              <a:gd name="connsiteY26" fmla="*/ 193288 h 408878"/>
              <a:gd name="connsiteX27" fmla="*/ 683942 w 789266"/>
              <a:gd name="connsiteY27" fmla="*/ 200722 h 408878"/>
              <a:gd name="connsiteX28" fmla="*/ 646771 w 789266"/>
              <a:gd name="connsiteY28" fmla="*/ 223024 h 408878"/>
              <a:gd name="connsiteX29" fmla="*/ 624469 w 789266"/>
              <a:gd name="connsiteY29" fmla="*/ 237893 h 408878"/>
              <a:gd name="connsiteX30" fmla="*/ 579864 w 789266"/>
              <a:gd name="connsiteY30" fmla="*/ 252761 h 408878"/>
              <a:gd name="connsiteX31" fmla="*/ 535259 w 789266"/>
              <a:gd name="connsiteY31" fmla="*/ 267629 h 408878"/>
              <a:gd name="connsiteX32" fmla="*/ 512956 w 789266"/>
              <a:gd name="connsiteY32" fmla="*/ 275063 h 408878"/>
              <a:gd name="connsiteX33" fmla="*/ 483220 w 789266"/>
              <a:gd name="connsiteY33" fmla="*/ 282497 h 408878"/>
              <a:gd name="connsiteX34" fmla="*/ 460917 w 789266"/>
              <a:gd name="connsiteY34" fmla="*/ 297366 h 408878"/>
              <a:gd name="connsiteX35" fmla="*/ 431181 w 789266"/>
              <a:gd name="connsiteY35" fmla="*/ 304800 h 408878"/>
              <a:gd name="connsiteX36" fmla="*/ 408878 w 789266"/>
              <a:gd name="connsiteY36" fmla="*/ 312234 h 408878"/>
              <a:gd name="connsiteX37" fmla="*/ 349405 w 789266"/>
              <a:gd name="connsiteY37" fmla="*/ 327102 h 408878"/>
              <a:gd name="connsiteX38" fmla="*/ 237893 w 789266"/>
              <a:gd name="connsiteY38" fmla="*/ 364273 h 408878"/>
              <a:gd name="connsiteX39" fmla="*/ 215590 w 789266"/>
              <a:gd name="connsiteY39" fmla="*/ 371707 h 408878"/>
              <a:gd name="connsiteX40" fmla="*/ 193288 w 789266"/>
              <a:gd name="connsiteY40" fmla="*/ 379141 h 408878"/>
              <a:gd name="connsiteX41" fmla="*/ 141249 w 789266"/>
              <a:gd name="connsiteY41" fmla="*/ 386576 h 408878"/>
              <a:gd name="connsiteX42" fmla="*/ 81776 w 789266"/>
              <a:gd name="connsiteY42" fmla="*/ 408878 h 40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9266" h="408878">
                <a:moveTo>
                  <a:pt x="81776" y="408878"/>
                </a:moveTo>
                <a:lnTo>
                  <a:pt x="81776" y="408878"/>
                </a:lnTo>
                <a:cubicBezTo>
                  <a:pt x="74342" y="389054"/>
                  <a:pt x="68942" y="368342"/>
                  <a:pt x="59473" y="349405"/>
                </a:cubicBezTo>
                <a:cubicBezTo>
                  <a:pt x="56338" y="343136"/>
                  <a:pt x="47366" y="340978"/>
                  <a:pt x="44605" y="334536"/>
                </a:cubicBezTo>
                <a:cubicBezTo>
                  <a:pt x="37570" y="318120"/>
                  <a:pt x="38293" y="284740"/>
                  <a:pt x="29737" y="267629"/>
                </a:cubicBezTo>
                <a:cubicBezTo>
                  <a:pt x="24196" y="256547"/>
                  <a:pt x="14868" y="247805"/>
                  <a:pt x="7434" y="237893"/>
                </a:cubicBezTo>
                <a:cubicBezTo>
                  <a:pt x="4956" y="225503"/>
                  <a:pt x="0" y="213358"/>
                  <a:pt x="0" y="200722"/>
                </a:cubicBezTo>
                <a:cubicBezTo>
                  <a:pt x="0" y="167550"/>
                  <a:pt x="6475" y="175902"/>
                  <a:pt x="22303" y="156117"/>
                </a:cubicBezTo>
                <a:cubicBezTo>
                  <a:pt x="59826" y="109215"/>
                  <a:pt x="16131" y="154857"/>
                  <a:pt x="52039" y="118946"/>
                </a:cubicBezTo>
                <a:cubicBezTo>
                  <a:pt x="65255" y="79297"/>
                  <a:pt x="48735" y="109035"/>
                  <a:pt x="81776" y="89210"/>
                </a:cubicBezTo>
                <a:cubicBezTo>
                  <a:pt x="87786" y="85604"/>
                  <a:pt x="90136" y="76944"/>
                  <a:pt x="96644" y="74341"/>
                </a:cubicBezTo>
                <a:cubicBezTo>
                  <a:pt x="115617" y="66752"/>
                  <a:pt x="136293" y="64429"/>
                  <a:pt x="156117" y="59473"/>
                </a:cubicBezTo>
                <a:lnTo>
                  <a:pt x="185854" y="52039"/>
                </a:lnTo>
                <a:cubicBezTo>
                  <a:pt x="195766" y="49561"/>
                  <a:pt x="205415" y="45530"/>
                  <a:pt x="215590" y="44605"/>
                </a:cubicBezTo>
                <a:lnTo>
                  <a:pt x="297366" y="37171"/>
                </a:lnTo>
                <a:cubicBezTo>
                  <a:pt x="334509" y="34314"/>
                  <a:pt x="371707" y="32214"/>
                  <a:pt x="408878" y="29736"/>
                </a:cubicBezTo>
                <a:cubicBezTo>
                  <a:pt x="484454" y="14621"/>
                  <a:pt x="415010" y="30108"/>
                  <a:pt x="468351" y="14868"/>
                </a:cubicBezTo>
                <a:cubicBezTo>
                  <a:pt x="492847" y="7869"/>
                  <a:pt x="509710" y="5110"/>
                  <a:pt x="535259" y="0"/>
                </a:cubicBezTo>
                <a:cubicBezTo>
                  <a:pt x="564996" y="4956"/>
                  <a:pt x="594908" y="8956"/>
                  <a:pt x="624469" y="14868"/>
                </a:cubicBezTo>
                <a:cubicBezTo>
                  <a:pt x="632153" y="16405"/>
                  <a:pt x="639921" y="18496"/>
                  <a:pt x="646771" y="22302"/>
                </a:cubicBezTo>
                <a:cubicBezTo>
                  <a:pt x="682681" y="42252"/>
                  <a:pt x="686503" y="53929"/>
                  <a:pt x="721112" y="66907"/>
                </a:cubicBezTo>
                <a:cubicBezTo>
                  <a:pt x="730679" y="70495"/>
                  <a:pt x="740937" y="71863"/>
                  <a:pt x="750849" y="74341"/>
                </a:cubicBezTo>
                <a:cubicBezTo>
                  <a:pt x="755805" y="79297"/>
                  <a:pt x="759707" y="85604"/>
                  <a:pt x="765717" y="89210"/>
                </a:cubicBezTo>
                <a:cubicBezTo>
                  <a:pt x="772437" y="93242"/>
                  <a:pt x="785109" y="89368"/>
                  <a:pt x="788020" y="96644"/>
                </a:cubicBezTo>
                <a:cubicBezTo>
                  <a:pt x="791815" y="106130"/>
                  <a:pt x="786253" y="117879"/>
                  <a:pt x="780586" y="126380"/>
                </a:cubicBezTo>
                <a:cubicBezTo>
                  <a:pt x="754379" y="165690"/>
                  <a:pt x="749183" y="155962"/>
                  <a:pt x="721112" y="178419"/>
                </a:cubicBezTo>
                <a:cubicBezTo>
                  <a:pt x="715639" y="182798"/>
                  <a:pt x="712254" y="189682"/>
                  <a:pt x="706244" y="193288"/>
                </a:cubicBezTo>
                <a:cubicBezTo>
                  <a:pt x="699525" y="197320"/>
                  <a:pt x="691376" y="198244"/>
                  <a:pt x="683942" y="200722"/>
                </a:cubicBezTo>
                <a:cubicBezTo>
                  <a:pt x="654897" y="229765"/>
                  <a:pt x="685376" y="203721"/>
                  <a:pt x="646771" y="223024"/>
                </a:cubicBezTo>
                <a:cubicBezTo>
                  <a:pt x="638780" y="227020"/>
                  <a:pt x="632634" y="234264"/>
                  <a:pt x="624469" y="237893"/>
                </a:cubicBezTo>
                <a:cubicBezTo>
                  <a:pt x="610147" y="244258"/>
                  <a:pt x="594732" y="247805"/>
                  <a:pt x="579864" y="252761"/>
                </a:cubicBezTo>
                <a:lnTo>
                  <a:pt x="535259" y="267629"/>
                </a:lnTo>
                <a:cubicBezTo>
                  <a:pt x="527825" y="270107"/>
                  <a:pt x="520558" y="273162"/>
                  <a:pt x="512956" y="275063"/>
                </a:cubicBezTo>
                <a:lnTo>
                  <a:pt x="483220" y="282497"/>
                </a:lnTo>
                <a:cubicBezTo>
                  <a:pt x="475786" y="287453"/>
                  <a:pt x="469130" y="293846"/>
                  <a:pt x="460917" y="297366"/>
                </a:cubicBezTo>
                <a:cubicBezTo>
                  <a:pt x="451526" y="301391"/>
                  <a:pt x="441005" y="301993"/>
                  <a:pt x="431181" y="304800"/>
                </a:cubicBezTo>
                <a:cubicBezTo>
                  <a:pt x="423646" y="306953"/>
                  <a:pt x="416438" y="310172"/>
                  <a:pt x="408878" y="312234"/>
                </a:cubicBezTo>
                <a:cubicBezTo>
                  <a:pt x="389164" y="317611"/>
                  <a:pt x="368791" y="320640"/>
                  <a:pt x="349405" y="327102"/>
                </a:cubicBezTo>
                <a:lnTo>
                  <a:pt x="237893" y="364273"/>
                </a:lnTo>
                <a:lnTo>
                  <a:pt x="215590" y="371707"/>
                </a:lnTo>
                <a:cubicBezTo>
                  <a:pt x="208156" y="374185"/>
                  <a:pt x="201045" y="378033"/>
                  <a:pt x="193288" y="379141"/>
                </a:cubicBezTo>
                <a:lnTo>
                  <a:pt x="141249" y="386576"/>
                </a:lnTo>
                <a:lnTo>
                  <a:pt x="81776" y="408878"/>
                </a:lnTo>
                <a:close/>
              </a:path>
            </a:pathLst>
          </a:custGeom>
          <a:solidFill>
            <a:srgbClr val="FED0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140303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9143999" cy="584775"/>
          </a:xfrm>
          <a:prstGeom prst="rect">
            <a:avLst/>
          </a:prstGeom>
          <a:noFill/>
        </p:spPr>
        <p:txBody>
          <a:bodyPr wrap="square" rtlCol="0">
            <a:spAutoFit/>
          </a:bodyPr>
          <a:lstStyle/>
          <a:p>
            <a:pPr algn="ctr"/>
            <a:r>
              <a:rPr lang="en-US" sz="3200" b="1" dirty="0" smtClean="0"/>
              <a:t>Electroweak </a:t>
            </a:r>
            <a:r>
              <a:rPr lang="en-US" sz="3200" b="1" dirty="0" err="1" smtClean="0"/>
              <a:t>Baryogenesis</a:t>
            </a:r>
            <a:endParaRPr lang="en-US" sz="3200" b="1" dirty="0">
              <a:latin typeface="Symbol" panose="05050102010706020507" pitchFamily="18" charset="2"/>
            </a:endParaRPr>
          </a:p>
        </p:txBody>
      </p:sp>
      <p:sp>
        <p:nvSpPr>
          <p:cNvPr id="5" name="TextBox 4"/>
          <p:cNvSpPr txBox="1"/>
          <p:nvPr/>
        </p:nvSpPr>
        <p:spPr>
          <a:xfrm>
            <a:off x="1" y="709242"/>
            <a:ext cx="9143999" cy="369332"/>
          </a:xfrm>
          <a:prstGeom prst="rect">
            <a:avLst/>
          </a:prstGeom>
          <a:noFill/>
        </p:spPr>
        <p:txBody>
          <a:bodyPr wrap="square" rtlCol="0">
            <a:spAutoFit/>
          </a:bodyPr>
          <a:lstStyle/>
          <a:p>
            <a:r>
              <a:rPr lang="en-US" dirty="0" smtClean="0">
                <a:latin typeface="Avenir Book"/>
                <a:cs typeface="Avenir Book"/>
                <a:sym typeface="Wingdings"/>
              </a:rPr>
              <a:t>Problems:</a:t>
            </a:r>
          </a:p>
        </p:txBody>
      </p:sp>
      <p:sp>
        <p:nvSpPr>
          <p:cNvPr id="7" name="TextBox 6"/>
          <p:cNvSpPr txBox="1"/>
          <p:nvPr/>
        </p:nvSpPr>
        <p:spPr>
          <a:xfrm>
            <a:off x="-1" y="1268702"/>
            <a:ext cx="8833899" cy="2308324"/>
          </a:xfrm>
          <a:prstGeom prst="rect">
            <a:avLst/>
          </a:prstGeom>
          <a:noFill/>
        </p:spPr>
        <p:txBody>
          <a:bodyPr wrap="square" rtlCol="0">
            <a:spAutoFit/>
          </a:bodyPr>
          <a:lstStyle/>
          <a:p>
            <a:pPr marL="342900" indent="-342900">
              <a:buFont typeface="+mj-lt"/>
              <a:buAutoNum type="arabicPeriod"/>
            </a:pPr>
            <a:r>
              <a:rPr lang="en-US" dirty="0" smtClean="0"/>
              <a:t>Phase transition not 1</a:t>
            </a:r>
            <a:r>
              <a:rPr lang="en-US" baseline="30000" dirty="0" smtClean="0"/>
              <a:t>st</a:t>
            </a:r>
            <a:r>
              <a:rPr lang="en-US" dirty="0" smtClean="0"/>
              <a:t>-order in the Standard Model (Higgs mass too large; need </a:t>
            </a:r>
            <a:r>
              <a:rPr lang="en-US" i="1" dirty="0" err="1" smtClean="0">
                <a:latin typeface="Times New Roman" panose="02020603050405020304" pitchFamily="18" charset="0"/>
                <a:cs typeface="Times New Roman" panose="02020603050405020304" pitchFamily="18" charset="0"/>
              </a:rPr>
              <a:t>m</a:t>
            </a:r>
            <a:r>
              <a:rPr lang="en-US" i="1" baseline="-25000" dirty="0" err="1" smtClean="0">
                <a:latin typeface="Times New Roman" panose="02020603050405020304" pitchFamily="18" charset="0"/>
                <a:cs typeface="Times New Roman" panose="02020603050405020304" pitchFamily="18" charset="0"/>
              </a:rPr>
              <a:t>h</a:t>
            </a:r>
            <a:r>
              <a:rPr lang="en-US" i="1"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sym typeface="Euclid Math Two" panose="02050601010101010101" pitchFamily="18" charset="2"/>
              </a:rPr>
              <a:t></a:t>
            </a:r>
            <a:r>
              <a:rPr lang="en-US" i="1" dirty="0" smtClean="0">
                <a:latin typeface="Times New Roman" panose="02020603050405020304" pitchFamily="18" charset="0"/>
                <a:cs typeface="Times New Roman" panose="02020603050405020304" pitchFamily="18" charset="0"/>
              </a:rPr>
              <a:t> </a:t>
            </a:r>
            <a:r>
              <a:rPr lang="en-US" dirty="0" smtClean="0">
                <a:latin typeface="Symbol" panose="05050102010706020507" pitchFamily="18" charset="2"/>
              </a:rPr>
              <a:t>72 </a:t>
            </a:r>
            <a:r>
              <a:rPr lang="en-US" dirty="0" smtClean="0">
                <a:latin typeface="Times New Roman" panose="02020603050405020304" pitchFamily="18" charset="0"/>
                <a:cs typeface="Times New Roman" panose="02020603050405020304" pitchFamily="18" charset="0"/>
              </a:rPr>
              <a:t>GeV</a:t>
            </a:r>
            <a:r>
              <a:rPr lang="en-US" dirty="0" smtClean="0"/>
              <a:t>).</a:t>
            </a:r>
          </a:p>
          <a:p>
            <a:pPr marL="342900" indent="-342900">
              <a:buFont typeface="+mj-lt"/>
              <a:buAutoNum type="arabicPeriod"/>
            </a:pPr>
            <a:endParaRPr lang="en-US" dirty="0"/>
          </a:p>
          <a:p>
            <a:pPr marL="342900" indent="-342900">
              <a:buFont typeface="+mj-lt"/>
              <a:buAutoNum type="arabicPeriod"/>
            </a:pPr>
            <a:r>
              <a:rPr lang="en-US" dirty="0" smtClean="0"/>
              <a:t>      too small in the Standard Model.</a:t>
            </a:r>
          </a:p>
          <a:p>
            <a:pPr marL="342900" indent="-342900">
              <a:buFont typeface="+mj-lt"/>
              <a:buAutoNum type="arabicPeriod"/>
            </a:pPr>
            <a:endParaRPr lang="en-US" dirty="0"/>
          </a:p>
          <a:p>
            <a:pPr marL="342900" indent="-342900">
              <a:buFont typeface="+mj-lt"/>
              <a:buAutoNum type="arabicPeriod"/>
            </a:pPr>
            <a:r>
              <a:rPr lang="en-US" dirty="0" smtClean="0"/>
              <a:t>Wall velocity may be too large.  As </a:t>
            </a:r>
            <a:r>
              <a:rPr lang="en-US" dirty="0" err="1" smtClean="0">
                <a:latin typeface="Times New Roman" panose="02020603050405020304" pitchFamily="18" charset="0"/>
                <a:cs typeface="Times New Roman" panose="02020603050405020304" pitchFamily="18" charset="0"/>
              </a:rPr>
              <a:t>V</a:t>
            </a:r>
            <a:r>
              <a:rPr lang="en-US" baseline="-25000" dirty="0" err="1" smtClean="0">
                <a:latin typeface="Times New Roman" panose="02020603050405020304" pitchFamily="18" charset="0"/>
                <a:cs typeface="Times New Roman" panose="02020603050405020304" pitchFamily="18" charset="0"/>
              </a:rPr>
              <a:t>wall</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1</a:t>
            </a:r>
            <a:r>
              <a:rPr lang="en-US" dirty="0" smtClean="0">
                <a:latin typeface="Times New Roman" panose="02020603050405020304" pitchFamily="18" charset="0"/>
                <a:cs typeface="Times New Roman" panose="02020603050405020304" pitchFamily="18" charset="0"/>
                <a:sym typeface="Euclid Symbol" panose="05050102010706020507" pitchFamily="18" charset="2"/>
              </a:rPr>
              <a:t>, </a:t>
            </a:r>
            <a:r>
              <a:rPr lang="en-US" dirty="0" smtClean="0">
                <a:cs typeface="Times New Roman" panose="02020603050405020304" pitchFamily="18" charset="0"/>
                <a:sym typeface="Euclid Symbol" panose="05050102010706020507" pitchFamily="18" charset="2"/>
              </a:rPr>
              <a:t>wall moves too fast for baryon asymmetry to diffuse into broken-phase bubbles.</a:t>
            </a:r>
            <a:endParaRPr lang="en-US" baseline="-25000" dirty="0">
              <a:cs typeface="Times New Roman" panose="02020603050405020304" pitchFamily="18" charset="0"/>
            </a:endParaRPr>
          </a:p>
          <a:p>
            <a:endParaRPr lang="en-US" dirty="0"/>
          </a:p>
        </p:txBody>
      </p:sp>
      <p:grpSp>
        <p:nvGrpSpPr>
          <p:cNvPr id="2" name="Group 1"/>
          <p:cNvGrpSpPr/>
          <p:nvPr/>
        </p:nvGrpSpPr>
        <p:grpSpPr>
          <a:xfrm>
            <a:off x="348538" y="2097220"/>
            <a:ext cx="466794" cy="369332"/>
            <a:chOff x="348538" y="2461492"/>
            <a:chExt cx="466794" cy="369332"/>
          </a:xfrm>
        </p:grpSpPr>
        <p:cxnSp>
          <p:nvCxnSpPr>
            <p:cNvPr id="28" name="Straight Connector 27"/>
            <p:cNvCxnSpPr/>
            <p:nvPr/>
          </p:nvCxnSpPr>
          <p:spPr>
            <a:xfrm flipV="1">
              <a:off x="418933" y="2544526"/>
              <a:ext cx="326003" cy="21468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48538" y="2461492"/>
              <a:ext cx="46679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CP</a:t>
              </a:r>
              <a:endParaRPr lang="en-US" dirty="0"/>
            </a:p>
          </p:txBody>
        </p:sp>
      </p:grpSp>
      <p:sp>
        <p:nvSpPr>
          <p:cNvPr id="11" name="TextBox 10"/>
          <p:cNvSpPr txBox="1"/>
          <p:nvPr/>
        </p:nvSpPr>
        <p:spPr>
          <a:xfrm>
            <a:off x="360591" y="4137480"/>
            <a:ext cx="8422819" cy="923330"/>
          </a:xfrm>
          <a:prstGeom prst="rect">
            <a:avLst/>
          </a:prstGeom>
          <a:noFill/>
          <a:ln w="19050">
            <a:solidFill>
              <a:schemeClr val="tx1"/>
            </a:solidFill>
          </a:ln>
        </p:spPr>
        <p:txBody>
          <a:bodyPr wrap="none" rtlCol="0">
            <a:spAutoFit/>
          </a:bodyPr>
          <a:lstStyle/>
          <a:p>
            <a:pPr>
              <a:tabLst>
                <a:tab pos="1376363" algn="l"/>
              </a:tabLst>
            </a:pPr>
            <a:r>
              <a:rPr lang="en-US" dirty="0" smtClean="0"/>
              <a:t>Bad News: 	Electroweak </a:t>
            </a:r>
            <a:r>
              <a:rPr lang="en-US" dirty="0" err="1" smtClean="0"/>
              <a:t>baryogenesis</a:t>
            </a:r>
            <a:r>
              <a:rPr lang="en-US" dirty="0" smtClean="0"/>
              <a:t> doesn’t work within the Standard Model.</a:t>
            </a:r>
          </a:p>
          <a:p>
            <a:pPr>
              <a:tabLst>
                <a:tab pos="1376363" algn="l"/>
              </a:tabLst>
            </a:pPr>
            <a:endParaRPr lang="en-US" dirty="0"/>
          </a:p>
          <a:p>
            <a:pPr>
              <a:tabLst>
                <a:tab pos="1376363" algn="l"/>
              </a:tabLst>
            </a:pPr>
            <a:r>
              <a:rPr lang="en-US" dirty="0" smtClean="0"/>
              <a:t>Good News: 	May point to directions BSM.</a:t>
            </a:r>
            <a:endParaRPr lang="en-US" dirty="0"/>
          </a:p>
        </p:txBody>
      </p:sp>
      <p:sp>
        <p:nvSpPr>
          <p:cNvPr id="10"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132191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9143999" cy="584775"/>
          </a:xfrm>
          <a:prstGeom prst="rect">
            <a:avLst/>
          </a:prstGeom>
          <a:noFill/>
        </p:spPr>
        <p:txBody>
          <a:bodyPr wrap="square" rtlCol="0">
            <a:spAutoFit/>
          </a:bodyPr>
          <a:lstStyle/>
          <a:p>
            <a:pPr algn="ctr"/>
            <a:r>
              <a:rPr lang="en-US" sz="3200" b="1" dirty="0" smtClean="0"/>
              <a:t>Electroweak </a:t>
            </a:r>
            <a:r>
              <a:rPr lang="en-US" sz="3200" b="1" dirty="0" err="1" smtClean="0"/>
              <a:t>Baryogenesis</a:t>
            </a:r>
            <a:endParaRPr lang="en-US" sz="3200" b="1" dirty="0">
              <a:latin typeface="Symbol" panose="05050102010706020507" pitchFamily="18" charset="2"/>
            </a:endParaRPr>
          </a:p>
        </p:txBody>
      </p:sp>
      <p:sp>
        <p:nvSpPr>
          <p:cNvPr id="5" name="TextBox 4"/>
          <p:cNvSpPr txBox="1"/>
          <p:nvPr/>
        </p:nvSpPr>
        <p:spPr>
          <a:xfrm>
            <a:off x="1" y="709242"/>
            <a:ext cx="9143999" cy="369332"/>
          </a:xfrm>
          <a:prstGeom prst="rect">
            <a:avLst/>
          </a:prstGeom>
          <a:noFill/>
        </p:spPr>
        <p:txBody>
          <a:bodyPr wrap="square" rtlCol="0">
            <a:spAutoFit/>
          </a:bodyPr>
          <a:lstStyle/>
          <a:p>
            <a:r>
              <a:rPr lang="en-US" dirty="0" smtClean="0">
                <a:latin typeface="Avenir Book"/>
                <a:cs typeface="Avenir Book"/>
                <a:sym typeface="Wingdings"/>
              </a:rPr>
              <a:t>Probe of models with 1</a:t>
            </a:r>
            <a:r>
              <a:rPr lang="en-US" baseline="30000" dirty="0" smtClean="0">
                <a:latin typeface="Avenir Book"/>
                <a:cs typeface="Avenir Book"/>
                <a:sym typeface="Wingdings"/>
              </a:rPr>
              <a:t>st</a:t>
            </a:r>
            <a:r>
              <a:rPr lang="en-US" dirty="0" smtClean="0">
                <a:latin typeface="Avenir Book"/>
                <a:cs typeface="Avenir Book"/>
                <a:sym typeface="Wingdings"/>
              </a:rPr>
              <a:t>-order phase transitions </a:t>
            </a:r>
            <a:r>
              <a:rPr lang="en-US" sz="1200" dirty="0" smtClean="0">
                <a:solidFill>
                  <a:srgbClr val="0000FF"/>
                </a:solidFill>
                <a:latin typeface="Avenir Book"/>
                <a:cs typeface="Avenir Book"/>
                <a:sym typeface="Euclid Symbol" panose="05050102010706020507" pitchFamily="18" charset="2"/>
              </a:rPr>
              <a:t>(Huang, Long, Wang)</a:t>
            </a:r>
            <a:r>
              <a:rPr lang="en-US" dirty="0" smtClean="0">
                <a:solidFill>
                  <a:srgbClr val="003657"/>
                </a:solidFill>
                <a:latin typeface="Avenir Book"/>
                <a:cs typeface="Avenir Book"/>
                <a:sym typeface="Euclid Symbol" panose="05050102010706020507" pitchFamily="18" charset="2"/>
              </a:rPr>
              <a:t>.</a:t>
            </a:r>
          </a:p>
        </p:txBody>
      </p:sp>
      <p:sp>
        <p:nvSpPr>
          <p:cNvPr id="6" name="TextBox 5"/>
          <p:cNvSpPr txBox="1"/>
          <p:nvPr/>
        </p:nvSpPr>
        <p:spPr>
          <a:xfrm>
            <a:off x="2809391" y="1545337"/>
            <a:ext cx="3858749" cy="369332"/>
          </a:xfrm>
          <a:prstGeom prst="rect">
            <a:avLst/>
          </a:prstGeom>
          <a:noFill/>
        </p:spPr>
        <p:txBody>
          <a:bodyPr wrap="none" rtlCol="0">
            <a:spAutoFit/>
          </a:bodyPr>
          <a:lstStyle/>
          <a:p>
            <a:r>
              <a:rPr lang="en-US" i="1" dirty="0" smtClean="0">
                <a:solidFill>
                  <a:srgbClr val="003657"/>
                </a:solidFill>
                <a:latin typeface="Times New Roman" panose="02020603050405020304" pitchFamily="18" charset="0"/>
                <a:cs typeface="Times New Roman" panose="02020603050405020304" pitchFamily="18" charset="0"/>
                <a:sym typeface="Euclid Math One" panose="05050601010101010101" pitchFamily="18" charset="2"/>
              </a:rPr>
              <a:t>V</a:t>
            </a:r>
            <a:r>
              <a:rPr lang="en-US" dirty="0" smtClean="0">
                <a:solidFill>
                  <a:srgbClr val="003657"/>
                </a:solidFill>
                <a:sym typeface="Euclid Math One" panose="05050601010101010101" pitchFamily="18" charset="2"/>
              </a:rPr>
              <a:t>(</a:t>
            </a:r>
            <a:r>
              <a:rPr lang="en-US" i="1" dirty="0" smtClean="0">
                <a:solidFill>
                  <a:srgbClr val="003657"/>
                </a:solidFill>
                <a:latin typeface="Times New Roman" panose="02020603050405020304" pitchFamily="18" charset="0"/>
                <a:cs typeface="Times New Roman" panose="02020603050405020304" pitchFamily="18" charset="0"/>
                <a:sym typeface="Euclid Math One" panose="05050601010101010101" pitchFamily="18" charset="2"/>
              </a:rPr>
              <a:t>S</a:t>
            </a:r>
            <a:r>
              <a:rPr lang="en-US" dirty="0" smtClean="0">
                <a:solidFill>
                  <a:srgbClr val="003657"/>
                </a:solidFill>
                <a:sym typeface="Euclid Math One" panose="05050601010101010101" pitchFamily="18" charset="2"/>
              </a:rPr>
              <a:t>) </a:t>
            </a:r>
            <a:r>
              <a:rPr lang="en-US" dirty="0" smtClean="0">
                <a:solidFill>
                  <a:srgbClr val="003657"/>
                </a:solidFill>
                <a:latin typeface="Symbol" panose="05050102010706020507" pitchFamily="18" charset="2"/>
                <a:sym typeface="Euclid Symbol" panose="05050102010706020507" pitchFamily="18" charset="2"/>
              </a:rPr>
              <a:t>=</a:t>
            </a:r>
            <a:r>
              <a:rPr lang="en-US" dirty="0" smtClean="0">
                <a:solidFill>
                  <a:srgbClr val="003657"/>
                </a:solidFill>
                <a:sym typeface="Euclid Symbol" panose="05050102010706020507" pitchFamily="18" charset="2"/>
              </a:rPr>
              <a:t> </a:t>
            </a:r>
            <a:r>
              <a:rPr lang="en-US" i="1" dirty="0">
                <a:solidFill>
                  <a:srgbClr val="003657"/>
                </a:solidFill>
                <a:latin typeface="Times New Roman" panose="02020603050405020304" pitchFamily="18" charset="0"/>
                <a:cs typeface="Times New Roman" panose="02020603050405020304" pitchFamily="18" charset="0"/>
                <a:sym typeface="Euclid Math One" panose="05050601010101010101" pitchFamily="18" charset="2"/>
              </a:rPr>
              <a:t>S</a:t>
            </a:r>
            <a:r>
              <a:rPr lang="en-US" dirty="0" smtClean="0">
                <a:solidFill>
                  <a:srgbClr val="003657"/>
                </a:solidFill>
                <a:sym typeface="Euclid Symbol" panose="05050102010706020507" pitchFamily="18" charset="2"/>
              </a:rPr>
              <a:t> </a:t>
            </a:r>
            <a:r>
              <a:rPr lang="en-US" baseline="30000" dirty="0" smtClean="0">
                <a:solidFill>
                  <a:srgbClr val="003657"/>
                </a:solidFill>
                <a:latin typeface="Symbol" panose="05050102010706020507" pitchFamily="18" charset="2"/>
                <a:sym typeface="Euclid Symbol" panose="05050102010706020507" pitchFamily="18" charset="2"/>
              </a:rPr>
              <a:t>2</a:t>
            </a:r>
            <a:r>
              <a:rPr lang="en-US" dirty="0" smtClean="0">
                <a:solidFill>
                  <a:srgbClr val="003657"/>
                </a:solidFill>
                <a:latin typeface="Symbol" panose="05050102010706020507" pitchFamily="18" charset="2"/>
                <a:sym typeface="Euclid Symbol" panose="05050102010706020507" pitchFamily="18" charset="2"/>
              </a:rPr>
              <a:t> + </a:t>
            </a:r>
            <a:r>
              <a:rPr lang="en-US" i="1" dirty="0">
                <a:solidFill>
                  <a:srgbClr val="003657"/>
                </a:solidFill>
                <a:latin typeface="Times New Roman" panose="02020603050405020304" pitchFamily="18" charset="0"/>
                <a:cs typeface="Times New Roman" panose="02020603050405020304" pitchFamily="18" charset="0"/>
                <a:sym typeface="Euclid Math One" panose="05050601010101010101" pitchFamily="18" charset="2"/>
              </a:rPr>
              <a:t>S</a:t>
            </a:r>
            <a:r>
              <a:rPr lang="en-US" baseline="30000" dirty="0" smtClean="0">
                <a:solidFill>
                  <a:srgbClr val="003657"/>
                </a:solidFill>
                <a:sym typeface="Euclid Symbol" panose="05050102010706020507" pitchFamily="18" charset="2"/>
              </a:rPr>
              <a:t> </a:t>
            </a:r>
            <a:r>
              <a:rPr lang="en-US" baseline="30000" dirty="0" smtClean="0">
                <a:solidFill>
                  <a:srgbClr val="003657"/>
                </a:solidFill>
                <a:latin typeface="Symbol" panose="05050102010706020507" pitchFamily="18" charset="2"/>
                <a:sym typeface="Euclid Symbol" panose="05050102010706020507" pitchFamily="18" charset="2"/>
              </a:rPr>
              <a:t>3 </a:t>
            </a:r>
            <a:r>
              <a:rPr lang="en-US" dirty="0" smtClean="0">
                <a:solidFill>
                  <a:srgbClr val="003657"/>
                </a:solidFill>
                <a:latin typeface="Symbol" panose="05050102010706020507" pitchFamily="18" charset="2"/>
                <a:sym typeface="Euclid Symbol" panose="05050102010706020507" pitchFamily="18" charset="2"/>
              </a:rPr>
              <a:t>+ </a:t>
            </a:r>
            <a:r>
              <a:rPr lang="en-US" i="1" dirty="0">
                <a:solidFill>
                  <a:srgbClr val="003657"/>
                </a:solidFill>
                <a:latin typeface="Times New Roman" panose="02020603050405020304" pitchFamily="18" charset="0"/>
                <a:cs typeface="Times New Roman" panose="02020603050405020304" pitchFamily="18" charset="0"/>
                <a:sym typeface="Euclid Math One" panose="05050601010101010101" pitchFamily="18" charset="2"/>
              </a:rPr>
              <a:t>S</a:t>
            </a:r>
            <a:r>
              <a:rPr lang="en-US" dirty="0" smtClean="0">
                <a:solidFill>
                  <a:srgbClr val="003657"/>
                </a:solidFill>
                <a:sym typeface="Euclid Symbol" panose="05050102010706020507" pitchFamily="18" charset="2"/>
              </a:rPr>
              <a:t> </a:t>
            </a:r>
            <a:r>
              <a:rPr lang="en-US" baseline="30000" dirty="0" smtClean="0">
                <a:solidFill>
                  <a:srgbClr val="003657"/>
                </a:solidFill>
                <a:latin typeface="Symbol" panose="05050102010706020507" pitchFamily="18" charset="2"/>
                <a:sym typeface="Euclid Symbol" panose="05050102010706020507" pitchFamily="18" charset="2"/>
              </a:rPr>
              <a:t>4</a:t>
            </a:r>
            <a:r>
              <a:rPr lang="en-US" dirty="0" smtClean="0">
                <a:solidFill>
                  <a:srgbClr val="003657"/>
                </a:solidFill>
                <a:latin typeface="Symbol" panose="05050102010706020507" pitchFamily="18" charset="2"/>
                <a:sym typeface="Euclid Symbol" panose="05050102010706020507" pitchFamily="18" charset="2"/>
              </a:rPr>
              <a:t> + F</a:t>
            </a:r>
            <a:r>
              <a:rPr lang="en-US" baseline="30000" dirty="0" smtClean="0">
                <a:solidFill>
                  <a:srgbClr val="003657"/>
                </a:solidFill>
                <a:latin typeface="Euclid" panose="02020503060505020303" pitchFamily="18" charset="0"/>
                <a:sym typeface="Euclid Symbol" panose="05050102010706020507" pitchFamily="18" charset="2"/>
              </a:rPr>
              <a:t>†</a:t>
            </a:r>
            <a:r>
              <a:rPr lang="en-US" dirty="0" smtClean="0">
                <a:solidFill>
                  <a:srgbClr val="003657"/>
                </a:solidFill>
                <a:latin typeface="Symbol" panose="05050102010706020507" pitchFamily="18" charset="2"/>
                <a:sym typeface="Euclid Symbol" panose="05050102010706020507" pitchFamily="18" charset="2"/>
              </a:rPr>
              <a:t>F </a:t>
            </a:r>
            <a:r>
              <a:rPr lang="en-US" i="1" dirty="0">
                <a:solidFill>
                  <a:srgbClr val="003657"/>
                </a:solidFill>
                <a:latin typeface="Times New Roman" panose="02020603050405020304" pitchFamily="18" charset="0"/>
                <a:cs typeface="Times New Roman" panose="02020603050405020304" pitchFamily="18" charset="0"/>
                <a:sym typeface="Euclid Math One" panose="05050601010101010101" pitchFamily="18" charset="2"/>
              </a:rPr>
              <a:t>S</a:t>
            </a:r>
            <a:r>
              <a:rPr lang="en-US" dirty="0" smtClean="0">
                <a:solidFill>
                  <a:srgbClr val="003657"/>
                </a:solidFill>
                <a:sym typeface="Euclid Symbol" panose="05050102010706020507" pitchFamily="18" charset="2"/>
              </a:rPr>
              <a:t> </a:t>
            </a:r>
            <a:r>
              <a:rPr lang="en-US" baseline="30000" dirty="0" smtClean="0">
                <a:solidFill>
                  <a:srgbClr val="003657"/>
                </a:solidFill>
                <a:latin typeface="Symbol" panose="05050102010706020507" pitchFamily="18" charset="2"/>
                <a:sym typeface="Euclid Symbol" panose="05050102010706020507" pitchFamily="18" charset="2"/>
              </a:rPr>
              <a:t>2 </a:t>
            </a:r>
            <a:r>
              <a:rPr lang="en-US" dirty="0" smtClean="0">
                <a:solidFill>
                  <a:srgbClr val="003657"/>
                </a:solidFill>
                <a:latin typeface="Symbol" panose="05050102010706020507" pitchFamily="18" charset="2"/>
                <a:sym typeface="Euclid Symbol" panose="05050102010706020507" pitchFamily="18" charset="2"/>
              </a:rPr>
              <a:t>+ F</a:t>
            </a:r>
            <a:r>
              <a:rPr lang="en-US" baseline="30000" dirty="0" smtClean="0">
                <a:solidFill>
                  <a:srgbClr val="003657"/>
                </a:solidFill>
                <a:latin typeface="Euclid" panose="02020503060505020303" pitchFamily="18" charset="0"/>
                <a:sym typeface="Euclid Symbol" panose="05050102010706020507" pitchFamily="18" charset="2"/>
              </a:rPr>
              <a:t>†</a:t>
            </a:r>
            <a:r>
              <a:rPr lang="en-US" dirty="0" smtClean="0">
                <a:solidFill>
                  <a:srgbClr val="003657"/>
                </a:solidFill>
                <a:latin typeface="Symbol" panose="05050102010706020507" pitchFamily="18" charset="2"/>
                <a:sym typeface="Euclid Symbol" panose="05050102010706020507" pitchFamily="18" charset="2"/>
              </a:rPr>
              <a:t>F </a:t>
            </a:r>
            <a:r>
              <a:rPr lang="en-US" i="1" dirty="0" smtClean="0">
                <a:solidFill>
                  <a:srgbClr val="003657"/>
                </a:solidFill>
                <a:latin typeface="Times New Roman" panose="02020603050405020304" pitchFamily="18" charset="0"/>
                <a:cs typeface="Times New Roman" panose="02020603050405020304" pitchFamily="18" charset="0"/>
                <a:sym typeface="Euclid Math One" panose="05050601010101010101" pitchFamily="18" charset="2"/>
              </a:rPr>
              <a:t>S</a:t>
            </a:r>
            <a:endParaRPr lang="en-US" dirty="0">
              <a:solidFill>
                <a:srgbClr val="003657"/>
              </a:solidFill>
            </a:endParaRPr>
          </a:p>
        </p:txBody>
      </p:sp>
      <p:grpSp>
        <p:nvGrpSpPr>
          <p:cNvPr id="7" name="Group 6"/>
          <p:cNvGrpSpPr/>
          <p:nvPr/>
        </p:nvGrpSpPr>
        <p:grpSpPr>
          <a:xfrm>
            <a:off x="128006" y="3096545"/>
            <a:ext cx="8983446" cy="3500434"/>
            <a:chOff x="42765" y="2212957"/>
            <a:chExt cx="8983446" cy="3500434"/>
          </a:xfrm>
        </p:grpSpPr>
        <p:sp>
          <p:nvSpPr>
            <p:cNvPr id="9" name="AutoShape 2" descr="Image result for bubble"/>
            <p:cNvSpPr>
              <a:spLocks noChangeAspect="1" noChangeArrowheads="1"/>
            </p:cNvSpPr>
            <p:nvPr/>
          </p:nvSpPr>
          <p:spPr bwMode="auto">
            <a:xfrm>
              <a:off x="2724150" y="40430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lam3_v_hZZ-v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65" y="2212957"/>
              <a:ext cx="5080000" cy="3302000"/>
            </a:xfrm>
            <a:prstGeom prst="rect">
              <a:avLst/>
            </a:prstGeom>
          </p:spPr>
        </p:pic>
        <p:pic>
          <p:nvPicPr>
            <p:cNvPr id="11" name="Picture 10" descr="singlet_grav_wav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7221" y="2212957"/>
              <a:ext cx="3658990" cy="3500434"/>
            </a:xfrm>
            <a:prstGeom prst="rect">
              <a:avLst/>
            </a:prstGeom>
          </p:spPr>
        </p:pic>
        <p:sp>
          <p:nvSpPr>
            <p:cNvPr id="12" name="Freeform 11"/>
            <p:cNvSpPr/>
            <p:nvPr/>
          </p:nvSpPr>
          <p:spPr>
            <a:xfrm>
              <a:off x="6066104" y="2864386"/>
              <a:ext cx="2819400" cy="889489"/>
            </a:xfrm>
            <a:custGeom>
              <a:avLst/>
              <a:gdLst>
                <a:gd name="connsiteX0" fmla="*/ 0 w 2819400"/>
                <a:gd name="connsiteY0" fmla="*/ 76200 h 889489"/>
                <a:gd name="connsiteX1" fmla="*/ 501650 w 2819400"/>
                <a:gd name="connsiteY1" fmla="*/ 368300 h 889489"/>
                <a:gd name="connsiteX2" fmla="*/ 1028700 w 2819400"/>
                <a:gd name="connsiteY2" fmla="*/ 628650 h 889489"/>
                <a:gd name="connsiteX3" fmla="*/ 1473200 w 2819400"/>
                <a:gd name="connsiteY3" fmla="*/ 819150 h 889489"/>
                <a:gd name="connsiteX4" fmla="*/ 1619250 w 2819400"/>
                <a:gd name="connsiteY4" fmla="*/ 844550 h 889489"/>
                <a:gd name="connsiteX5" fmla="*/ 1771650 w 2819400"/>
                <a:gd name="connsiteY5" fmla="*/ 889000 h 889489"/>
                <a:gd name="connsiteX6" fmla="*/ 1930400 w 2819400"/>
                <a:gd name="connsiteY6" fmla="*/ 863600 h 889489"/>
                <a:gd name="connsiteX7" fmla="*/ 2089150 w 2819400"/>
                <a:gd name="connsiteY7" fmla="*/ 793750 h 889489"/>
                <a:gd name="connsiteX8" fmla="*/ 2273300 w 2819400"/>
                <a:gd name="connsiteY8" fmla="*/ 596900 h 889489"/>
                <a:gd name="connsiteX9" fmla="*/ 2495550 w 2819400"/>
                <a:gd name="connsiteY9" fmla="*/ 361950 h 889489"/>
                <a:gd name="connsiteX10" fmla="*/ 2819400 w 2819400"/>
                <a:gd name="connsiteY10" fmla="*/ 0 h 8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19400" h="889489">
                  <a:moveTo>
                    <a:pt x="0" y="76200"/>
                  </a:moveTo>
                  <a:cubicBezTo>
                    <a:pt x="165100" y="176212"/>
                    <a:pt x="330200" y="276225"/>
                    <a:pt x="501650" y="368300"/>
                  </a:cubicBezTo>
                  <a:cubicBezTo>
                    <a:pt x="673100" y="460375"/>
                    <a:pt x="866775" y="553508"/>
                    <a:pt x="1028700" y="628650"/>
                  </a:cubicBezTo>
                  <a:cubicBezTo>
                    <a:pt x="1190625" y="703792"/>
                    <a:pt x="1374775" y="783167"/>
                    <a:pt x="1473200" y="819150"/>
                  </a:cubicBezTo>
                  <a:cubicBezTo>
                    <a:pt x="1571625" y="855133"/>
                    <a:pt x="1569508" y="832908"/>
                    <a:pt x="1619250" y="844550"/>
                  </a:cubicBezTo>
                  <a:cubicBezTo>
                    <a:pt x="1668992" y="856192"/>
                    <a:pt x="1719792" y="885825"/>
                    <a:pt x="1771650" y="889000"/>
                  </a:cubicBezTo>
                  <a:cubicBezTo>
                    <a:pt x="1823508" y="892175"/>
                    <a:pt x="1877483" y="879475"/>
                    <a:pt x="1930400" y="863600"/>
                  </a:cubicBezTo>
                  <a:cubicBezTo>
                    <a:pt x="1983317" y="847725"/>
                    <a:pt x="2032000" y="838200"/>
                    <a:pt x="2089150" y="793750"/>
                  </a:cubicBezTo>
                  <a:cubicBezTo>
                    <a:pt x="2146300" y="749300"/>
                    <a:pt x="2273300" y="596900"/>
                    <a:pt x="2273300" y="596900"/>
                  </a:cubicBezTo>
                  <a:cubicBezTo>
                    <a:pt x="2341033" y="524933"/>
                    <a:pt x="2404533" y="461433"/>
                    <a:pt x="2495550" y="361950"/>
                  </a:cubicBezTo>
                  <a:cubicBezTo>
                    <a:pt x="2586567" y="262467"/>
                    <a:pt x="2819400" y="0"/>
                    <a:pt x="2819400" y="0"/>
                  </a:cubicBezTo>
                </a:path>
              </a:pathLst>
            </a:cu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grpSp>
      <p:sp>
        <p:nvSpPr>
          <p:cNvPr id="13" name="TextBox 12"/>
          <p:cNvSpPr txBox="1"/>
          <p:nvPr/>
        </p:nvSpPr>
        <p:spPr>
          <a:xfrm>
            <a:off x="-1538" y="2014742"/>
            <a:ext cx="5741353" cy="1077218"/>
          </a:xfrm>
          <a:prstGeom prst="rect">
            <a:avLst/>
          </a:prstGeom>
          <a:noFill/>
        </p:spPr>
        <p:txBody>
          <a:bodyPr wrap="square" rtlCol="0">
            <a:spAutoFit/>
          </a:bodyPr>
          <a:lstStyle/>
          <a:p>
            <a:pPr defTabSz="457200"/>
            <a:r>
              <a:rPr lang="en-US" sz="1600" dirty="0" smtClean="0"/>
              <a:t>Points represent models with 1</a:t>
            </a:r>
            <a:r>
              <a:rPr lang="en-US" sz="1600" baseline="30000" dirty="0" smtClean="0"/>
              <a:t>st</a:t>
            </a:r>
            <a:r>
              <a:rPr lang="en-US" sz="1600" dirty="0" smtClean="0"/>
              <a:t>-order phase transition</a:t>
            </a:r>
          </a:p>
          <a:p>
            <a:pPr marL="171450" lvl="1" indent="58738" defTabSz="457200">
              <a:tabLst>
                <a:tab pos="973138" algn="l"/>
              </a:tabLst>
            </a:pPr>
            <a:r>
              <a:rPr lang="en-US" sz="1600" dirty="0" smtClean="0">
                <a:solidFill>
                  <a:srgbClr val="FFA64C"/>
                </a:solidFill>
              </a:rPr>
              <a:t>orange	</a:t>
            </a:r>
            <a:r>
              <a:rPr lang="en-US" sz="1600" dirty="0" smtClean="0">
                <a:solidFill>
                  <a:srgbClr val="FFA64C"/>
                </a:solidFill>
                <a:latin typeface="Symbol" panose="05050102010706020507" pitchFamily="18" charset="2"/>
              </a:rPr>
              <a:t>=</a:t>
            </a:r>
            <a:r>
              <a:rPr lang="en-US" sz="1600" dirty="0" smtClean="0">
                <a:solidFill>
                  <a:srgbClr val="FFA64C"/>
                </a:solidFill>
              </a:rPr>
              <a:t> too weak for </a:t>
            </a:r>
            <a:r>
              <a:rPr lang="en-US" sz="1600" dirty="0" err="1" smtClean="0">
                <a:solidFill>
                  <a:srgbClr val="FFA64C"/>
                </a:solidFill>
              </a:rPr>
              <a:t>baryogenesis</a:t>
            </a:r>
            <a:endParaRPr lang="en-US" sz="1600" dirty="0" smtClean="0">
              <a:solidFill>
                <a:srgbClr val="FFA64C"/>
              </a:solidFill>
            </a:endParaRPr>
          </a:p>
          <a:p>
            <a:pPr marL="171450" lvl="1" indent="58738" defTabSz="457200">
              <a:tabLst>
                <a:tab pos="973138" algn="l"/>
                <a:tab pos="1939925" algn="l"/>
              </a:tabLst>
            </a:pPr>
            <a:r>
              <a:rPr lang="en-US" sz="1600" dirty="0" smtClean="0">
                <a:solidFill>
                  <a:srgbClr val="0000FF"/>
                </a:solidFill>
              </a:rPr>
              <a:t>blue    	</a:t>
            </a:r>
            <a:r>
              <a:rPr lang="en-US" sz="1600" dirty="0" smtClean="0">
                <a:solidFill>
                  <a:srgbClr val="0000FF"/>
                </a:solidFill>
                <a:latin typeface="Symbol" panose="05050102010706020507" pitchFamily="18" charset="2"/>
              </a:rPr>
              <a:t>=</a:t>
            </a:r>
            <a:r>
              <a:rPr lang="en-US" sz="1600" dirty="0" smtClean="0">
                <a:solidFill>
                  <a:srgbClr val="0000FF"/>
                </a:solidFill>
              </a:rPr>
              <a:t> viable </a:t>
            </a:r>
            <a:r>
              <a:rPr lang="en-US" sz="1600" dirty="0" err="1" smtClean="0">
                <a:solidFill>
                  <a:srgbClr val="0000FF"/>
                </a:solidFill>
              </a:rPr>
              <a:t>baryogenesis</a:t>
            </a:r>
            <a:endParaRPr lang="en-US" sz="1600" dirty="0" smtClean="0">
              <a:solidFill>
                <a:srgbClr val="0000FF"/>
              </a:solidFill>
            </a:endParaRPr>
          </a:p>
          <a:p>
            <a:pPr marL="171450" lvl="1" indent="58738" defTabSz="457200">
              <a:tabLst>
                <a:tab pos="973138" algn="l"/>
                <a:tab pos="1939925" algn="l"/>
              </a:tabLst>
            </a:pPr>
            <a:r>
              <a:rPr lang="en-US" sz="1600" dirty="0" smtClean="0">
                <a:solidFill>
                  <a:srgbClr val="FF0000"/>
                </a:solidFill>
              </a:rPr>
              <a:t>red</a:t>
            </a:r>
            <a:r>
              <a:rPr lang="en-US" sz="1600" dirty="0" smtClean="0">
                <a:solidFill>
                  <a:srgbClr val="008000"/>
                </a:solidFill>
                <a:latin typeface="Symbol" panose="05050102010706020507" pitchFamily="18" charset="2"/>
              </a:rPr>
              <a:t>       	</a:t>
            </a:r>
            <a:r>
              <a:rPr lang="en-US" sz="1600" dirty="0" smtClean="0">
                <a:solidFill>
                  <a:srgbClr val="FF0000"/>
                </a:solidFill>
                <a:latin typeface="Symbol" panose="05050102010706020507" pitchFamily="18" charset="2"/>
              </a:rPr>
              <a:t>= </a:t>
            </a:r>
            <a:r>
              <a:rPr lang="en-US" sz="1600" dirty="0" smtClean="0">
                <a:solidFill>
                  <a:srgbClr val="FF0000"/>
                </a:solidFill>
              </a:rPr>
              <a:t>viable </a:t>
            </a:r>
            <a:r>
              <a:rPr lang="en-US" sz="1600" dirty="0" err="1" smtClean="0">
                <a:solidFill>
                  <a:srgbClr val="FF0000"/>
                </a:solidFill>
              </a:rPr>
              <a:t>baryogenesis</a:t>
            </a:r>
            <a:r>
              <a:rPr lang="en-US" sz="1600" dirty="0" smtClean="0">
                <a:solidFill>
                  <a:srgbClr val="FF0000"/>
                </a:solidFill>
              </a:rPr>
              <a:t> </a:t>
            </a:r>
            <a:r>
              <a:rPr lang="en-US" sz="1600" dirty="0" smtClean="0">
                <a:solidFill>
                  <a:srgbClr val="FF0000"/>
                </a:solidFill>
                <a:latin typeface="Symbol" panose="05050102010706020507" pitchFamily="18" charset="2"/>
              </a:rPr>
              <a:t>+ </a:t>
            </a:r>
            <a:r>
              <a:rPr lang="en-US" sz="1600" dirty="0" smtClean="0">
                <a:solidFill>
                  <a:srgbClr val="FF0000"/>
                </a:solidFill>
              </a:rPr>
              <a:t>detectable</a:t>
            </a:r>
            <a:r>
              <a:rPr lang="en-US" sz="1600" dirty="0" smtClean="0">
                <a:solidFill>
                  <a:srgbClr val="FF0000"/>
                </a:solidFill>
                <a:latin typeface="Symbol" panose="05050102010706020507" pitchFamily="18" charset="2"/>
              </a:rPr>
              <a:t> </a:t>
            </a:r>
            <a:r>
              <a:rPr lang="en-US" sz="1600" dirty="0" smtClean="0">
                <a:solidFill>
                  <a:srgbClr val="FF0000"/>
                </a:solidFill>
              </a:rPr>
              <a:t>GWs</a:t>
            </a:r>
            <a:endParaRPr lang="en-US" sz="1600" dirty="0">
              <a:solidFill>
                <a:srgbClr val="FF0000"/>
              </a:solidFill>
            </a:endParaRPr>
          </a:p>
        </p:txBody>
      </p:sp>
      <p:sp>
        <p:nvSpPr>
          <p:cNvPr id="8" name="TextBox 7"/>
          <p:cNvSpPr txBox="1"/>
          <p:nvPr/>
        </p:nvSpPr>
        <p:spPr>
          <a:xfrm>
            <a:off x="6585287" y="3323575"/>
            <a:ext cx="1877181" cy="307777"/>
          </a:xfrm>
          <a:prstGeom prst="rect">
            <a:avLst/>
          </a:prstGeom>
          <a:noFill/>
        </p:spPr>
        <p:txBody>
          <a:bodyPr wrap="none" rtlCol="0">
            <a:spAutoFit/>
          </a:bodyPr>
          <a:lstStyle/>
          <a:p>
            <a:r>
              <a:rPr lang="en-US" sz="1400" b="1" dirty="0" err="1" smtClean="0"/>
              <a:t>eLISA</a:t>
            </a:r>
            <a:r>
              <a:rPr lang="en-US" sz="1400" b="1" dirty="0" smtClean="0"/>
              <a:t> (launch 2034)</a:t>
            </a:r>
            <a:endParaRPr lang="en-US" sz="1400" b="1" dirty="0"/>
          </a:p>
        </p:txBody>
      </p:sp>
      <p:sp>
        <p:nvSpPr>
          <p:cNvPr id="15" name="TextBox 14"/>
          <p:cNvSpPr txBox="1"/>
          <p:nvPr/>
        </p:nvSpPr>
        <p:spPr>
          <a:xfrm>
            <a:off x="6131383" y="2401222"/>
            <a:ext cx="2863559" cy="830997"/>
          </a:xfrm>
          <a:prstGeom prst="rect">
            <a:avLst/>
          </a:prstGeom>
          <a:noFill/>
        </p:spPr>
        <p:txBody>
          <a:bodyPr wrap="square" rtlCol="0">
            <a:spAutoFit/>
          </a:bodyPr>
          <a:lstStyle/>
          <a:p>
            <a:pPr defTabSz="457200"/>
            <a:r>
              <a:rPr lang="en-US" sz="1600" dirty="0" smtClean="0"/>
              <a:t>Many models with detectable </a:t>
            </a:r>
          </a:p>
          <a:p>
            <a:pPr defTabSz="457200"/>
            <a:r>
              <a:rPr lang="en-US" sz="1600" dirty="0" smtClean="0">
                <a:latin typeface="Symbol" panose="05050102010706020507" pitchFamily="18" charset="2"/>
              </a:rPr>
              <a:t>D(</a:t>
            </a:r>
            <a:r>
              <a:rPr lang="en-US" sz="1600" i="1" dirty="0" err="1" smtClean="0">
                <a:latin typeface="Times New Roman" panose="02020603050405020304" pitchFamily="18" charset="0"/>
                <a:cs typeface="Times New Roman" panose="02020603050405020304" pitchFamily="18" charset="0"/>
              </a:rPr>
              <a:t>hZZ</a:t>
            </a:r>
            <a:r>
              <a:rPr lang="en-US" sz="1600" dirty="0" smtClean="0">
                <a:latin typeface="Symbol" panose="05050102010706020507" pitchFamily="18" charset="2"/>
              </a:rPr>
              <a:t>)</a:t>
            </a:r>
            <a:r>
              <a:rPr lang="en-US" sz="1600" dirty="0" smtClean="0"/>
              <a:t> also result in </a:t>
            </a:r>
            <a:r>
              <a:rPr lang="en-US" sz="1600" dirty="0" err="1" smtClean="0"/>
              <a:t>eLISA</a:t>
            </a:r>
            <a:r>
              <a:rPr lang="en-US" sz="1600" dirty="0" smtClean="0"/>
              <a:t> gravitational wave signal.</a:t>
            </a:r>
            <a:endParaRPr lang="en-US" sz="1600" dirty="0"/>
          </a:p>
        </p:txBody>
      </p:sp>
      <p:sp>
        <p:nvSpPr>
          <p:cNvPr id="14" name="Rectangle 13"/>
          <p:cNvSpPr/>
          <p:nvPr/>
        </p:nvSpPr>
        <p:spPr>
          <a:xfrm>
            <a:off x="0" y="1185975"/>
            <a:ext cx="9144000" cy="369332"/>
          </a:xfrm>
          <a:prstGeom prst="rect">
            <a:avLst/>
          </a:prstGeom>
        </p:spPr>
        <p:txBody>
          <a:bodyPr wrap="square">
            <a:spAutoFit/>
          </a:bodyPr>
          <a:lstStyle/>
          <a:p>
            <a:pPr algn="ctr"/>
            <a:r>
              <a:rPr lang="en-US" dirty="0">
                <a:cs typeface="Times New Roman" panose="02020603050405020304" pitchFamily="18" charset="0"/>
                <a:sym typeface="Euclid Math One" panose="05050601010101010101" pitchFamily="18" charset="2"/>
              </a:rPr>
              <a:t>real scalar singlet </a:t>
            </a:r>
            <a:r>
              <a:rPr lang="en-US" i="1" dirty="0" smtClean="0">
                <a:latin typeface="Times New Roman" panose="02020603050405020304" pitchFamily="18" charset="0"/>
                <a:cs typeface="Times New Roman" panose="02020603050405020304" pitchFamily="18" charset="0"/>
                <a:sym typeface="Euclid Math One" panose="05050601010101010101" pitchFamily="18" charset="2"/>
              </a:rPr>
              <a:t>S</a:t>
            </a:r>
            <a:r>
              <a:rPr lang="en-US" dirty="0" smtClean="0">
                <a:cs typeface="Times New Roman" panose="02020603050405020304" pitchFamily="18" charset="0"/>
                <a:sym typeface="Euclid Math One" panose="05050601010101010101" pitchFamily="18" charset="2"/>
              </a:rPr>
              <a:t> (</a:t>
            </a:r>
            <a:r>
              <a:rPr lang="en-US" i="1" dirty="0" err="1" smtClean="0">
                <a:latin typeface="Times New Roman" panose="02020603050405020304" pitchFamily="18" charset="0"/>
                <a:cs typeface="Times New Roman" panose="02020603050405020304" pitchFamily="18" charset="0"/>
                <a:sym typeface="Euclid Math One" panose="05050601010101010101" pitchFamily="18" charset="2"/>
              </a:rPr>
              <a:t>m</a:t>
            </a:r>
            <a:r>
              <a:rPr lang="en-US" i="1" baseline="-25000" dirty="0" err="1" smtClean="0">
                <a:latin typeface="Times New Roman" panose="02020603050405020304" pitchFamily="18" charset="0"/>
                <a:cs typeface="Times New Roman" panose="02020603050405020304" pitchFamily="18" charset="0"/>
                <a:sym typeface="Euclid Math One" panose="05050601010101010101" pitchFamily="18" charset="2"/>
              </a:rPr>
              <a:t>H</a:t>
            </a:r>
            <a:r>
              <a:rPr lang="en-US" sz="600" dirty="0">
                <a:cs typeface="Times New Roman" panose="02020603050405020304" pitchFamily="18" charset="0"/>
                <a:sym typeface="Euclid Math One" panose="05050601010101010101" pitchFamily="18" charset="2"/>
              </a:rPr>
              <a:t> </a:t>
            </a:r>
            <a:r>
              <a:rPr lang="en-US" dirty="0" smtClean="0">
                <a:latin typeface="Symbol" panose="05050102010706020507" pitchFamily="18" charset="2"/>
                <a:cs typeface="Times New Roman" panose="02020603050405020304" pitchFamily="18" charset="0"/>
                <a:sym typeface="Euclid Math One" panose="05050601010101010101" pitchFamily="18" charset="2"/>
              </a:rPr>
              <a:t>/</a:t>
            </a:r>
            <a:r>
              <a:rPr lang="en-US" sz="700" dirty="0" smtClean="0">
                <a:latin typeface="Symbol" panose="05050102010706020507" pitchFamily="18" charset="2"/>
                <a:cs typeface="Times New Roman" panose="02020603050405020304" pitchFamily="18" charset="0"/>
                <a:sym typeface="Euclid Math One" panose="05050601010101010101" pitchFamily="18" charset="2"/>
              </a:rPr>
              <a:t> </a:t>
            </a:r>
            <a:r>
              <a:rPr lang="en-US" dirty="0" smtClean="0">
                <a:latin typeface="Symbol" panose="05050102010706020507" pitchFamily="18" charset="2"/>
                <a:cs typeface="Times New Roman" panose="02020603050405020304" pitchFamily="18" charset="0"/>
                <a:sym typeface="Euclid Math One" panose="05050601010101010101" pitchFamily="18" charset="2"/>
              </a:rPr>
              <a:t>2</a:t>
            </a:r>
            <a:r>
              <a:rPr lang="en-US" dirty="0" smtClean="0">
                <a:cs typeface="Times New Roman" panose="02020603050405020304" pitchFamily="18" charset="0"/>
                <a:sym typeface="Euclid Math One" panose="05050601010101010101" pitchFamily="18" charset="2"/>
              </a:rPr>
              <a:t> </a:t>
            </a:r>
            <a:r>
              <a:rPr lang="en-US" dirty="0" smtClean="0">
                <a:cs typeface="Times New Roman" panose="02020603050405020304" pitchFamily="18" charset="0"/>
                <a:sym typeface="Symbol" panose="05050102010706020507" pitchFamily="18" charset="2"/>
              </a:rPr>
              <a:t></a:t>
            </a:r>
            <a:r>
              <a:rPr lang="en-US" dirty="0" smtClean="0">
                <a:cs typeface="Times New Roman" panose="02020603050405020304" pitchFamily="18" charset="0"/>
                <a:sym typeface="Euclid Math One" panose="05050601010101010101" pitchFamily="18" charset="2"/>
              </a:rPr>
              <a:t> </a:t>
            </a:r>
            <a:r>
              <a:rPr lang="en-US" i="1" dirty="0" err="1" smtClean="0">
                <a:latin typeface="Times New Roman" panose="02020603050405020304" pitchFamily="18" charset="0"/>
                <a:cs typeface="Times New Roman" panose="02020603050405020304" pitchFamily="18" charset="0"/>
                <a:sym typeface="Euclid Math One" panose="05050601010101010101" pitchFamily="18" charset="2"/>
              </a:rPr>
              <a:t>m</a:t>
            </a:r>
            <a:r>
              <a:rPr lang="en-US" i="1" baseline="-25000" dirty="0" err="1" smtClean="0">
                <a:latin typeface="Times New Roman" panose="02020603050405020304" pitchFamily="18" charset="0"/>
                <a:cs typeface="Times New Roman" panose="02020603050405020304" pitchFamily="18" charset="0"/>
                <a:sym typeface="Euclid Math One" panose="05050601010101010101" pitchFamily="18" charset="2"/>
              </a:rPr>
              <a:t>S</a:t>
            </a:r>
            <a:r>
              <a:rPr lang="en-US" i="1" baseline="-25000" dirty="0" smtClean="0">
                <a:latin typeface="Times New Roman" panose="02020603050405020304" pitchFamily="18" charset="0"/>
                <a:cs typeface="Times New Roman" panose="02020603050405020304" pitchFamily="18" charset="0"/>
                <a:sym typeface="Euclid Math One" panose="05050601010101010101" pitchFamily="18" charset="2"/>
              </a:rPr>
              <a:t>  </a:t>
            </a:r>
            <a:r>
              <a:rPr lang="en-US" dirty="0" smtClean="0">
                <a:latin typeface="Times New Roman" panose="02020603050405020304" pitchFamily="18" charset="0"/>
                <a:cs typeface="Times New Roman" panose="02020603050405020304" pitchFamily="18" charset="0"/>
                <a:sym typeface="Euclid Math Two" panose="02050601010101010101" pitchFamily="18" charset="2"/>
              </a:rPr>
              <a:t></a:t>
            </a:r>
            <a:r>
              <a:rPr lang="en-US" dirty="0" smtClean="0">
                <a:cs typeface="Times New Roman" panose="02020603050405020304" pitchFamily="18" charset="0"/>
                <a:sym typeface="Euclid Math One" panose="05050601010101010101" pitchFamily="18" charset="2"/>
              </a:rPr>
              <a:t> </a:t>
            </a:r>
            <a:r>
              <a:rPr lang="en-US" dirty="0" err="1" smtClean="0">
                <a:latin typeface="Times New Roman" panose="02020603050405020304" pitchFamily="18" charset="0"/>
                <a:cs typeface="Times New Roman" panose="02020603050405020304" pitchFamily="18" charset="0"/>
                <a:sym typeface="Euclid Math One" panose="05050601010101010101" pitchFamily="18" charset="2"/>
              </a:rPr>
              <a:t>TeV</a:t>
            </a:r>
            <a:r>
              <a:rPr lang="en-US" dirty="0" smtClean="0">
                <a:cs typeface="Times New Roman" panose="02020603050405020304" pitchFamily="18" charset="0"/>
                <a:sym typeface="Euclid Math One" panose="05050601010101010101" pitchFamily="18" charset="2"/>
              </a:rPr>
              <a:t>) interacting with SM </a:t>
            </a:r>
            <a:r>
              <a:rPr lang="en-US" dirty="0">
                <a:cs typeface="Times New Roman" panose="02020603050405020304" pitchFamily="18" charset="0"/>
                <a:sym typeface="Euclid Math One" panose="05050601010101010101" pitchFamily="18" charset="2"/>
              </a:rPr>
              <a:t>through Higgs portal </a:t>
            </a:r>
            <a:r>
              <a:rPr lang="en-US" dirty="0">
                <a:latin typeface="Symbol" panose="05050102010706020507" pitchFamily="18" charset="2"/>
                <a:sym typeface="Euclid Symbol" panose="05050102010706020507" pitchFamily="18" charset="2"/>
              </a:rPr>
              <a:t>F</a:t>
            </a:r>
            <a:r>
              <a:rPr lang="en-US" baseline="30000" dirty="0">
                <a:latin typeface="Euclid" panose="02020503060505020303" pitchFamily="18" charset="0"/>
                <a:sym typeface="Euclid Symbol" panose="05050102010706020507" pitchFamily="18" charset="2"/>
              </a:rPr>
              <a:t>†</a:t>
            </a:r>
            <a:r>
              <a:rPr lang="en-US" dirty="0">
                <a:latin typeface="Symbol" panose="05050102010706020507" pitchFamily="18" charset="2"/>
                <a:sym typeface="Euclid Symbol" panose="05050102010706020507" pitchFamily="18" charset="2"/>
              </a:rPr>
              <a:t>F</a:t>
            </a:r>
            <a:endParaRPr lang="en-US" dirty="0"/>
          </a:p>
        </p:txBody>
      </p:sp>
      <p:sp>
        <p:nvSpPr>
          <p:cNvPr id="16" name="Rectangle 15"/>
          <p:cNvSpPr/>
          <p:nvPr/>
        </p:nvSpPr>
        <p:spPr>
          <a:xfrm>
            <a:off x="2142907" y="6362333"/>
            <a:ext cx="1688989" cy="276999"/>
          </a:xfrm>
          <a:prstGeom prst="rect">
            <a:avLst/>
          </a:prstGeom>
        </p:spPr>
        <p:txBody>
          <a:bodyPr wrap="none">
            <a:spAutoFit/>
          </a:bodyPr>
          <a:lstStyle/>
          <a:p>
            <a:r>
              <a:rPr lang="en-US" sz="1200" dirty="0">
                <a:solidFill>
                  <a:srgbClr val="0000FF"/>
                </a:solidFill>
                <a:latin typeface="Avenir Book"/>
                <a:cs typeface="Avenir Book"/>
                <a:sym typeface="Euclid Symbol" panose="05050102010706020507" pitchFamily="18" charset="2"/>
              </a:rPr>
              <a:t>(Huang, Long, Wang</a:t>
            </a:r>
            <a:r>
              <a:rPr lang="en-US" sz="1200" dirty="0" smtClean="0">
                <a:solidFill>
                  <a:srgbClr val="0000FF"/>
                </a:solidFill>
                <a:latin typeface="Avenir Book"/>
                <a:cs typeface="Avenir Book"/>
                <a:sym typeface="Euclid Symbol" panose="05050102010706020507" pitchFamily="18" charset="2"/>
              </a:rPr>
              <a:t>)</a:t>
            </a:r>
            <a:endParaRPr lang="en-US" sz="1200" dirty="0"/>
          </a:p>
        </p:txBody>
      </p:sp>
      <p:sp>
        <p:nvSpPr>
          <p:cNvPr id="17" name="Rectangle 16"/>
          <p:cNvSpPr/>
          <p:nvPr/>
        </p:nvSpPr>
        <p:spPr>
          <a:xfrm>
            <a:off x="6751174" y="6559620"/>
            <a:ext cx="1688989" cy="276999"/>
          </a:xfrm>
          <a:prstGeom prst="rect">
            <a:avLst/>
          </a:prstGeom>
        </p:spPr>
        <p:txBody>
          <a:bodyPr wrap="none">
            <a:spAutoFit/>
          </a:bodyPr>
          <a:lstStyle/>
          <a:p>
            <a:r>
              <a:rPr lang="en-US" sz="1200" dirty="0">
                <a:solidFill>
                  <a:srgbClr val="0000FF"/>
                </a:solidFill>
                <a:latin typeface="Avenir Book"/>
                <a:cs typeface="Avenir Book"/>
                <a:sym typeface="Euclid Symbol" panose="05050102010706020507" pitchFamily="18" charset="2"/>
              </a:rPr>
              <a:t>(Huang, Long, Wang</a:t>
            </a:r>
            <a:r>
              <a:rPr lang="en-US" sz="1200" dirty="0" smtClean="0">
                <a:solidFill>
                  <a:srgbClr val="0000FF"/>
                </a:solidFill>
                <a:latin typeface="Avenir Book"/>
                <a:cs typeface="Avenir Book"/>
                <a:sym typeface="Euclid Symbol" panose="05050102010706020507" pitchFamily="18" charset="2"/>
              </a:rPr>
              <a:t>)</a:t>
            </a:r>
            <a:endParaRPr lang="en-US" sz="1200" dirty="0"/>
          </a:p>
        </p:txBody>
      </p:sp>
      <p:cxnSp>
        <p:nvCxnSpPr>
          <p:cNvPr id="3" name="Straight Arrow Connector 2"/>
          <p:cNvCxnSpPr/>
          <p:nvPr/>
        </p:nvCxnSpPr>
        <p:spPr>
          <a:xfrm flipH="1">
            <a:off x="6586654" y="3551395"/>
            <a:ext cx="274773" cy="506693"/>
          </a:xfrm>
          <a:prstGeom prst="straightConnector1">
            <a:avLst/>
          </a:prstGeom>
          <a:ln w="127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081561" y="6125737"/>
            <a:ext cx="2044390" cy="282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169974" y="5998435"/>
            <a:ext cx="1561965" cy="400110"/>
          </a:xfrm>
          <a:prstGeom prst="rect">
            <a:avLst/>
          </a:prstGeom>
          <a:noFill/>
        </p:spPr>
        <p:txBody>
          <a:bodyPr wrap="square" rtlCol="0">
            <a:spAutoFit/>
          </a:bodyPr>
          <a:lstStyle/>
          <a:p>
            <a:pPr algn="ctr"/>
            <a:r>
              <a:rPr lang="en-US" sz="2000" b="1" i="1" dirty="0" err="1" smtClean="0">
                <a:solidFill>
                  <a:srgbClr val="5E5F66"/>
                </a:solidFill>
                <a:latin typeface="Times New Roman" panose="02020603050405020304" pitchFamily="18" charset="0"/>
                <a:cs typeface="Times New Roman" panose="02020603050405020304" pitchFamily="18" charset="0"/>
              </a:rPr>
              <a:t>g</a:t>
            </a:r>
            <a:r>
              <a:rPr lang="en-US" sz="2000" b="1" i="1" baseline="-25000" dirty="0" err="1" smtClean="0">
                <a:solidFill>
                  <a:srgbClr val="5E5F66"/>
                </a:solidFill>
                <a:latin typeface="Times New Roman" panose="02020603050405020304" pitchFamily="18" charset="0"/>
                <a:cs typeface="Times New Roman" panose="02020603050405020304" pitchFamily="18" charset="0"/>
              </a:rPr>
              <a:t>hhh</a:t>
            </a:r>
            <a:r>
              <a:rPr lang="en-US" sz="2000" b="1" i="1" baseline="-25000" dirty="0" smtClean="0">
                <a:solidFill>
                  <a:srgbClr val="5E5F66"/>
                </a:solidFill>
                <a:latin typeface="Times New Roman" panose="02020603050405020304" pitchFamily="18" charset="0"/>
                <a:cs typeface="Times New Roman" panose="02020603050405020304" pitchFamily="18" charset="0"/>
              </a:rPr>
              <a:t> </a:t>
            </a:r>
            <a:r>
              <a:rPr lang="en-US" sz="2000" b="1" dirty="0" smtClean="0">
                <a:solidFill>
                  <a:srgbClr val="5E5F66"/>
                </a:solidFill>
                <a:latin typeface="Symbol" panose="05050102010706020507" pitchFamily="18" charset="2"/>
              </a:rPr>
              <a:t>/</a:t>
            </a:r>
            <a:r>
              <a:rPr lang="en-US" sz="2000" b="1" i="1" dirty="0" err="1" smtClean="0">
                <a:solidFill>
                  <a:srgbClr val="5E5F66"/>
                </a:solidFill>
                <a:latin typeface="Times New Roman" panose="02020603050405020304" pitchFamily="18" charset="0"/>
                <a:cs typeface="Times New Roman" panose="02020603050405020304" pitchFamily="18" charset="0"/>
              </a:rPr>
              <a:t>g</a:t>
            </a:r>
            <a:r>
              <a:rPr lang="en-US" sz="2000" b="1" i="1" baseline="-25000" dirty="0" err="1" smtClean="0">
                <a:solidFill>
                  <a:srgbClr val="5E5F66"/>
                </a:solidFill>
                <a:latin typeface="Times New Roman" panose="02020603050405020304" pitchFamily="18" charset="0"/>
                <a:cs typeface="Times New Roman" panose="02020603050405020304" pitchFamily="18" charset="0"/>
              </a:rPr>
              <a:t>hhh</a:t>
            </a:r>
            <a:r>
              <a:rPr lang="en-US" sz="2000" b="1" baseline="-25000" dirty="0" err="1" smtClean="0">
                <a:solidFill>
                  <a:srgbClr val="5E5F66"/>
                </a:solidFill>
              </a:rPr>
              <a:t>,SM</a:t>
            </a:r>
            <a:endParaRPr lang="en-US" sz="2000" b="1" baseline="-25000" dirty="0">
              <a:solidFill>
                <a:srgbClr val="5E5F66"/>
              </a:solidFill>
            </a:endParaRPr>
          </a:p>
        </p:txBody>
      </p:sp>
      <p:sp>
        <p:nvSpPr>
          <p:cNvPr id="26" name="Rectangle 25"/>
          <p:cNvSpPr/>
          <p:nvPr/>
        </p:nvSpPr>
        <p:spPr>
          <a:xfrm rot="16200000">
            <a:off x="-1096808" y="4533521"/>
            <a:ext cx="2702389" cy="282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1206852" y="4474714"/>
            <a:ext cx="2795613" cy="400110"/>
          </a:xfrm>
          <a:prstGeom prst="rect">
            <a:avLst/>
          </a:prstGeom>
          <a:noFill/>
        </p:spPr>
        <p:txBody>
          <a:bodyPr wrap="square" rtlCol="0">
            <a:spAutoFit/>
          </a:bodyPr>
          <a:lstStyle/>
          <a:p>
            <a:pPr algn="ctr"/>
            <a:r>
              <a:rPr lang="en-US" sz="2000" b="1" dirty="0" smtClean="0">
                <a:solidFill>
                  <a:srgbClr val="5E5F66"/>
                </a:solidFill>
                <a:latin typeface="Symbol" panose="05050102010706020507" pitchFamily="18" charset="2"/>
                <a:cs typeface="Times New Roman" panose="02020603050405020304" pitchFamily="18" charset="0"/>
              </a:rPr>
              <a:t>1 - </a:t>
            </a:r>
            <a:r>
              <a:rPr lang="en-US" sz="2000" b="1" i="1" dirty="0" err="1" smtClean="0">
                <a:solidFill>
                  <a:srgbClr val="5E5F66"/>
                </a:solidFill>
                <a:latin typeface="Times New Roman" panose="02020603050405020304" pitchFamily="18" charset="0"/>
                <a:cs typeface="Times New Roman" panose="02020603050405020304" pitchFamily="18" charset="0"/>
              </a:rPr>
              <a:t>g</a:t>
            </a:r>
            <a:r>
              <a:rPr lang="en-US" sz="2000" b="1" i="1" baseline="-25000" dirty="0" err="1" smtClean="0">
                <a:solidFill>
                  <a:srgbClr val="5E5F66"/>
                </a:solidFill>
                <a:latin typeface="Times New Roman" panose="02020603050405020304" pitchFamily="18" charset="0"/>
                <a:cs typeface="Times New Roman" panose="02020603050405020304" pitchFamily="18" charset="0"/>
              </a:rPr>
              <a:t>hZZ</a:t>
            </a:r>
            <a:r>
              <a:rPr lang="en-US" sz="2000" b="1" i="1" baseline="-25000" dirty="0" smtClean="0">
                <a:solidFill>
                  <a:srgbClr val="5E5F66"/>
                </a:solidFill>
                <a:latin typeface="Times New Roman" panose="02020603050405020304" pitchFamily="18" charset="0"/>
                <a:cs typeface="Times New Roman" panose="02020603050405020304" pitchFamily="18" charset="0"/>
              </a:rPr>
              <a:t> </a:t>
            </a:r>
            <a:r>
              <a:rPr lang="en-US" sz="2000" b="1" dirty="0" smtClean="0">
                <a:solidFill>
                  <a:srgbClr val="5E5F66"/>
                </a:solidFill>
                <a:latin typeface="Symbol" panose="05050102010706020507" pitchFamily="18" charset="2"/>
              </a:rPr>
              <a:t>/</a:t>
            </a:r>
            <a:r>
              <a:rPr lang="en-US" sz="2000" b="1" i="1" dirty="0" err="1" smtClean="0">
                <a:solidFill>
                  <a:srgbClr val="5E5F66"/>
                </a:solidFill>
                <a:latin typeface="Times New Roman" panose="02020603050405020304" pitchFamily="18" charset="0"/>
                <a:cs typeface="Times New Roman" panose="02020603050405020304" pitchFamily="18" charset="0"/>
              </a:rPr>
              <a:t>g</a:t>
            </a:r>
            <a:r>
              <a:rPr lang="en-US" sz="2000" b="1" i="1" baseline="-25000" dirty="0" err="1" smtClean="0">
                <a:solidFill>
                  <a:srgbClr val="5E5F66"/>
                </a:solidFill>
                <a:latin typeface="Times New Roman" panose="02020603050405020304" pitchFamily="18" charset="0"/>
                <a:cs typeface="Times New Roman" panose="02020603050405020304" pitchFamily="18" charset="0"/>
              </a:rPr>
              <a:t>hZZ</a:t>
            </a:r>
            <a:r>
              <a:rPr lang="en-US" sz="2000" b="1" baseline="-25000" dirty="0" err="1" smtClean="0">
                <a:solidFill>
                  <a:srgbClr val="5E5F66"/>
                </a:solidFill>
              </a:rPr>
              <a:t>,SM</a:t>
            </a:r>
            <a:endParaRPr lang="en-US" sz="2000" b="1" baseline="-25000" dirty="0">
              <a:solidFill>
                <a:srgbClr val="5E5F66"/>
              </a:solidFill>
            </a:endParaRPr>
          </a:p>
        </p:txBody>
      </p:sp>
      <p:sp>
        <p:nvSpPr>
          <p:cNvPr id="22"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391398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9143999" cy="584775"/>
          </a:xfrm>
          <a:prstGeom prst="rect">
            <a:avLst/>
          </a:prstGeom>
          <a:noFill/>
        </p:spPr>
        <p:txBody>
          <a:bodyPr wrap="square" rtlCol="0">
            <a:spAutoFit/>
          </a:bodyPr>
          <a:lstStyle/>
          <a:p>
            <a:pPr algn="ctr"/>
            <a:r>
              <a:rPr lang="en-US" sz="3200" b="1" dirty="0" smtClean="0"/>
              <a:t>Electroweak </a:t>
            </a:r>
            <a:r>
              <a:rPr lang="en-US" sz="3200" b="1" dirty="0" err="1" smtClean="0"/>
              <a:t>Baryogenesis</a:t>
            </a:r>
            <a:endParaRPr lang="en-US" sz="3200" b="1" dirty="0">
              <a:latin typeface="Symbol" panose="05050102010706020507" pitchFamily="18" charset="2"/>
            </a:endParaRPr>
          </a:p>
        </p:txBody>
      </p:sp>
      <p:sp>
        <p:nvSpPr>
          <p:cNvPr id="5" name="TextBox 4"/>
          <p:cNvSpPr txBox="1"/>
          <p:nvPr/>
        </p:nvSpPr>
        <p:spPr>
          <a:xfrm>
            <a:off x="1" y="709242"/>
            <a:ext cx="9143999" cy="369332"/>
          </a:xfrm>
          <a:prstGeom prst="rect">
            <a:avLst/>
          </a:prstGeom>
          <a:noFill/>
        </p:spPr>
        <p:txBody>
          <a:bodyPr wrap="square" rtlCol="0">
            <a:spAutoFit/>
          </a:bodyPr>
          <a:lstStyle/>
          <a:p>
            <a:r>
              <a:rPr lang="en-US" dirty="0" smtClean="0">
                <a:latin typeface="Avenir Book"/>
                <a:cs typeface="Avenir Book"/>
                <a:sym typeface="Wingdings"/>
              </a:rPr>
              <a:t>Probe of models with 1</a:t>
            </a:r>
            <a:r>
              <a:rPr lang="en-US" baseline="30000" dirty="0" smtClean="0">
                <a:latin typeface="Avenir Book"/>
                <a:cs typeface="Avenir Book"/>
                <a:sym typeface="Wingdings"/>
              </a:rPr>
              <a:t>st</a:t>
            </a:r>
            <a:r>
              <a:rPr lang="en-US" dirty="0" smtClean="0">
                <a:latin typeface="Avenir Book"/>
                <a:cs typeface="Avenir Book"/>
                <a:sym typeface="Wingdings"/>
              </a:rPr>
              <a:t>-order phase transitions </a:t>
            </a:r>
            <a:r>
              <a:rPr lang="en-US" sz="1200" dirty="0" smtClean="0">
                <a:solidFill>
                  <a:srgbClr val="0000FF"/>
                </a:solidFill>
                <a:latin typeface="Avenir Book"/>
                <a:cs typeface="Avenir Book"/>
                <a:sym typeface="Euclid Symbol" panose="05050102010706020507" pitchFamily="18" charset="2"/>
              </a:rPr>
              <a:t>(Huang, Long, Wang)</a:t>
            </a:r>
            <a:r>
              <a:rPr lang="en-US" dirty="0" smtClean="0">
                <a:solidFill>
                  <a:srgbClr val="003657"/>
                </a:solidFill>
                <a:latin typeface="Avenir Book"/>
                <a:cs typeface="Avenir Book"/>
                <a:sym typeface="Euclid Symbol" panose="05050102010706020507" pitchFamily="18" charset="2"/>
              </a:rPr>
              <a:t>.</a:t>
            </a:r>
          </a:p>
        </p:txBody>
      </p:sp>
      <p:sp>
        <p:nvSpPr>
          <p:cNvPr id="14" name="Rectangle 13"/>
          <p:cNvSpPr/>
          <p:nvPr/>
        </p:nvSpPr>
        <p:spPr>
          <a:xfrm>
            <a:off x="0" y="1185975"/>
            <a:ext cx="9144000" cy="3416320"/>
          </a:xfrm>
          <a:prstGeom prst="rect">
            <a:avLst/>
          </a:prstGeom>
        </p:spPr>
        <p:txBody>
          <a:bodyPr wrap="square">
            <a:spAutoFit/>
          </a:bodyPr>
          <a:lstStyle/>
          <a:p>
            <a:pPr marL="285750" indent="-285750">
              <a:buFont typeface="Arial" panose="020B0604020202020204" pitchFamily="34" charset="0"/>
              <a:buChar char="•"/>
            </a:pPr>
            <a:r>
              <a:rPr lang="en-US" dirty="0" smtClean="0"/>
              <a:t>Same qualitative results for other models</a:t>
            </a:r>
          </a:p>
          <a:p>
            <a:pPr marL="742950" lvl="1" indent="-285750">
              <a:buFont typeface="Arial" panose="020B0604020202020204" pitchFamily="34" charset="0"/>
              <a:buChar char="•"/>
            </a:pPr>
            <a:endParaRPr lang="en-US" dirty="0">
              <a:cs typeface="Times New Roman" panose="02020603050405020304" pitchFamily="18" charset="0"/>
              <a:sym typeface="Symbol Tiger" panose="05050102010706020507" pitchFamily="18" charset="2"/>
            </a:endParaRPr>
          </a:p>
          <a:p>
            <a:pPr marL="282575" indent="-282575">
              <a:buFont typeface="Arial" panose="020B0604020202020204" pitchFamily="34" charset="0"/>
              <a:buChar char="•"/>
            </a:pPr>
            <a:r>
              <a:rPr lang="en-US" dirty="0" smtClean="0">
                <a:cs typeface="Times New Roman" panose="02020603050405020304" pitchFamily="18" charset="0"/>
                <a:sym typeface="Symbol Tiger" panose="05050102010706020507" pitchFamily="18" charset="2"/>
              </a:rPr>
              <a:t>Significant deviations in </a:t>
            </a:r>
            <a:r>
              <a:rPr lang="en-US" i="1" dirty="0" err="1" smtClean="0">
                <a:latin typeface="Times New Roman" panose="02020603050405020304" pitchFamily="18" charset="0"/>
                <a:cs typeface="Times New Roman" panose="02020603050405020304" pitchFamily="18" charset="0"/>
                <a:sym typeface="Symbol Tiger" panose="05050102010706020507" pitchFamily="18" charset="2"/>
              </a:rPr>
              <a:t>hZZ</a:t>
            </a:r>
            <a:r>
              <a:rPr lang="en-US" dirty="0" smtClean="0">
                <a:cs typeface="Times New Roman" panose="02020603050405020304" pitchFamily="18" charset="0"/>
                <a:sym typeface="Symbol Tiger" panose="05050102010706020507" pitchFamily="18" charset="2"/>
              </a:rPr>
              <a:t>-coupling, large </a:t>
            </a:r>
            <a:r>
              <a:rPr lang="en-US" dirty="0" smtClean="0">
                <a:cs typeface="Times New Roman" panose="02020603050405020304" pitchFamily="18" charset="0"/>
                <a:sym typeface="Euclid Math One" panose="05050601010101010101" pitchFamily="18" charset="2"/>
              </a:rPr>
              <a:t></a:t>
            </a:r>
            <a:r>
              <a:rPr lang="en-US" dirty="0" smtClean="0">
                <a:cs typeface="Times New Roman" panose="02020603050405020304" pitchFamily="18" charset="0"/>
                <a:sym typeface="Symbol Tiger" panose="05050102010706020507" pitchFamily="18" charset="2"/>
              </a:rPr>
              <a:t>(</a:t>
            </a:r>
            <a:r>
              <a:rPr lang="en-US" dirty="0" smtClean="0">
                <a:latin typeface="Symbol" panose="05050102010706020507" pitchFamily="18" charset="2"/>
                <a:cs typeface="Times New Roman" panose="02020603050405020304" pitchFamily="18" charset="0"/>
                <a:sym typeface="Symbol Tiger" panose="05050102010706020507" pitchFamily="18" charset="2"/>
              </a:rPr>
              <a:t>1</a:t>
            </a:r>
            <a:r>
              <a:rPr lang="en-US" dirty="0" smtClean="0">
                <a:cs typeface="Times New Roman" panose="02020603050405020304" pitchFamily="18" charset="0"/>
                <a:sym typeface="Symbol Tiger" panose="05050102010706020507" pitchFamily="18" charset="2"/>
              </a:rPr>
              <a:t>) deviation in </a:t>
            </a:r>
            <a:r>
              <a:rPr lang="en-US" i="1" dirty="0" err="1" smtClean="0">
                <a:latin typeface="Times New Roman" panose="02020603050405020304" pitchFamily="18" charset="0"/>
                <a:cs typeface="Times New Roman" panose="02020603050405020304" pitchFamily="18" charset="0"/>
                <a:sym typeface="Symbol Tiger" panose="05050102010706020507" pitchFamily="18" charset="2"/>
              </a:rPr>
              <a:t>hhh</a:t>
            </a:r>
            <a:r>
              <a:rPr lang="en-US" dirty="0" smtClean="0">
                <a:cs typeface="Times New Roman" panose="02020603050405020304" pitchFamily="18" charset="0"/>
                <a:sym typeface="Symbol Tiger" panose="05050102010706020507" pitchFamily="18" charset="2"/>
              </a:rPr>
              <a:t>-coupling.  Discoverable at future colliders.  Disruption.</a:t>
            </a:r>
          </a:p>
          <a:p>
            <a:endParaRPr lang="en-US" dirty="0" smtClean="0">
              <a:cs typeface="Times New Roman" panose="02020603050405020304" pitchFamily="18" charset="0"/>
              <a:sym typeface="Symbol Tiger" panose="05050102010706020507" pitchFamily="18" charset="2"/>
            </a:endParaRPr>
          </a:p>
          <a:p>
            <a:pPr marL="285750" indent="-285750">
              <a:buFont typeface="Arial" panose="020B0604020202020204" pitchFamily="34" charset="0"/>
              <a:buChar char="•"/>
            </a:pPr>
            <a:r>
              <a:rPr lang="en-US" dirty="0" smtClean="0">
                <a:cs typeface="Times New Roman" panose="02020603050405020304" pitchFamily="18" charset="0"/>
                <a:sym typeface="Symbol Tiger" panose="05050102010706020507" pitchFamily="18" charset="2"/>
              </a:rPr>
              <a:t>Very strong 1</a:t>
            </a:r>
            <a:r>
              <a:rPr lang="en-US" baseline="30000" dirty="0" smtClean="0">
                <a:cs typeface="Times New Roman" panose="02020603050405020304" pitchFamily="18" charset="0"/>
                <a:sym typeface="Symbol Tiger" panose="05050102010706020507" pitchFamily="18" charset="2"/>
              </a:rPr>
              <a:t>st</a:t>
            </a:r>
            <a:r>
              <a:rPr lang="en-US" dirty="0" smtClean="0">
                <a:cs typeface="Times New Roman" panose="02020603050405020304" pitchFamily="18" charset="0"/>
                <a:sym typeface="Symbol Tiger" panose="05050102010706020507" pitchFamily="18" charset="2"/>
              </a:rPr>
              <a:t>-order transitions lead to detectable gravitational waves.</a:t>
            </a:r>
            <a:r>
              <a:rPr lang="en-US" dirty="0">
                <a:cs typeface="Times New Roman" panose="02020603050405020304" pitchFamily="18" charset="0"/>
                <a:sym typeface="Euclid Math One" panose="05050601010101010101" pitchFamily="18" charset="2"/>
              </a:rPr>
              <a:t> </a:t>
            </a:r>
            <a:r>
              <a:rPr lang="en-US" dirty="0" smtClean="0">
                <a:cs typeface="Times New Roman" panose="02020603050405020304" pitchFamily="18" charset="0"/>
                <a:sym typeface="Euclid Math One" panose="05050601010101010101" pitchFamily="18" charset="2"/>
              </a:rPr>
              <a:t> Disruption.</a:t>
            </a:r>
            <a:endParaRPr lang="en-US" sz="1000" dirty="0">
              <a:cs typeface="Times New Roman" panose="02020603050405020304" pitchFamily="18" charset="0"/>
              <a:sym typeface="Euclid Math One" panose="05050601010101010101" pitchFamily="18" charset="2"/>
            </a:endParaRPr>
          </a:p>
          <a:p>
            <a:pPr marL="742950" lvl="1" indent="-285750">
              <a:buFont typeface="Courier New" panose="02070309020205020404" pitchFamily="49" charset="0"/>
              <a:buChar char="o"/>
            </a:pPr>
            <a:r>
              <a:rPr lang="en-US" dirty="0" smtClean="0">
                <a:cs typeface="Times New Roman" panose="02020603050405020304" pitchFamily="18" charset="0"/>
                <a:sym typeface="Euclid Math One" panose="05050601010101010101" pitchFamily="18" charset="2"/>
              </a:rPr>
              <a:t>Gravitational </a:t>
            </a:r>
            <a:r>
              <a:rPr lang="en-US" dirty="0">
                <a:cs typeface="Times New Roman" panose="02020603050405020304" pitchFamily="18" charset="0"/>
                <a:sym typeface="Euclid Math One" panose="05050601010101010101" pitchFamily="18" charset="2"/>
              </a:rPr>
              <a:t>waves produced by </a:t>
            </a:r>
          </a:p>
          <a:p>
            <a:pPr marL="1200150" lvl="2" indent="-285750">
              <a:buSzPct val="74000"/>
              <a:buFont typeface="Wingdings" panose="05000000000000000000" pitchFamily="2" charset="2"/>
              <a:buChar char="q"/>
            </a:pPr>
            <a:r>
              <a:rPr lang="en-US" dirty="0">
                <a:cs typeface="Times New Roman" panose="02020603050405020304" pitchFamily="18" charset="0"/>
                <a:sym typeface="Euclid Math One" panose="05050601010101010101" pitchFamily="18" charset="2"/>
              </a:rPr>
              <a:t>Collision of </a:t>
            </a:r>
            <a:r>
              <a:rPr lang="en-US" dirty="0" smtClean="0">
                <a:cs typeface="Times New Roman" panose="02020603050405020304" pitchFamily="18" charset="0"/>
                <a:sym typeface="Euclid Math One" panose="05050601010101010101" pitchFamily="18" charset="2"/>
              </a:rPr>
              <a:t>bubbles,</a:t>
            </a:r>
            <a:endParaRPr lang="en-US" dirty="0">
              <a:cs typeface="Times New Roman" panose="02020603050405020304" pitchFamily="18" charset="0"/>
              <a:sym typeface="Euclid Math One" panose="05050601010101010101" pitchFamily="18" charset="2"/>
            </a:endParaRPr>
          </a:p>
          <a:p>
            <a:pPr marL="1200150" lvl="2" indent="-285750">
              <a:buSzPct val="74000"/>
              <a:buFont typeface="Wingdings" panose="05000000000000000000" pitchFamily="2" charset="2"/>
              <a:buChar char="q"/>
            </a:pPr>
            <a:r>
              <a:rPr lang="en-US" dirty="0">
                <a:cs typeface="Times New Roman" panose="02020603050405020304" pitchFamily="18" charset="0"/>
                <a:sym typeface="Euclid Math One" panose="05050601010101010101" pitchFamily="18" charset="2"/>
              </a:rPr>
              <a:t>Decay of </a:t>
            </a:r>
            <a:r>
              <a:rPr lang="en-US" dirty="0" err="1">
                <a:cs typeface="Times New Roman" panose="02020603050405020304" pitchFamily="18" charset="0"/>
                <a:sym typeface="Euclid Math One" panose="05050601010101010101" pitchFamily="18" charset="2"/>
              </a:rPr>
              <a:t>magnetohydrodynamic</a:t>
            </a:r>
            <a:r>
              <a:rPr lang="en-US" dirty="0">
                <a:cs typeface="Times New Roman" panose="02020603050405020304" pitchFamily="18" charset="0"/>
                <a:sym typeface="Euclid Math One" panose="05050601010101010101" pitchFamily="18" charset="2"/>
              </a:rPr>
              <a:t> </a:t>
            </a:r>
            <a:r>
              <a:rPr lang="en-US" dirty="0" smtClean="0">
                <a:cs typeface="Times New Roman" panose="02020603050405020304" pitchFamily="18" charset="0"/>
                <a:sym typeface="Euclid Math One" panose="05050601010101010101" pitchFamily="18" charset="2"/>
              </a:rPr>
              <a:t>turbulence,</a:t>
            </a:r>
            <a:endParaRPr lang="en-US" dirty="0">
              <a:cs typeface="Times New Roman" panose="02020603050405020304" pitchFamily="18" charset="0"/>
              <a:sym typeface="Euclid Math One" panose="05050601010101010101" pitchFamily="18" charset="2"/>
            </a:endParaRPr>
          </a:p>
          <a:p>
            <a:pPr marL="1200150" lvl="2" indent="-285750">
              <a:buSzPct val="74000"/>
              <a:buFont typeface="Wingdings" panose="05000000000000000000" pitchFamily="2" charset="2"/>
              <a:buChar char="q"/>
            </a:pPr>
            <a:r>
              <a:rPr lang="en-US" dirty="0">
                <a:cs typeface="Times New Roman" panose="02020603050405020304" pitchFamily="18" charset="0"/>
                <a:sym typeface="Euclid Math One" panose="05050601010101010101" pitchFamily="18" charset="2"/>
              </a:rPr>
              <a:t>Propagation of sound </a:t>
            </a:r>
            <a:r>
              <a:rPr lang="en-US" dirty="0" smtClean="0">
                <a:cs typeface="Times New Roman" panose="02020603050405020304" pitchFamily="18" charset="0"/>
                <a:sym typeface="Euclid Math One" panose="05050601010101010101" pitchFamily="18" charset="2"/>
              </a:rPr>
              <a:t>waves.</a:t>
            </a:r>
            <a:endParaRPr lang="en-US" dirty="0">
              <a:cs typeface="Times New Roman" panose="02020603050405020304" pitchFamily="18" charset="0"/>
              <a:sym typeface="Euclid Math One" panose="05050601010101010101" pitchFamily="18" charset="2"/>
            </a:endParaRPr>
          </a:p>
          <a:p>
            <a:pPr marL="1200150" lvl="2" indent="-285750">
              <a:buFont typeface="Courier New" panose="02070309020205020404" pitchFamily="49" charset="0"/>
              <a:buChar char="o"/>
            </a:pPr>
            <a:endParaRPr lang="en-US" dirty="0">
              <a:cs typeface="Times New Roman" panose="02020603050405020304" pitchFamily="18" charset="0"/>
              <a:sym typeface="Euclid Math One" panose="05050601010101010101" pitchFamily="18" charset="2"/>
            </a:endParaRPr>
          </a:p>
          <a:p>
            <a:pPr marL="282575" indent="-282575">
              <a:buFont typeface="Arial" panose="020B0604020202020204" pitchFamily="34" charset="0"/>
              <a:buChar char="•"/>
            </a:pPr>
            <a:r>
              <a:rPr lang="en-US" dirty="0" smtClean="0"/>
              <a:t>Measurement of neutron electric dipole moment would be disruptive.</a:t>
            </a:r>
            <a:endParaRPr lang="en-US" dirty="0"/>
          </a:p>
        </p:txBody>
      </p:sp>
      <p:sp>
        <p:nvSpPr>
          <p:cNvPr id="6"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317378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782993"/>
            <a:ext cx="9143999" cy="567847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Type-I see-saw model </a:t>
            </a:r>
            <a:r>
              <a:rPr lang="en-US" sz="1200" dirty="0" smtClean="0">
                <a:solidFill>
                  <a:srgbClr val="0000FF"/>
                </a:solidFill>
              </a:rPr>
              <a:t>(</a:t>
            </a:r>
            <a:r>
              <a:rPr lang="en-US" sz="1200" dirty="0" smtClean="0">
                <a:solidFill>
                  <a:srgbClr val="0000FF"/>
                </a:solidFill>
                <a:cs typeface="Times New Roman" panose="02020603050405020304" pitchFamily="18" charset="0"/>
                <a:sym typeface="Symbol" panose="05050102010706020507" pitchFamily="18" charset="2"/>
              </a:rPr>
              <a:t>Gell-Mann, </a:t>
            </a:r>
            <a:r>
              <a:rPr lang="en-US" sz="1200" dirty="0" err="1" smtClean="0">
                <a:solidFill>
                  <a:srgbClr val="0000FF"/>
                </a:solidFill>
                <a:cs typeface="Times New Roman" panose="02020603050405020304" pitchFamily="18" charset="0"/>
                <a:sym typeface="Symbol" panose="05050102010706020507" pitchFamily="18" charset="2"/>
              </a:rPr>
              <a:t>Ramond</a:t>
            </a:r>
            <a:r>
              <a:rPr lang="en-US" sz="1200" dirty="0" smtClean="0">
                <a:solidFill>
                  <a:srgbClr val="0000FF"/>
                </a:solidFill>
                <a:cs typeface="Times New Roman" panose="02020603050405020304" pitchFamily="18" charset="0"/>
                <a:sym typeface="Symbol" panose="05050102010706020507" pitchFamily="18" charset="2"/>
              </a:rPr>
              <a:t> &amp; Slansky; Yanagida; </a:t>
            </a:r>
            <a:r>
              <a:rPr lang="en-US" sz="1200" dirty="0" err="1" smtClean="0">
                <a:solidFill>
                  <a:srgbClr val="0000FF"/>
                </a:solidFill>
                <a:cs typeface="Times New Roman" panose="02020603050405020304" pitchFamily="18" charset="0"/>
                <a:sym typeface="Symbol" panose="05050102010706020507" pitchFamily="18" charset="2"/>
              </a:rPr>
              <a:t>Mohapatra</a:t>
            </a:r>
            <a:r>
              <a:rPr lang="en-US" sz="1200" dirty="0" smtClean="0">
                <a:solidFill>
                  <a:srgbClr val="0000FF"/>
                </a:solidFill>
                <a:cs typeface="Times New Roman" panose="02020603050405020304" pitchFamily="18" charset="0"/>
                <a:sym typeface="Symbol" panose="05050102010706020507" pitchFamily="18" charset="2"/>
              </a:rPr>
              <a:t> &amp; </a:t>
            </a:r>
            <a:r>
              <a:rPr lang="en-US" sz="1200" dirty="0" err="1" smtClean="0">
                <a:solidFill>
                  <a:srgbClr val="0000FF"/>
                </a:solidFill>
                <a:cs typeface="Times New Roman" panose="02020603050405020304" pitchFamily="18" charset="0"/>
                <a:sym typeface="Symbol" panose="05050102010706020507" pitchFamily="18" charset="2"/>
              </a:rPr>
              <a:t>Senjanovic</a:t>
            </a:r>
            <a:r>
              <a:rPr lang="en-US" sz="1200" dirty="0" smtClean="0">
                <a:solidFill>
                  <a:srgbClr val="0000FF"/>
                </a:solidFill>
                <a:cs typeface="Times New Roman" panose="02020603050405020304" pitchFamily="18" charset="0"/>
                <a:sym typeface="Symbol" panose="05050102010706020507" pitchFamily="18" charset="2"/>
              </a:rPr>
              <a:t>; </a:t>
            </a:r>
            <a:r>
              <a:rPr lang="en-US" sz="1200" dirty="0" err="1" smtClean="0">
                <a:solidFill>
                  <a:srgbClr val="0000FF"/>
                </a:solidFill>
                <a:cs typeface="Times New Roman" panose="02020603050405020304" pitchFamily="18" charset="0"/>
                <a:sym typeface="Symbol" panose="05050102010706020507" pitchFamily="18" charset="2"/>
              </a:rPr>
              <a:t>Schecter</a:t>
            </a:r>
            <a:r>
              <a:rPr lang="en-US" sz="1200" dirty="0" smtClean="0">
                <a:solidFill>
                  <a:srgbClr val="0000FF"/>
                </a:solidFill>
                <a:cs typeface="Times New Roman" panose="02020603050405020304" pitchFamily="18" charset="0"/>
                <a:sym typeface="Symbol" panose="05050102010706020507" pitchFamily="18" charset="2"/>
              </a:rPr>
              <a:t> &amp; Valle)  </a:t>
            </a:r>
            <a:r>
              <a:rPr lang="en-US" dirty="0" smtClean="0">
                <a:solidFill>
                  <a:srgbClr val="003657"/>
                </a:solidFill>
              </a:rPr>
              <a:t>for </a:t>
            </a:r>
            <a:r>
              <a:rPr lang="en-US" dirty="0" smtClean="0"/>
              <a:t>neutrino masses and mixing enlarges the SM to include a Majorana neutrino </a:t>
            </a:r>
            <a:r>
              <a:rPr lang="en-US" i="1" dirty="0" smtClean="0">
                <a:latin typeface="Times New Roman" panose="02020603050405020304" pitchFamily="18" charset="0"/>
                <a:cs typeface="Times New Roman" panose="02020603050405020304" pitchFamily="18" charset="0"/>
              </a:rPr>
              <a:t>N</a:t>
            </a:r>
            <a:r>
              <a:rPr lang="en-US" dirty="0"/>
              <a:t> </a:t>
            </a:r>
            <a:r>
              <a:rPr lang="en-US" dirty="0" smtClean="0"/>
              <a:t>with a large mass which couples to SM leptons and Higgs via </a:t>
            </a:r>
            <a:r>
              <a:rPr lang="en-US" dirty="0" smtClean="0">
                <a:sym typeface="Euclid Math One" panose="05050601010101010101" pitchFamily="18" charset="2"/>
              </a:rPr>
              <a:t></a:t>
            </a:r>
            <a:r>
              <a:rPr lang="en-US" dirty="0" smtClean="0">
                <a:latin typeface="Symbol" panose="05050102010706020507" pitchFamily="18" charset="2"/>
                <a:sym typeface="Euclid Math One" panose="05050601010101010101" pitchFamily="18" charset="2"/>
              </a:rPr>
              <a:t> = - </a:t>
            </a:r>
            <a:r>
              <a:rPr lang="en-US" i="1" dirty="0" smtClean="0">
                <a:latin typeface="Symbol" panose="05050102010706020507" pitchFamily="18" charset="2"/>
                <a:sym typeface="Euclid Math One" panose="05050601010101010101" pitchFamily="18" charset="2"/>
              </a:rPr>
              <a:t>l</a:t>
            </a:r>
            <a:r>
              <a:rPr lang="en-US" dirty="0" smtClean="0">
                <a:latin typeface="Symbol" panose="05050102010706020507" pitchFamily="18" charset="2"/>
                <a:sym typeface="Euclid Math One" panose="05050601010101010101" pitchFamily="18" charset="2"/>
              </a:rPr>
              <a:t> </a:t>
            </a:r>
            <a:r>
              <a:rPr lang="en-US" i="1" dirty="0" err="1" smtClean="0">
                <a:latin typeface="Times New Roman" panose="02020603050405020304" pitchFamily="18" charset="0"/>
                <a:cs typeface="Times New Roman" panose="02020603050405020304" pitchFamily="18" charset="0"/>
                <a:sym typeface="Euclid Math One" panose="05050601010101010101" pitchFamily="18" charset="2"/>
              </a:rPr>
              <a:t>L</a:t>
            </a:r>
            <a:r>
              <a:rPr lang="en-US" i="1" dirty="0" smtClean="0">
                <a:latin typeface="Times New Roman" panose="02020603050405020304" pitchFamily="18" charset="0"/>
                <a:cs typeface="Times New Roman" panose="02020603050405020304" pitchFamily="18" charset="0"/>
                <a:sym typeface="Euclid Math One" panose="05050601010101010101" pitchFamily="18" charset="2"/>
              </a:rPr>
              <a:t> H N.</a:t>
            </a:r>
            <a:endParaRPr lang="en-US" i="1" dirty="0" smtClean="0"/>
          </a:p>
          <a:p>
            <a:endParaRPr lang="en-US" dirty="0" smtClean="0">
              <a:solidFill>
                <a:srgbClr val="003657"/>
              </a:solidFill>
            </a:endParaRPr>
          </a:p>
          <a:p>
            <a:pPr marL="285750" indent="-285750">
              <a:buFont typeface="Arial" panose="020B0604020202020204" pitchFamily="34" charset="0"/>
              <a:buChar char="•"/>
            </a:pPr>
            <a:r>
              <a:rPr lang="en-US" dirty="0" smtClean="0"/>
              <a:t>Large Majorana mass for </a:t>
            </a:r>
            <a:r>
              <a:rPr lang="en-US" i="1" dirty="0" smtClean="0">
                <a:latin typeface="Times New Roman" panose="02020603050405020304" pitchFamily="18" charset="0"/>
                <a:cs typeface="Times New Roman" panose="02020603050405020304" pitchFamily="18" charset="0"/>
              </a:rPr>
              <a:t>N</a:t>
            </a:r>
            <a:r>
              <a:rPr lang="en-US" dirty="0"/>
              <a:t>; </a:t>
            </a:r>
            <a:r>
              <a:rPr lang="en-US" dirty="0" smtClean="0"/>
              <a:t>small </a:t>
            </a:r>
            <a:r>
              <a:rPr lang="en-US" dirty="0"/>
              <a:t>Dirac </a:t>
            </a:r>
            <a:r>
              <a:rPr lang="en-US" dirty="0" smtClean="0"/>
              <a:t>mass for </a:t>
            </a:r>
            <a:r>
              <a:rPr lang="en-US" i="1" dirty="0" smtClean="0">
                <a:latin typeface="Symbol" panose="05050102010706020507" pitchFamily="18" charset="2"/>
              </a:rPr>
              <a:t>n</a:t>
            </a:r>
            <a:r>
              <a:rPr lang="en-US" dirty="0" smtClean="0"/>
              <a:t> (generated by EWK Higgs mechanism).  The see-saw results in light neutrino mass of </a:t>
            </a:r>
          </a:p>
          <a:p>
            <a:pPr marL="285750" indent="-285750">
              <a:buFont typeface="Arial" panose="020B0604020202020204" pitchFamily="34" charset="0"/>
              <a:buChar char="•"/>
            </a:pPr>
            <a:endParaRPr lang="en-US" sz="700" dirty="0" smtClean="0"/>
          </a:p>
          <a:p>
            <a:pPr marL="285750"/>
            <a:r>
              <a:rPr lang="en-US" i="1"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m</a:t>
            </a:r>
            <a:r>
              <a:rPr lang="en-US" i="1" baseline="-25000" dirty="0" err="1" smtClean="0">
                <a:latin typeface="Symbol" panose="05050102010706020507" pitchFamily="18" charset="2"/>
                <a:cs typeface="Times New Roman" panose="02020603050405020304" pitchFamily="18" charset="0"/>
              </a:rPr>
              <a:t>n</a:t>
            </a:r>
            <a:r>
              <a:rPr lang="en-US" dirty="0" smtClean="0">
                <a:latin typeface="Symbol" panose="05050102010706020507" pitchFamily="18" charset="2"/>
              </a:rPr>
              <a:t>  </a:t>
            </a:r>
            <a:r>
              <a:rPr lang="en-US" dirty="0" smtClean="0">
                <a:latin typeface="Symbol" panose="05050102010706020507" pitchFamily="18" charset="2"/>
                <a:sym typeface="Symbol" panose="05050102010706020507" pitchFamily="18" charset="2"/>
              </a:rPr>
              <a:t></a:t>
            </a:r>
            <a:r>
              <a:rPr lang="en-US" dirty="0" smtClean="0">
                <a:latin typeface="Symbol" panose="05050102010706020507" pitchFamily="18" charset="2"/>
              </a:rPr>
              <a:t> 0.3 </a:t>
            </a:r>
            <a:r>
              <a:rPr lang="en-US" dirty="0" smtClean="0">
                <a:latin typeface="Times New Roman" panose="02020603050405020304" pitchFamily="18" charset="0"/>
                <a:cs typeface="Times New Roman" panose="02020603050405020304" pitchFamily="18" charset="0"/>
              </a:rPr>
              <a:t>eV</a:t>
            </a:r>
            <a:r>
              <a:rPr lang="en-US" dirty="0" smtClean="0"/>
              <a:t> (</a:t>
            </a:r>
            <a:r>
              <a:rPr lang="en-US" i="1" dirty="0" smtClean="0">
                <a:latin typeface="Symbol" panose="05050102010706020507" pitchFamily="18" charset="2"/>
              </a:rPr>
              <a:t>l </a:t>
            </a:r>
            <a:r>
              <a:rPr lang="en-US" dirty="0" smtClean="0"/>
              <a:t>/ </a:t>
            </a:r>
            <a:r>
              <a:rPr lang="en-US" dirty="0" smtClean="0">
                <a:latin typeface="Symbol" panose="05050102010706020507" pitchFamily="18" charset="2"/>
              </a:rPr>
              <a:t>0.1</a:t>
            </a:r>
            <a:r>
              <a:rPr lang="en-US" dirty="0" smtClean="0"/>
              <a:t>)</a:t>
            </a:r>
            <a:r>
              <a:rPr lang="en-US" baseline="30000" dirty="0" smtClean="0">
                <a:latin typeface="Symbol" panose="05050102010706020507" pitchFamily="18" charset="2"/>
              </a:rPr>
              <a:t>2</a:t>
            </a:r>
            <a:r>
              <a:rPr lang="en-US" dirty="0" smtClean="0"/>
              <a:t> (</a:t>
            </a:r>
            <a:r>
              <a:rPr lang="en-US" dirty="0">
                <a:latin typeface="Symbol" panose="05050102010706020507" pitchFamily="18" charset="2"/>
              </a:rPr>
              <a:t>10</a:t>
            </a:r>
            <a:r>
              <a:rPr lang="en-US" baseline="30000" dirty="0">
                <a:latin typeface="Symbol" panose="05050102010706020507" pitchFamily="18" charset="2"/>
              </a:rPr>
              <a:t>12</a:t>
            </a:r>
            <a:r>
              <a:rPr lang="en-US" dirty="0">
                <a:latin typeface="Symbol" panose="05050102010706020507" pitchFamily="18" charset="2"/>
              </a:rPr>
              <a:t> </a:t>
            </a:r>
            <a:r>
              <a:rPr lang="en-US" dirty="0" smtClean="0">
                <a:latin typeface="Times New Roman" panose="02020603050405020304" pitchFamily="18" charset="0"/>
                <a:cs typeface="Times New Roman" panose="02020603050405020304" pitchFamily="18" charset="0"/>
              </a:rPr>
              <a:t>GeV</a:t>
            </a:r>
            <a:r>
              <a:rPr lang="en-US" i="1" baseline="-25000" dirty="0" smtClean="0">
                <a:latin typeface="Times New Roman" panose="02020603050405020304" pitchFamily="18" charset="0"/>
                <a:cs typeface="Times New Roman" panose="02020603050405020304" pitchFamily="18" charset="0"/>
              </a:rPr>
              <a:t> </a:t>
            </a:r>
            <a:r>
              <a:rPr lang="en-US" dirty="0" smtClean="0"/>
              <a:t>/</a:t>
            </a:r>
            <a:r>
              <a:rPr lang="en-US" i="1" dirty="0" err="1" smtClean="0">
                <a:latin typeface="Times New Roman" panose="02020603050405020304" pitchFamily="18" charset="0"/>
                <a:cs typeface="Times New Roman" panose="02020603050405020304" pitchFamily="18" charset="0"/>
              </a:rPr>
              <a:t>m</a:t>
            </a:r>
            <a:r>
              <a:rPr lang="en-US" i="1" baseline="-25000" dirty="0" err="1" smtClean="0">
                <a:latin typeface="Times New Roman" panose="02020603050405020304" pitchFamily="18" charset="0"/>
                <a:cs typeface="Times New Roman" panose="02020603050405020304" pitchFamily="18" charset="0"/>
              </a:rPr>
              <a:t>N</a:t>
            </a:r>
            <a:r>
              <a:rPr lang="en-US" dirty="0" smtClean="0"/>
              <a:t>)</a:t>
            </a:r>
            <a:r>
              <a:rPr lang="en-US" sz="1050" baseline="30000" dirty="0">
                <a:latin typeface="Symbol" panose="05050102010706020507" pitchFamily="18" charset="2"/>
              </a:rPr>
              <a:t> </a:t>
            </a:r>
            <a:r>
              <a:rPr lang="en-US" baseline="30000" dirty="0" smtClean="0">
                <a:latin typeface="Symbol" panose="05050102010706020507" pitchFamily="18" charset="2"/>
              </a:rPr>
              <a:t>2</a:t>
            </a:r>
            <a:r>
              <a:rPr lang="en-US" dirty="0" smtClean="0"/>
              <a:t>  </a:t>
            </a:r>
            <a:r>
              <a:rPr lang="en-US" dirty="0" smtClean="0">
                <a:sym typeface="Symbol" panose="05050102010706020507" pitchFamily="18" charset="2"/>
              </a:rPr>
              <a:t>   so w</a:t>
            </a:r>
            <a:r>
              <a:rPr lang="en-US" dirty="0" smtClean="0"/>
              <a:t>ant  </a:t>
            </a:r>
            <a:r>
              <a:rPr lang="en-US" i="1" dirty="0" err="1">
                <a:latin typeface="Times New Roman" panose="02020603050405020304" pitchFamily="18" charset="0"/>
                <a:cs typeface="Times New Roman" panose="02020603050405020304" pitchFamily="18" charset="0"/>
              </a:rPr>
              <a:t>m</a:t>
            </a:r>
            <a:r>
              <a:rPr lang="en-US" i="1" baseline="-25000" dirty="0" err="1">
                <a:latin typeface="Times New Roman" panose="02020603050405020304" pitchFamily="18" charset="0"/>
                <a:cs typeface="Times New Roman" panose="02020603050405020304" pitchFamily="18" charset="0"/>
              </a:rPr>
              <a:t>N</a:t>
            </a:r>
            <a:r>
              <a:rPr lang="en-US" i="1" baseline="-25000" dirty="0">
                <a:latin typeface="Times New Roman" panose="02020603050405020304" pitchFamily="18" charset="0"/>
                <a:cs typeface="Times New Roman" panose="02020603050405020304" pitchFamily="18" charset="0"/>
              </a:rPr>
              <a:t> </a:t>
            </a:r>
            <a:r>
              <a:rPr lang="en-US" i="1" baseline="-25000" dirty="0" smtClean="0">
                <a:latin typeface="Times New Roman" panose="02020603050405020304" pitchFamily="18" charset="0"/>
                <a:cs typeface="Times New Roman" panose="02020603050405020304" pitchFamily="18" charset="0"/>
              </a:rPr>
              <a:t> </a:t>
            </a:r>
            <a:r>
              <a:rPr lang="en-US" dirty="0" smtClean="0">
                <a:sym typeface="Symbol" panose="05050102010706020507" pitchFamily="18" charset="2"/>
              </a:rPr>
              <a:t></a:t>
            </a:r>
            <a:r>
              <a:rPr lang="en-US" dirty="0" smtClean="0"/>
              <a:t> </a:t>
            </a:r>
            <a:r>
              <a:rPr lang="en-US" dirty="0">
                <a:latin typeface="Symbol" panose="05050102010706020507" pitchFamily="18" charset="2"/>
              </a:rPr>
              <a:t>10</a:t>
            </a:r>
            <a:r>
              <a:rPr lang="en-US" baseline="30000" dirty="0">
                <a:latin typeface="Symbol" panose="05050102010706020507" pitchFamily="18" charset="2"/>
              </a:rPr>
              <a:t>12</a:t>
            </a:r>
            <a:r>
              <a:rPr lang="en-US" dirty="0">
                <a:latin typeface="Symbol" panose="05050102010706020507" pitchFamily="18" charset="2"/>
              </a:rPr>
              <a:t> </a:t>
            </a:r>
            <a:r>
              <a:rPr lang="en-US" dirty="0" smtClean="0">
                <a:latin typeface="Times New Roman" panose="02020603050405020304" pitchFamily="18" charset="0"/>
                <a:cs typeface="Times New Roman" panose="02020603050405020304" pitchFamily="18" charset="0"/>
              </a:rPr>
              <a:t>GeV.</a:t>
            </a:r>
          </a:p>
          <a:p>
            <a:pPr marL="285750"/>
            <a:endParaRPr lang="en-US" dirty="0">
              <a:solidFill>
                <a:srgbClr val="003657"/>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i="1" dirty="0" smtClean="0">
                <a:latin typeface="Times New Roman" panose="02020603050405020304" pitchFamily="18" charset="0"/>
                <a:cs typeface="Times New Roman" panose="02020603050405020304" pitchFamily="18" charset="0"/>
              </a:rPr>
              <a:t>N</a:t>
            </a:r>
            <a:r>
              <a:rPr lang="en-US" dirty="0" smtClean="0">
                <a:latin typeface="Times New Roman" panose="02020603050405020304" pitchFamily="18" charset="0"/>
                <a:cs typeface="Times New Roman" panose="02020603050405020304" pitchFamily="18" charset="0"/>
              </a:rPr>
              <a:t> </a:t>
            </a:r>
            <a:r>
              <a:rPr lang="en-US" dirty="0" smtClean="0">
                <a:cs typeface="Times New Roman" panose="02020603050405020304" pitchFamily="18" charset="0"/>
              </a:rPr>
              <a:t>decays to SM leptons </a:t>
            </a:r>
            <a:r>
              <a:rPr lang="en-US" dirty="0" smtClean="0">
                <a:latin typeface="Symbol" panose="05050102010706020507" pitchFamily="18" charset="2"/>
                <a:cs typeface="Times New Roman" panose="02020603050405020304" pitchFamily="18" charset="0"/>
              </a:rPr>
              <a:t>+</a:t>
            </a:r>
            <a:r>
              <a:rPr lang="en-US" dirty="0" smtClean="0">
                <a:cs typeface="Times New Roman" panose="02020603050405020304" pitchFamily="18" charset="0"/>
              </a:rPr>
              <a:t> Higgs, violating lepton number by </a:t>
            </a:r>
            <a:r>
              <a:rPr lang="en-US" dirty="0" smtClean="0">
                <a:cs typeface="Times New Roman" panose="02020603050405020304" pitchFamily="18" charset="0"/>
                <a:sym typeface="Euclid Symbol" panose="05050102010706020507" pitchFamily="18" charset="2"/>
              </a:rPr>
              <a:t></a:t>
            </a:r>
            <a:r>
              <a:rPr lang="en-US" dirty="0" smtClean="0">
                <a:latin typeface="Symbol" panose="05050102010706020507" pitchFamily="18" charset="2"/>
                <a:cs typeface="Times New Roman" panose="02020603050405020304" pitchFamily="18" charset="0"/>
                <a:sym typeface="Euclid Symbol" panose="05050102010706020507" pitchFamily="18" charset="2"/>
              </a:rPr>
              <a:t>1</a:t>
            </a:r>
            <a:r>
              <a:rPr lang="en-US" dirty="0" smtClean="0">
                <a:cs typeface="Times New Roman" panose="02020603050405020304" pitchFamily="18" charset="0"/>
              </a:rPr>
              <a:t>:</a:t>
            </a:r>
          </a:p>
          <a:p>
            <a:endParaRPr lang="en-US" sz="400" dirty="0" smtClean="0">
              <a:solidFill>
                <a:srgbClr val="003657"/>
              </a:solidFill>
              <a:cs typeface="Times New Roman" panose="02020603050405020304" pitchFamily="18" charset="0"/>
            </a:endParaRPr>
          </a:p>
          <a:p>
            <a:pPr lvl="1"/>
            <a:r>
              <a:rPr lang="en-US" i="1" dirty="0" smtClean="0">
                <a:solidFill>
                  <a:srgbClr val="003657"/>
                </a:solidFill>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 </a:t>
            </a:r>
            <a:r>
              <a:rPr lang="en-US" dirty="0" smtClean="0">
                <a:sym typeface="Symbol" panose="05050102010706020507" pitchFamily="18" charset="2"/>
              </a:rPr>
              <a:t> </a:t>
            </a:r>
            <a:r>
              <a:rPr lang="en-US" i="1" dirty="0" smtClean="0">
                <a:latin typeface="Times New Roman" panose="02020603050405020304" pitchFamily="18" charset="0"/>
                <a:cs typeface="Times New Roman" panose="02020603050405020304" pitchFamily="18" charset="0"/>
                <a:sym typeface="Symbol" panose="05050102010706020507" pitchFamily="18" charset="2"/>
              </a:rPr>
              <a:t>L H   </a:t>
            </a:r>
            <a:r>
              <a:rPr lang="en-US" dirty="0" smtClean="0">
                <a:cs typeface="Times New Roman" panose="02020603050405020304" pitchFamily="18" charset="0"/>
                <a:sym typeface="Symbol" panose="05050102010706020507" pitchFamily="18" charset="2"/>
              </a:rPr>
              <a:t>or</a:t>
            </a:r>
            <a:r>
              <a:rPr lang="en-US" i="1" dirty="0" smtClean="0">
                <a:latin typeface="Times New Roman" panose="02020603050405020304" pitchFamily="18" charset="0"/>
                <a:cs typeface="Times New Roman" panose="02020603050405020304" pitchFamily="18" charset="0"/>
                <a:sym typeface="Symbol" panose="05050102010706020507" pitchFamily="18" charset="2"/>
              </a:rPr>
              <a:t>  </a:t>
            </a:r>
            <a:r>
              <a:rPr lang="en-US" i="1" dirty="0">
                <a:latin typeface="Times New Roman" panose="02020603050405020304" pitchFamily="18" charset="0"/>
                <a:cs typeface="Times New Roman" panose="02020603050405020304" pitchFamily="18" charset="0"/>
              </a:rPr>
              <a:t>N </a:t>
            </a:r>
            <a:r>
              <a:rPr lang="en-US" dirty="0">
                <a:sym typeface="Symbol" panose="05050102010706020507" pitchFamily="18" charset="2"/>
              </a:rPr>
              <a:t> </a:t>
            </a:r>
            <a:r>
              <a:rPr lang="en-US" i="1" dirty="0">
                <a:latin typeface="Times New Roman" panose="02020603050405020304" pitchFamily="18" charset="0"/>
                <a:cs typeface="Times New Roman" panose="02020603050405020304" pitchFamily="18" charset="0"/>
                <a:sym typeface="Symbol" panose="05050102010706020507" pitchFamily="18" charset="2"/>
              </a:rPr>
              <a:t>L </a:t>
            </a:r>
            <a:r>
              <a:rPr lang="en-US" i="1" dirty="0" smtClean="0">
                <a:latin typeface="Times New Roman" panose="02020603050405020304" pitchFamily="18" charset="0"/>
                <a:cs typeface="Times New Roman" panose="02020603050405020304" pitchFamily="18" charset="0"/>
                <a:sym typeface="Symbol" panose="05050102010706020507" pitchFamily="18" charset="2"/>
              </a:rPr>
              <a:t>H                         </a:t>
            </a:r>
            <a:r>
              <a:rPr lang="en-US" dirty="0" smtClean="0">
                <a:solidFill>
                  <a:srgbClr val="FF0000"/>
                </a:solidFill>
                <a:cs typeface="Times New Roman" panose="02020603050405020304" pitchFamily="18" charset="0"/>
                <a:sym typeface="Symbol" panose="05050102010706020507" pitchFamily="18" charset="2"/>
              </a:rPr>
              <a:t>Lepton-number violation.</a:t>
            </a:r>
            <a:endParaRPr lang="en-US" dirty="0" smtClean="0">
              <a:solidFill>
                <a:srgbClr val="003657"/>
              </a:solidFill>
              <a:latin typeface="Times New Roman" panose="02020603050405020304" pitchFamily="18" charset="0"/>
              <a:cs typeface="Times New Roman" panose="02020603050405020304" pitchFamily="18" charset="0"/>
              <a:sym typeface="Symbol" panose="05050102010706020507" pitchFamily="18" charset="2"/>
            </a:endParaRPr>
          </a:p>
          <a:p>
            <a:pPr lvl="1"/>
            <a:endParaRPr lang="en-US" i="1" dirty="0">
              <a:solidFill>
                <a:srgbClr val="003657"/>
              </a:solidFill>
              <a:latin typeface="Times New Roman" panose="02020603050405020304" pitchFamily="18" charset="0"/>
              <a:cs typeface="Times New Roman" panose="02020603050405020304" pitchFamily="18" charset="0"/>
              <a:sym typeface="Symbol" panose="05050102010706020507" pitchFamily="18" charset="2"/>
            </a:endParaRPr>
          </a:p>
          <a:p>
            <a:pPr marL="285750" lvl="1" indent="-285750">
              <a:buFont typeface="Arial" panose="020B0604020202020204" pitchFamily="34" charset="0"/>
              <a:buChar char="•"/>
            </a:pPr>
            <a:r>
              <a:rPr lang="en-US" dirty="0" smtClean="0">
                <a:cs typeface="Times New Roman" panose="02020603050405020304" pitchFamily="18" charset="0"/>
                <a:sym typeface="Symbol" panose="05050102010706020507" pitchFamily="18" charset="2"/>
              </a:rPr>
              <a:t>Assume </a:t>
            </a:r>
            <a:r>
              <a:rPr lang="en-US" i="1"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G</a:t>
            </a:r>
            <a:r>
              <a:rPr lang="en-US" dirty="0" smtClean="0">
                <a:latin typeface="Times New Roman" panose="02020603050405020304" pitchFamily="18" charset="0"/>
                <a:cs typeface="Times New Roman" panose="02020603050405020304" pitchFamily="18" charset="0"/>
                <a:sym typeface="Symbol" panose="05050102010706020507" pitchFamily="18" charset="2"/>
              </a:rPr>
              <a:t>(</a:t>
            </a:r>
            <a:r>
              <a:rPr lang="en-US" i="1" dirty="0" smtClean="0">
                <a:latin typeface="Times New Roman" panose="02020603050405020304" pitchFamily="18" charset="0"/>
                <a:cs typeface="Times New Roman" panose="02020603050405020304" pitchFamily="18" charset="0"/>
              </a:rPr>
              <a:t>N </a:t>
            </a:r>
            <a:r>
              <a:rPr lang="en-US" dirty="0">
                <a:sym typeface="Symbol" panose="05050102010706020507" pitchFamily="18" charset="2"/>
              </a:rPr>
              <a:t> </a:t>
            </a:r>
            <a:r>
              <a:rPr lang="en-US" i="1" dirty="0">
                <a:latin typeface="Times New Roman" panose="02020603050405020304" pitchFamily="18" charset="0"/>
                <a:cs typeface="Times New Roman" panose="02020603050405020304" pitchFamily="18" charset="0"/>
                <a:sym typeface="Symbol" panose="05050102010706020507" pitchFamily="18" charset="2"/>
              </a:rPr>
              <a:t>L </a:t>
            </a:r>
            <a:r>
              <a:rPr lang="en-US" i="1" dirty="0" smtClean="0">
                <a:latin typeface="Times New Roman" panose="02020603050405020304" pitchFamily="18" charset="0"/>
                <a:cs typeface="Times New Roman" panose="02020603050405020304" pitchFamily="18" charset="0"/>
                <a:sym typeface="Symbol" panose="05050102010706020507" pitchFamily="18" charset="2"/>
              </a:rPr>
              <a:t>H </a:t>
            </a:r>
            <a:r>
              <a:rPr lang="en-US"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Times New Roman" panose="02020603050405020304" pitchFamily="18" charset="0"/>
                <a:cs typeface="Times New Roman" panose="02020603050405020304" pitchFamily="18" charset="0"/>
                <a:sym typeface="Euclid Symbol" panose="05050102010706020507" pitchFamily="18" charset="2"/>
              </a:rPr>
              <a:t></a:t>
            </a:r>
            <a:r>
              <a:rPr lang="en-US"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G</a:t>
            </a:r>
            <a:r>
              <a:rPr lang="en-US" dirty="0" smtClean="0">
                <a:latin typeface="Times New Roman" panose="02020603050405020304" pitchFamily="18" charset="0"/>
                <a:cs typeface="Times New Roman" panose="02020603050405020304" pitchFamily="18" charset="0"/>
                <a:sym typeface="Symbol" panose="05050102010706020507" pitchFamily="18" charset="2"/>
              </a:rPr>
              <a:t>(</a:t>
            </a:r>
            <a:r>
              <a:rPr lang="en-US" i="1" dirty="0" smtClean="0">
                <a:latin typeface="Times New Roman" panose="02020603050405020304" pitchFamily="18" charset="0"/>
                <a:cs typeface="Times New Roman" panose="02020603050405020304" pitchFamily="18" charset="0"/>
              </a:rPr>
              <a:t>N </a:t>
            </a:r>
            <a:r>
              <a:rPr lang="en-US" dirty="0" smtClean="0">
                <a:sym typeface="Symbol" panose="05050102010706020507" pitchFamily="18" charset="2"/>
              </a:rPr>
              <a:t> </a:t>
            </a:r>
            <a:r>
              <a:rPr lang="en-US" i="1" dirty="0" smtClean="0">
                <a:latin typeface="Times New Roman" panose="02020603050405020304" pitchFamily="18" charset="0"/>
                <a:cs typeface="Times New Roman" panose="02020603050405020304" pitchFamily="18" charset="0"/>
                <a:sym typeface="Symbol" panose="05050102010706020507" pitchFamily="18" charset="2"/>
              </a:rPr>
              <a:t>L H </a:t>
            </a:r>
            <a:r>
              <a:rPr lang="en-US" dirty="0" smtClean="0">
                <a:latin typeface="Times New Roman" panose="02020603050405020304" pitchFamily="18" charset="0"/>
                <a:cs typeface="Times New Roman" panose="02020603050405020304" pitchFamily="18" charset="0"/>
                <a:sym typeface="Symbol" panose="05050102010706020507" pitchFamily="18" charset="2"/>
              </a:rPr>
              <a:t>)</a:t>
            </a:r>
            <a:r>
              <a:rPr lang="en-US" i="1"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solidFill>
                  <a:srgbClr val="FF0000"/>
                </a:solidFill>
                <a:latin typeface="Times New Roman" panose="02020603050405020304" pitchFamily="18" charset="0"/>
                <a:cs typeface="Times New Roman" panose="02020603050405020304" pitchFamily="18" charset="0"/>
                <a:sym typeface="Symbol" panose="05050102010706020507" pitchFamily="18" charset="2"/>
              </a:rPr>
              <a:t>CP </a:t>
            </a:r>
            <a:r>
              <a:rPr lang="en-US" dirty="0" smtClean="0">
                <a:solidFill>
                  <a:srgbClr val="FF0000"/>
                </a:solidFill>
                <a:cs typeface="Times New Roman" panose="02020603050405020304" pitchFamily="18" charset="0"/>
                <a:sym typeface="Symbol" panose="05050102010706020507" pitchFamily="18" charset="2"/>
              </a:rPr>
              <a:t>violation.</a:t>
            </a:r>
          </a:p>
          <a:p>
            <a:pPr marL="285750" lvl="1" indent="-285750">
              <a:buFont typeface="Arial" panose="020B0604020202020204" pitchFamily="34" charset="0"/>
              <a:buChar char="•"/>
            </a:pPr>
            <a:endParaRPr lang="en-US" dirty="0">
              <a:solidFill>
                <a:srgbClr val="003657"/>
              </a:solidFill>
              <a:cs typeface="Times New Roman" panose="02020603050405020304" pitchFamily="18" charset="0"/>
              <a:sym typeface="Symbol" panose="05050102010706020507" pitchFamily="18" charset="2"/>
            </a:endParaRPr>
          </a:p>
          <a:p>
            <a:pPr marL="285750" lvl="1" indent="-285750">
              <a:buFont typeface="Arial" panose="020B0604020202020204" pitchFamily="34" charset="0"/>
              <a:buChar char="•"/>
            </a:pPr>
            <a:r>
              <a:rPr lang="en-US" dirty="0" smtClean="0">
                <a:cs typeface="Times New Roman" panose="02020603050405020304" pitchFamily="18" charset="0"/>
                <a:sym typeface="Symbol" panose="05050102010706020507" pitchFamily="18" charset="2"/>
              </a:rPr>
              <a:t>If </a:t>
            </a:r>
            <a:r>
              <a:rPr lang="en-US" dirty="0" err="1" smtClean="0">
                <a:solidFill>
                  <a:srgbClr val="FF0000"/>
                </a:solidFill>
                <a:cs typeface="Times New Roman" panose="02020603050405020304" pitchFamily="18" charset="0"/>
                <a:sym typeface="Symbol" panose="05050102010706020507" pitchFamily="18" charset="2"/>
              </a:rPr>
              <a:t>nonequilibrium</a:t>
            </a:r>
            <a:r>
              <a:rPr lang="en-US" dirty="0" smtClean="0">
                <a:solidFill>
                  <a:srgbClr val="003657"/>
                </a:solidFill>
                <a:cs typeface="Times New Roman" panose="02020603050405020304" pitchFamily="18" charset="0"/>
                <a:sym typeface="Symbol" panose="05050102010706020507" pitchFamily="18" charset="2"/>
              </a:rPr>
              <a:t> </a:t>
            </a:r>
            <a:r>
              <a:rPr lang="en-US" dirty="0" smtClean="0">
                <a:cs typeface="Times New Roman" panose="02020603050405020304" pitchFamily="18" charset="0"/>
                <a:sym typeface="Symbol" panose="05050102010706020507" pitchFamily="18" charset="2"/>
              </a:rPr>
              <a:t>conditions, can generate a </a:t>
            </a:r>
            <a:r>
              <a:rPr lang="en-US" u="sng" dirty="0" smtClean="0">
                <a:solidFill>
                  <a:srgbClr val="FF0000"/>
                </a:solidFill>
                <a:cs typeface="Times New Roman" panose="02020603050405020304" pitchFamily="18" charset="0"/>
                <a:sym typeface="Symbol" panose="05050102010706020507" pitchFamily="18" charset="2"/>
              </a:rPr>
              <a:t>lepton</a:t>
            </a:r>
            <a:r>
              <a:rPr lang="en-US" dirty="0" smtClean="0">
                <a:solidFill>
                  <a:srgbClr val="FF0000"/>
                </a:solidFill>
                <a:cs typeface="Times New Roman" panose="02020603050405020304" pitchFamily="18" charset="0"/>
                <a:sym typeface="Symbol" panose="05050102010706020507" pitchFamily="18" charset="2"/>
              </a:rPr>
              <a:t> </a:t>
            </a:r>
            <a:r>
              <a:rPr lang="en-US" dirty="0" smtClean="0">
                <a:cs typeface="Times New Roman" panose="02020603050405020304" pitchFamily="18" charset="0"/>
                <a:sym typeface="Symbol" panose="05050102010706020507" pitchFamily="18" charset="2"/>
              </a:rPr>
              <a:t>asymmetry with </a:t>
            </a:r>
            <a:r>
              <a:rPr lang="en-US" i="1" dirty="0" smtClean="0">
                <a:latin typeface="Times New Roman" panose="02020603050405020304" pitchFamily="18" charset="0"/>
                <a:cs typeface="Times New Roman" panose="02020603050405020304" pitchFamily="18" charset="0"/>
                <a:sym typeface="Symbol" panose="05050102010706020507" pitchFamily="18" charset="2"/>
              </a:rPr>
              <a:t>B</a:t>
            </a:r>
            <a:r>
              <a:rPr lang="en-US"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 </a:t>
            </a:r>
            <a:r>
              <a:rPr lang="en-US" i="1" dirty="0" smtClean="0">
                <a:latin typeface="Times New Roman" panose="02020603050405020304" pitchFamily="18" charset="0"/>
                <a:cs typeface="Times New Roman" panose="02020603050405020304" pitchFamily="18" charset="0"/>
                <a:sym typeface="Symbol" panose="05050102010706020507" pitchFamily="18" charset="2"/>
              </a:rPr>
              <a:t>L</a:t>
            </a:r>
            <a:r>
              <a:rPr lang="en-US"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cs typeface="Times New Roman" panose="02020603050405020304" pitchFamily="18" charset="0"/>
                <a:sym typeface="Euclid Symbol" panose="05050102010706020507" pitchFamily="18" charset="2"/>
              </a:rPr>
              <a:t> </a:t>
            </a:r>
            <a:r>
              <a:rPr lang="en-US" dirty="0" smtClean="0">
                <a:latin typeface="Symbol" panose="05050102010706020507" pitchFamily="18" charset="2"/>
                <a:cs typeface="Times New Roman" panose="02020603050405020304" pitchFamily="18" charset="0"/>
                <a:sym typeface="Euclid Symbol" panose="05050102010706020507" pitchFamily="18" charset="2"/>
              </a:rPr>
              <a:t>0</a:t>
            </a:r>
            <a:r>
              <a:rPr lang="en-US" dirty="0" smtClean="0">
                <a:cs typeface="Times New Roman" panose="02020603050405020304" pitchFamily="18" charset="0"/>
                <a:sym typeface="Symbol" panose="05050102010706020507" pitchFamily="18" charset="2"/>
              </a:rPr>
              <a:t>.</a:t>
            </a:r>
          </a:p>
          <a:p>
            <a:pPr marL="285750" lvl="1" indent="-285750">
              <a:buFont typeface="Arial" panose="020B0604020202020204" pitchFamily="34" charset="0"/>
              <a:buChar char="•"/>
            </a:pPr>
            <a:endParaRPr lang="en-US" dirty="0">
              <a:solidFill>
                <a:srgbClr val="003657"/>
              </a:solidFill>
              <a:cs typeface="Times New Roman" panose="02020603050405020304" pitchFamily="18" charset="0"/>
              <a:sym typeface="Symbol" panose="05050102010706020507" pitchFamily="18" charset="2"/>
            </a:endParaRPr>
          </a:p>
          <a:p>
            <a:pPr marL="285750" lvl="1" indent="-285750">
              <a:buFont typeface="Arial" panose="020B0604020202020204" pitchFamily="34" charset="0"/>
              <a:buChar char="•"/>
            </a:pPr>
            <a:r>
              <a:rPr lang="en-US" u="sng" dirty="0" err="1" smtClean="0">
                <a:cs typeface="Times New Roman" panose="02020603050405020304" pitchFamily="18" charset="0"/>
                <a:sym typeface="Symbol" panose="05050102010706020507" pitchFamily="18" charset="2"/>
              </a:rPr>
              <a:t>Sphalerons</a:t>
            </a:r>
            <a:r>
              <a:rPr lang="en-US" dirty="0" smtClean="0">
                <a:cs typeface="Times New Roman" panose="02020603050405020304" pitchFamily="18" charset="0"/>
                <a:sym typeface="Symbol" panose="05050102010706020507" pitchFamily="18" charset="2"/>
              </a:rPr>
              <a:t> </a:t>
            </a:r>
            <a:r>
              <a:rPr lang="en-US" dirty="0">
                <a:cs typeface="Times New Roman" panose="02020603050405020304" pitchFamily="18" charset="0"/>
                <a:sym typeface="Symbol" panose="05050102010706020507" pitchFamily="18" charset="2"/>
              </a:rPr>
              <a:t>destroy </a:t>
            </a:r>
            <a:r>
              <a:rPr lang="en-US" i="1" dirty="0">
                <a:latin typeface="Times New Roman" panose="02020603050405020304" pitchFamily="18" charset="0"/>
                <a:cs typeface="Times New Roman" panose="02020603050405020304" pitchFamily="18" charset="0"/>
                <a:sym typeface="Symbol" panose="05050102010706020507" pitchFamily="18" charset="2"/>
              </a:rPr>
              <a:t>B</a:t>
            </a:r>
            <a:r>
              <a:rPr lang="en-US" dirty="0">
                <a:latin typeface="Times New Roman" panose="02020603050405020304" pitchFamily="18" charset="0"/>
                <a:cs typeface="Times New Roman" panose="02020603050405020304" pitchFamily="18" charset="0"/>
                <a:sym typeface="Symbol" panose="05050102010706020507" pitchFamily="18" charset="2"/>
              </a:rPr>
              <a:t> </a:t>
            </a:r>
            <a:r>
              <a:rPr lang="en-US" dirty="0">
                <a:latin typeface="Symbol" panose="05050102010706020507" pitchFamily="18" charset="2"/>
                <a:cs typeface="Times New Roman" panose="02020603050405020304" pitchFamily="18" charset="0"/>
                <a:sym typeface="Symbol" panose="05050102010706020507" pitchFamily="18" charset="2"/>
              </a:rPr>
              <a:t>+ </a:t>
            </a:r>
            <a:r>
              <a:rPr lang="en-US" i="1" dirty="0">
                <a:latin typeface="Times New Roman" panose="02020603050405020304" pitchFamily="18" charset="0"/>
                <a:cs typeface="Times New Roman" panose="02020603050405020304" pitchFamily="18" charset="0"/>
                <a:sym typeface="Symbol" panose="05050102010706020507" pitchFamily="18" charset="2"/>
              </a:rPr>
              <a:t>L</a:t>
            </a:r>
            <a:r>
              <a:rPr lang="en-US" dirty="0">
                <a:latin typeface="Times New Roman" panose="02020603050405020304" pitchFamily="18" charset="0"/>
                <a:cs typeface="Times New Roman" panose="02020603050405020304" pitchFamily="18" charset="0"/>
                <a:sym typeface="Symbol" panose="05050102010706020507" pitchFamily="18" charset="2"/>
              </a:rPr>
              <a:t> </a:t>
            </a:r>
            <a:r>
              <a:rPr lang="en-US" dirty="0">
                <a:cs typeface="Times New Roman" panose="02020603050405020304" pitchFamily="18" charset="0"/>
                <a:sym typeface="Symbol" panose="05050102010706020507" pitchFamily="18" charset="2"/>
              </a:rPr>
              <a:t>at </a:t>
            </a:r>
            <a:r>
              <a:rPr lang="en-US" i="1" dirty="0">
                <a:latin typeface="Times New Roman" panose="02020603050405020304" pitchFamily="18" charset="0"/>
                <a:cs typeface="Times New Roman" panose="02020603050405020304" pitchFamily="18" charset="0"/>
                <a:sym typeface="Symbol" panose="05050102010706020507" pitchFamily="18" charset="2"/>
              </a:rPr>
              <a:t>T</a:t>
            </a:r>
            <a:r>
              <a:rPr lang="en-US" dirty="0">
                <a:cs typeface="Times New Roman" panose="02020603050405020304" pitchFamily="18" charset="0"/>
                <a:sym typeface="Symbol" panose="05050102010706020507" pitchFamily="18" charset="2"/>
              </a:rPr>
              <a:t> </a:t>
            </a:r>
            <a:r>
              <a:rPr lang="en-US" dirty="0">
                <a:cs typeface="Times New Roman" panose="02020603050405020304" pitchFamily="18" charset="0"/>
                <a:sym typeface="Euclid Math Two" panose="02050601010101010101" pitchFamily="18" charset="2"/>
              </a:rPr>
              <a:t> </a:t>
            </a:r>
            <a:r>
              <a:rPr lang="en-US" dirty="0">
                <a:latin typeface="Symbol" panose="05050102010706020507" pitchFamily="18" charset="2"/>
                <a:cs typeface="Times New Roman" panose="02020603050405020304" pitchFamily="18" charset="0"/>
                <a:sym typeface="Symbol" panose="05050102010706020507" pitchFamily="18" charset="2"/>
              </a:rPr>
              <a:t>100</a:t>
            </a:r>
            <a:r>
              <a:rPr lang="en-US" dirty="0">
                <a:cs typeface="Times New Roman" panose="02020603050405020304" pitchFamily="18" charset="0"/>
                <a:sym typeface="Symbol" panose="05050102010706020507" pitchFamily="18" charset="2"/>
              </a:rPr>
              <a:t> </a:t>
            </a:r>
            <a:r>
              <a:rPr lang="en-US" dirty="0" smtClean="0">
                <a:latin typeface="Times New Roman" panose="02020603050405020304" pitchFamily="18" charset="0"/>
                <a:cs typeface="Times New Roman" panose="02020603050405020304" pitchFamily="18" charset="0"/>
                <a:sym typeface="Symbol" panose="05050102010706020507" pitchFamily="18" charset="2"/>
              </a:rPr>
              <a:t>GeV, </a:t>
            </a:r>
            <a:r>
              <a:rPr lang="en-US" dirty="0" smtClean="0">
                <a:cs typeface="Times New Roman" panose="02020603050405020304" pitchFamily="18" charset="0"/>
                <a:sym typeface="Symbol" panose="05050102010706020507" pitchFamily="18" charset="2"/>
              </a:rPr>
              <a:t>conserve</a:t>
            </a:r>
            <a:r>
              <a:rPr lang="en-US" i="1" dirty="0" smtClean="0">
                <a:cs typeface="Times New Roman" panose="02020603050405020304" pitchFamily="18" charset="0"/>
                <a:sym typeface="Symbol" panose="05050102010706020507" pitchFamily="18" charset="2"/>
              </a:rPr>
              <a:t> </a:t>
            </a:r>
            <a:r>
              <a:rPr lang="en-US" i="1" dirty="0" smtClean="0">
                <a:latin typeface="Times New Roman" panose="02020603050405020304" pitchFamily="18" charset="0"/>
                <a:cs typeface="Times New Roman" panose="02020603050405020304" pitchFamily="18" charset="0"/>
                <a:sym typeface="Symbol" panose="05050102010706020507" pitchFamily="18" charset="2"/>
              </a:rPr>
              <a:t>B </a:t>
            </a:r>
            <a:r>
              <a:rPr lang="en-US" dirty="0" smtClean="0">
                <a:latin typeface="Symbol" panose="05050102010706020507" pitchFamily="18" charset="2"/>
                <a:cs typeface="Times New Roman" panose="02020603050405020304" pitchFamily="18" charset="0"/>
                <a:sym typeface="Symbol" panose="05050102010706020507" pitchFamily="18" charset="2"/>
              </a:rPr>
              <a:t>- </a:t>
            </a:r>
            <a:r>
              <a:rPr lang="en-US" i="1" dirty="0" smtClean="0">
                <a:latin typeface="Times New Roman" panose="02020603050405020304" pitchFamily="18" charset="0"/>
                <a:cs typeface="Times New Roman" panose="02020603050405020304" pitchFamily="18" charset="0"/>
                <a:sym typeface="Symbol" panose="05050102010706020507" pitchFamily="18" charset="2"/>
              </a:rPr>
              <a:t>L</a:t>
            </a:r>
            <a:r>
              <a:rPr lang="en-US"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cs typeface="Times New Roman" panose="02020603050405020304" pitchFamily="18" charset="0"/>
                <a:sym typeface="Symbol" panose="05050102010706020507" pitchFamily="18" charset="2"/>
              </a:rPr>
              <a:t>always.</a:t>
            </a:r>
          </a:p>
          <a:p>
            <a:pPr marL="285750" lvl="1" indent="-285750">
              <a:buFont typeface="Arial" panose="020B0604020202020204" pitchFamily="34" charset="0"/>
              <a:buChar char="•"/>
            </a:pPr>
            <a:endParaRPr lang="en-US" dirty="0">
              <a:solidFill>
                <a:srgbClr val="003657"/>
              </a:solidFill>
              <a:cs typeface="Times New Roman" panose="02020603050405020304" pitchFamily="18" charset="0"/>
              <a:sym typeface="Symbol" panose="05050102010706020507" pitchFamily="18" charset="2"/>
            </a:endParaRPr>
          </a:p>
          <a:p>
            <a:pPr marL="285750" lvl="1" indent="-285750">
              <a:buFont typeface="Arial" panose="020B0604020202020204" pitchFamily="34" charset="0"/>
              <a:buChar char="•"/>
            </a:pPr>
            <a:r>
              <a:rPr lang="en-US" dirty="0" smtClean="0">
                <a:cs typeface="Times New Roman" panose="02020603050405020304" pitchFamily="18" charset="0"/>
                <a:sym typeface="Symbol" panose="05050102010706020507" pitchFamily="18" charset="2"/>
              </a:rPr>
              <a:t>                                      If start with initial </a:t>
            </a:r>
            <a:r>
              <a:rPr lang="en-US" i="1" dirty="0" smtClean="0">
                <a:latin typeface="Times New Roman" panose="02020603050405020304" pitchFamily="18" charset="0"/>
                <a:cs typeface="Times New Roman" panose="02020603050405020304" pitchFamily="18" charset="0"/>
                <a:sym typeface="Symbol" panose="05050102010706020507" pitchFamily="18" charset="2"/>
              </a:rPr>
              <a:t>L</a:t>
            </a:r>
            <a:r>
              <a:rPr lang="en-US" i="1" baseline="-25000" dirty="0" smtClean="0">
                <a:latin typeface="Times New Roman" panose="02020603050405020304" pitchFamily="18" charset="0"/>
                <a:cs typeface="Times New Roman" panose="02020603050405020304" pitchFamily="18" charset="0"/>
                <a:sym typeface="Symbol" panose="05050102010706020507" pitchFamily="18" charset="2"/>
              </a:rPr>
              <a:t>i</a:t>
            </a:r>
            <a:r>
              <a:rPr lang="en-US" dirty="0">
                <a:cs typeface="Times New Roman" panose="02020603050405020304" pitchFamily="18" charset="0"/>
                <a:sym typeface="Symbol" panose="05050102010706020507" pitchFamily="18" charset="2"/>
              </a:rPr>
              <a:t> </a:t>
            </a:r>
            <a:r>
              <a:rPr lang="en-US" dirty="0" smtClean="0">
                <a:latin typeface="Symbol" panose="05050102010706020507" pitchFamily="18" charset="2"/>
                <a:cs typeface="Times New Roman" panose="02020603050405020304" pitchFamily="18" charset="0"/>
                <a:sym typeface="Euclid Symbol"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0 </a:t>
            </a:r>
            <a:r>
              <a:rPr lang="en-US" dirty="0" smtClean="0">
                <a:cs typeface="Times New Roman" panose="02020603050405020304" pitchFamily="18" charset="0"/>
                <a:sym typeface="Symbol" panose="05050102010706020507" pitchFamily="18" charset="2"/>
              </a:rPr>
              <a:t>&amp; </a:t>
            </a:r>
            <a:r>
              <a:rPr lang="en-US" i="1" dirty="0" smtClean="0">
                <a:latin typeface="Times New Roman" panose="02020603050405020304" pitchFamily="18" charset="0"/>
                <a:cs typeface="Times New Roman" panose="02020603050405020304" pitchFamily="18" charset="0"/>
                <a:sym typeface="Symbol" panose="05050102010706020507" pitchFamily="18" charset="2"/>
              </a:rPr>
              <a:t>B</a:t>
            </a:r>
            <a:r>
              <a:rPr lang="en-US" i="1" baseline="-25000" dirty="0" smtClean="0">
                <a:latin typeface="Times New Roman" panose="02020603050405020304" pitchFamily="18" charset="0"/>
                <a:cs typeface="Times New Roman" panose="02020603050405020304" pitchFamily="18" charset="0"/>
                <a:sym typeface="Symbol" panose="05050102010706020507" pitchFamily="18" charset="2"/>
              </a:rPr>
              <a:t>i </a:t>
            </a:r>
            <a:r>
              <a:rPr lang="en-US" dirty="0">
                <a:latin typeface="Symbol" panose="05050102010706020507" pitchFamily="18" charset="2"/>
                <a:cs typeface="Times New Roman" panose="02020603050405020304" pitchFamily="18" charset="0"/>
                <a:sym typeface="Symbol"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0, </a:t>
            </a:r>
            <a:r>
              <a:rPr lang="en-US" dirty="0" smtClean="0">
                <a:cs typeface="Times New Roman" panose="02020603050405020304" pitchFamily="18" charset="0"/>
                <a:sym typeface="Symbol" panose="05050102010706020507" pitchFamily="18" charset="2"/>
              </a:rPr>
              <a:t>end with </a:t>
            </a:r>
            <a:r>
              <a:rPr lang="en-US" i="1" dirty="0" smtClean="0">
                <a:latin typeface="Times New Roman" panose="02020603050405020304" pitchFamily="18" charset="0"/>
                <a:cs typeface="Times New Roman" panose="02020603050405020304" pitchFamily="18" charset="0"/>
                <a:sym typeface="Symbol" panose="05050102010706020507" pitchFamily="18" charset="2"/>
              </a:rPr>
              <a:t>B</a:t>
            </a:r>
            <a:r>
              <a:rPr lang="en-US" i="1" baseline="-25000" dirty="0" smtClean="0">
                <a:latin typeface="Times New Roman" panose="02020603050405020304" pitchFamily="18" charset="0"/>
                <a:cs typeface="Times New Roman" panose="02020603050405020304" pitchFamily="18" charset="0"/>
                <a:sym typeface="Symbol" panose="05050102010706020507" pitchFamily="18" charset="2"/>
              </a:rPr>
              <a:t>f</a:t>
            </a:r>
            <a:r>
              <a:rPr lang="en-US" i="1"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 -</a:t>
            </a:r>
            <a:r>
              <a:rPr lang="en-US" i="1" dirty="0" smtClean="0">
                <a:latin typeface="Times New Roman" panose="02020603050405020304" pitchFamily="18" charset="0"/>
                <a:cs typeface="Times New Roman" panose="02020603050405020304" pitchFamily="18" charset="0"/>
                <a:sym typeface="Symbol" panose="05050102010706020507" pitchFamily="18" charset="2"/>
              </a:rPr>
              <a:t> L</a:t>
            </a:r>
            <a:r>
              <a:rPr lang="en-US" i="1" baseline="-25000" dirty="0" smtClean="0">
                <a:latin typeface="Times New Roman" panose="02020603050405020304" pitchFamily="18" charset="0"/>
                <a:cs typeface="Times New Roman" panose="02020603050405020304" pitchFamily="18" charset="0"/>
                <a:sym typeface="Symbol" panose="05050102010706020507" pitchFamily="18" charset="2"/>
              </a:rPr>
              <a:t>i</a:t>
            </a:r>
            <a:r>
              <a:rPr lang="en-US" dirty="0">
                <a:cs typeface="Times New Roman" panose="02020603050405020304" pitchFamily="18" charset="0"/>
                <a:sym typeface="Symbol"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 2.  </a:t>
            </a:r>
          </a:p>
          <a:p>
            <a:pPr marL="285750" lvl="1" indent="-285750">
              <a:buFont typeface="Arial" panose="020B0604020202020204" pitchFamily="34" charset="0"/>
              <a:buChar char="•"/>
            </a:pPr>
            <a:endParaRPr lang="en-US" sz="1000" dirty="0" smtClean="0">
              <a:latin typeface="Symbol" panose="05050102010706020507" pitchFamily="18" charset="2"/>
              <a:cs typeface="Times New Roman" panose="02020603050405020304" pitchFamily="18" charset="0"/>
              <a:sym typeface="Symbol" panose="05050102010706020507" pitchFamily="18" charset="2"/>
            </a:endParaRPr>
          </a:p>
          <a:p>
            <a:pPr marL="0" lvl="1"/>
            <a:r>
              <a:rPr lang="en-US" i="1" dirty="0">
                <a:latin typeface="Symbol" panose="05050102010706020507" pitchFamily="18" charset="2"/>
                <a:cs typeface="Times New Roman" panose="02020603050405020304" pitchFamily="18" charset="0"/>
                <a:sym typeface="Symbol" panose="05050102010706020507" pitchFamily="18" charset="2"/>
              </a:rPr>
              <a:t> </a:t>
            </a:r>
            <a:r>
              <a:rPr lang="en-US" i="1" dirty="0" smtClean="0">
                <a:latin typeface="Symbol" panose="05050102010706020507" pitchFamily="18" charset="2"/>
                <a:cs typeface="Times New Roman" panose="02020603050405020304" pitchFamily="18" charset="0"/>
                <a:sym typeface="Symbol" panose="05050102010706020507" pitchFamily="18" charset="2"/>
              </a:rPr>
              <a:t>                                              </a:t>
            </a:r>
            <a:r>
              <a:rPr lang="en-US" dirty="0" smtClean="0">
                <a:cs typeface="Times New Roman" panose="02020603050405020304" pitchFamily="18" charset="0"/>
                <a:sym typeface="Symbol" panose="05050102010706020507" pitchFamily="18" charset="2"/>
              </a:rPr>
              <a:t>(Actually </a:t>
            </a:r>
            <a:r>
              <a:rPr lang="en-US" i="1" dirty="0">
                <a:latin typeface="Times New Roman" panose="02020603050405020304" pitchFamily="18" charset="0"/>
                <a:cs typeface="Times New Roman" panose="02020603050405020304" pitchFamily="18" charset="0"/>
                <a:sym typeface="Symbol" panose="05050102010706020507" pitchFamily="18" charset="2"/>
              </a:rPr>
              <a:t>B</a:t>
            </a:r>
            <a:r>
              <a:rPr lang="en-US" i="1" baseline="-25000" dirty="0">
                <a:latin typeface="Times New Roman" panose="02020603050405020304" pitchFamily="18" charset="0"/>
                <a:cs typeface="Times New Roman" panose="02020603050405020304" pitchFamily="18" charset="0"/>
                <a:sym typeface="Symbol" panose="05050102010706020507" pitchFamily="18" charset="2"/>
              </a:rPr>
              <a:t>f</a:t>
            </a:r>
            <a:r>
              <a:rPr lang="en-US" i="1" dirty="0">
                <a:latin typeface="Times New Roman" panose="02020603050405020304" pitchFamily="18" charset="0"/>
                <a:cs typeface="Times New Roman" panose="02020603050405020304" pitchFamily="18" charset="0"/>
                <a:sym typeface="Symbol" panose="05050102010706020507" pitchFamily="18" charset="2"/>
              </a:rPr>
              <a:t> </a:t>
            </a:r>
            <a:r>
              <a:rPr lang="en-US" i="1"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a:t>
            </a:r>
            <a:r>
              <a:rPr lang="en-US" i="1" dirty="0" smtClean="0">
                <a:latin typeface="Times New Roman" panose="02020603050405020304" pitchFamily="18" charset="0"/>
                <a:cs typeface="Times New Roman" panose="02020603050405020304" pitchFamily="18" charset="0"/>
                <a:sym typeface="Symbol"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- 28</a:t>
            </a:r>
            <a:r>
              <a:rPr lang="en-US" i="1" dirty="0" smtClean="0">
                <a:latin typeface="Times New Roman" panose="02020603050405020304" pitchFamily="18" charset="0"/>
                <a:cs typeface="Times New Roman" panose="02020603050405020304" pitchFamily="18" charset="0"/>
                <a:sym typeface="Symbol" panose="05050102010706020507" pitchFamily="18" charset="2"/>
              </a:rPr>
              <a:t> L</a:t>
            </a:r>
            <a:r>
              <a:rPr lang="en-US" i="1" baseline="-25000" dirty="0" smtClean="0">
                <a:latin typeface="Times New Roman" panose="02020603050405020304" pitchFamily="18" charset="0"/>
                <a:cs typeface="Times New Roman" panose="02020603050405020304" pitchFamily="18" charset="0"/>
                <a:sym typeface="Symbol" panose="05050102010706020507" pitchFamily="18" charset="2"/>
              </a:rPr>
              <a:t>i</a:t>
            </a:r>
            <a:r>
              <a:rPr lang="en-US" dirty="0">
                <a:cs typeface="Times New Roman" panose="02020603050405020304" pitchFamily="18" charset="0"/>
                <a:sym typeface="Symbol" panose="05050102010706020507" pitchFamily="18" charset="2"/>
              </a:rPr>
              <a:t> </a:t>
            </a:r>
            <a:r>
              <a:rPr lang="en-US" dirty="0" smtClean="0">
                <a:latin typeface="Symbol" panose="05050102010706020507" pitchFamily="18" charset="2"/>
                <a:cs typeface="Times New Roman" panose="02020603050405020304" pitchFamily="18" charset="0"/>
                <a:sym typeface="Symbol" panose="05050102010706020507" pitchFamily="18" charset="2"/>
              </a:rPr>
              <a:t>/ 79  </a:t>
            </a:r>
            <a:r>
              <a:rPr lang="en-US" sz="1200" dirty="0" smtClean="0">
                <a:solidFill>
                  <a:srgbClr val="0000FF"/>
                </a:solidFill>
                <a:cs typeface="Times New Roman" panose="02020603050405020304" pitchFamily="18" charset="0"/>
                <a:sym typeface="Symbol" panose="05050102010706020507" pitchFamily="18" charset="2"/>
              </a:rPr>
              <a:t>Harvey &amp; Turner</a:t>
            </a:r>
            <a:r>
              <a:rPr lang="en-US" dirty="0" smtClean="0">
                <a:solidFill>
                  <a:srgbClr val="003657"/>
                </a:solidFill>
                <a:cs typeface="Times New Roman" panose="02020603050405020304" pitchFamily="18" charset="0"/>
                <a:sym typeface="Symbol" panose="05050102010706020507" pitchFamily="18" charset="2"/>
              </a:rPr>
              <a:t>.)</a:t>
            </a:r>
            <a:endParaRPr lang="en-US" dirty="0">
              <a:solidFill>
                <a:srgbClr val="003657"/>
              </a:solidFill>
              <a:cs typeface="Times New Roman" panose="02020603050405020304" pitchFamily="18" charset="0"/>
            </a:endParaRPr>
          </a:p>
        </p:txBody>
      </p:sp>
      <p:grpSp>
        <p:nvGrpSpPr>
          <p:cNvPr id="20" name="Group 19"/>
          <p:cNvGrpSpPr/>
          <p:nvPr/>
        </p:nvGrpSpPr>
        <p:grpSpPr>
          <a:xfrm>
            <a:off x="2745276" y="3177417"/>
            <a:ext cx="536865" cy="375951"/>
            <a:chOff x="2745276" y="3175006"/>
            <a:chExt cx="536865" cy="375951"/>
          </a:xfrm>
        </p:grpSpPr>
        <p:sp>
          <p:nvSpPr>
            <p:cNvPr id="9" name="TextBox 8"/>
            <p:cNvSpPr txBox="1"/>
            <p:nvPr/>
          </p:nvSpPr>
          <p:spPr>
            <a:xfrm>
              <a:off x="2745276" y="3181625"/>
              <a:ext cx="312906" cy="369332"/>
            </a:xfrm>
            <a:prstGeom prst="rect">
              <a:avLst/>
            </a:prstGeom>
            <a:noFill/>
          </p:spPr>
          <p:txBody>
            <a:bodyPr wrap="none" rtlCol="0">
              <a:spAutoFit/>
            </a:bodyPr>
            <a:lstStyle/>
            <a:p>
              <a:r>
                <a:rPr lang="en-US" dirty="0" smtClean="0">
                  <a:solidFill>
                    <a:srgbClr val="003657"/>
                  </a:solidFill>
                </a:rPr>
                <a:t>_</a:t>
              </a:r>
              <a:endParaRPr lang="en-US" dirty="0">
                <a:solidFill>
                  <a:srgbClr val="003657"/>
                </a:solidFill>
              </a:endParaRPr>
            </a:p>
          </p:txBody>
        </p:sp>
        <p:sp>
          <p:nvSpPr>
            <p:cNvPr id="11" name="TextBox 10"/>
            <p:cNvSpPr txBox="1"/>
            <p:nvPr/>
          </p:nvSpPr>
          <p:spPr>
            <a:xfrm>
              <a:off x="2969235" y="3175006"/>
              <a:ext cx="312906" cy="369332"/>
            </a:xfrm>
            <a:prstGeom prst="rect">
              <a:avLst/>
            </a:prstGeom>
            <a:noFill/>
          </p:spPr>
          <p:txBody>
            <a:bodyPr wrap="none" rtlCol="0">
              <a:spAutoFit/>
            </a:bodyPr>
            <a:lstStyle/>
            <a:p>
              <a:r>
                <a:rPr lang="en-US" dirty="0" smtClean="0">
                  <a:solidFill>
                    <a:srgbClr val="003657"/>
                  </a:solidFill>
                </a:rPr>
                <a:t>_</a:t>
              </a:r>
              <a:endParaRPr lang="en-US" dirty="0">
                <a:solidFill>
                  <a:srgbClr val="003657"/>
                </a:solidFill>
              </a:endParaRPr>
            </a:p>
          </p:txBody>
        </p:sp>
      </p:grpSp>
      <p:grpSp>
        <p:nvGrpSpPr>
          <p:cNvPr id="3" name="Group 2"/>
          <p:cNvGrpSpPr/>
          <p:nvPr/>
        </p:nvGrpSpPr>
        <p:grpSpPr>
          <a:xfrm>
            <a:off x="1945000" y="3707727"/>
            <a:ext cx="536865" cy="370663"/>
            <a:chOff x="1945000" y="3707727"/>
            <a:chExt cx="536865" cy="370663"/>
          </a:xfrm>
        </p:grpSpPr>
        <p:sp>
          <p:nvSpPr>
            <p:cNvPr id="13" name="TextBox 12"/>
            <p:cNvSpPr txBox="1"/>
            <p:nvPr/>
          </p:nvSpPr>
          <p:spPr>
            <a:xfrm>
              <a:off x="1945000" y="3707727"/>
              <a:ext cx="312906" cy="369332"/>
            </a:xfrm>
            <a:prstGeom prst="rect">
              <a:avLst/>
            </a:prstGeom>
            <a:noFill/>
          </p:spPr>
          <p:txBody>
            <a:bodyPr wrap="none" rtlCol="0">
              <a:spAutoFit/>
            </a:bodyPr>
            <a:lstStyle/>
            <a:p>
              <a:r>
                <a:rPr lang="en-US" dirty="0" smtClean="0"/>
                <a:t>_</a:t>
              </a:r>
              <a:endParaRPr lang="en-US" dirty="0"/>
            </a:p>
          </p:txBody>
        </p:sp>
        <p:sp>
          <p:nvSpPr>
            <p:cNvPr id="14" name="TextBox 13"/>
            <p:cNvSpPr txBox="1"/>
            <p:nvPr/>
          </p:nvSpPr>
          <p:spPr>
            <a:xfrm>
              <a:off x="2168959" y="3709058"/>
              <a:ext cx="312906" cy="369332"/>
            </a:xfrm>
            <a:prstGeom prst="rect">
              <a:avLst/>
            </a:prstGeom>
            <a:noFill/>
          </p:spPr>
          <p:txBody>
            <a:bodyPr wrap="none" rtlCol="0">
              <a:spAutoFit/>
            </a:bodyPr>
            <a:lstStyle/>
            <a:p>
              <a:r>
                <a:rPr lang="en-US" dirty="0" smtClean="0"/>
                <a:t>_</a:t>
              </a: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1327683480"/>
              </p:ext>
            </p:extLst>
          </p:nvPr>
        </p:nvGraphicFramePr>
        <p:xfrm>
          <a:off x="365125" y="5505906"/>
          <a:ext cx="2276475" cy="568325"/>
        </p:xfrm>
        <a:graphic>
          <a:graphicData uri="http://schemas.openxmlformats.org/presentationml/2006/ole">
            <mc:AlternateContent xmlns:mc="http://schemas.openxmlformats.org/markup-compatibility/2006">
              <mc:Choice xmlns:v="urn:schemas-microsoft-com:vml" Requires="v">
                <p:oleObj spid="_x0000_s22810" name="Equation" r:id="rId3" imgW="1574640" imgH="393480" progId="Equation.DSMT4">
                  <p:embed/>
                </p:oleObj>
              </mc:Choice>
              <mc:Fallback>
                <p:oleObj name="Equation" r:id="rId3" imgW="1574640" imgH="393480" progId="Equation.DSMT4">
                  <p:embed/>
                  <p:pic>
                    <p:nvPicPr>
                      <p:cNvPr id="0" name=""/>
                      <p:cNvPicPr/>
                      <p:nvPr/>
                    </p:nvPicPr>
                    <p:blipFill>
                      <a:blip r:embed="rId4"/>
                      <a:stretch>
                        <a:fillRect/>
                      </a:stretch>
                    </p:blipFill>
                    <p:spPr>
                      <a:xfrm>
                        <a:off x="365125" y="5505906"/>
                        <a:ext cx="2276475" cy="568325"/>
                      </a:xfrm>
                      <a:prstGeom prst="rect">
                        <a:avLst/>
                      </a:prstGeom>
                    </p:spPr>
                  </p:pic>
                </p:oleObj>
              </mc:Fallback>
            </mc:AlternateContent>
          </a:graphicData>
        </a:graphic>
      </p:graphicFrame>
      <p:cxnSp>
        <p:nvCxnSpPr>
          <p:cNvPr id="18" name="Straight Arrow Connector 17"/>
          <p:cNvCxnSpPr/>
          <p:nvPr/>
        </p:nvCxnSpPr>
        <p:spPr>
          <a:xfrm>
            <a:off x="930302" y="5337581"/>
            <a:ext cx="628154" cy="8723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86480" y="6082013"/>
            <a:ext cx="300082" cy="369332"/>
          </a:xfrm>
          <a:prstGeom prst="rect">
            <a:avLst/>
          </a:prstGeom>
          <a:noFill/>
        </p:spPr>
        <p:txBody>
          <a:bodyPr wrap="none" rtlCol="0">
            <a:spAutoFit/>
          </a:bodyPr>
          <a:lstStyle/>
          <a:p>
            <a:r>
              <a:rPr lang="en-US" dirty="0" smtClean="0">
                <a:latin typeface="Symbol" panose="05050102010706020507" pitchFamily="18" charset="2"/>
              </a:rPr>
              <a:t>0</a:t>
            </a:r>
            <a:endParaRPr lang="en-US" dirty="0">
              <a:latin typeface="Symbol" panose="05050102010706020507" pitchFamily="18" charset="2"/>
            </a:endParaRPr>
          </a:p>
        </p:txBody>
      </p:sp>
      <p:sp>
        <p:nvSpPr>
          <p:cNvPr id="21" name="Rectangle 20"/>
          <p:cNvSpPr/>
          <p:nvPr/>
        </p:nvSpPr>
        <p:spPr>
          <a:xfrm>
            <a:off x="6724842" y="232635"/>
            <a:ext cx="1696555" cy="276999"/>
          </a:xfrm>
          <a:prstGeom prst="rect">
            <a:avLst/>
          </a:prstGeom>
        </p:spPr>
        <p:txBody>
          <a:bodyPr wrap="none">
            <a:spAutoFit/>
          </a:bodyPr>
          <a:lstStyle/>
          <a:p>
            <a:pPr algn="ctr"/>
            <a:r>
              <a:rPr lang="en-US" sz="1200" dirty="0" smtClean="0">
                <a:solidFill>
                  <a:srgbClr val="0000FF"/>
                </a:solidFill>
                <a:cs typeface="Times New Roman" panose="02020603050405020304" pitchFamily="18" charset="0"/>
                <a:sym typeface="Symbol" panose="05050102010706020507" pitchFamily="18" charset="2"/>
              </a:rPr>
              <a:t>(</a:t>
            </a:r>
            <a:r>
              <a:rPr lang="en-US" sz="1200" dirty="0" err="1" smtClean="0">
                <a:solidFill>
                  <a:srgbClr val="0000FF"/>
                </a:solidFill>
                <a:cs typeface="Times New Roman" panose="02020603050405020304" pitchFamily="18" charset="0"/>
                <a:sym typeface="Symbol" panose="05050102010706020507" pitchFamily="18" charset="2"/>
              </a:rPr>
              <a:t>Fukugita</a:t>
            </a:r>
            <a:r>
              <a:rPr lang="en-US" sz="1200" dirty="0" smtClean="0">
                <a:solidFill>
                  <a:srgbClr val="0000FF"/>
                </a:solidFill>
                <a:cs typeface="Times New Roman" panose="02020603050405020304" pitchFamily="18" charset="0"/>
                <a:sym typeface="Symbol" panose="05050102010706020507" pitchFamily="18" charset="2"/>
              </a:rPr>
              <a:t> </a:t>
            </a:r>
            <a:r>
              <a:rPr lang="en-US" sz="1200" dirty="0">
                <a:solidFill>
                  <a:srgbClr val="0000FF"/>
                </a:solidFill>
                <a:cs typeface="Times New Roman" panose="02020603050405020304" pitchFamily="18" charset="0"/>
                <a:sym typeface="Symbol" panose="05050102010706020507" pitchFamily="18" charset="2"/>
              </a:rPr>
              <a:t>&amp; </a:t>
            </a:r>
            <a:r>
              <a:rPr lang="en-US" sz="1200" dirty="0" smtClean="0">
                <a:solidFill>
                  <a:srgbClr val="0000FF"/>
                </a:solidFill>
                <a:cs typeface="Times New Roman" panose="02020603050405020304" pitchFamily="18" charset="0"/>
                <a:sym typeface="Symbol" panose="05050102010706020507" pitchFamily="18" charset="2"/>
              </a:rPr>
              <a:t>Yanagida)</a:t>
            </a:r>
            <a:endParaRPr lang="en-US" sz="1200" b="1" dirty="0">
              <a:solidFill>
                <a:srgbClr val="003657"/>
              </a:solidFill>
              <a:latin typeface="Symbol" panose="05050102010706020507" pitchFamily="18" charset="2"/>
            </a:endParaRPr>
          </a:p>
        </p:txBody>
      </p:sp>
      <p:sp>
        <p:nvSpPr>
          <p:cNvPr id="17" name="TextBox 16"/>
          <p:cNvSpPr txBox="1"/>
          <p:nvPr/>
        </p:nvSpPr>
        <p:spPr>
          <a:xfrm>
            <a:off x="1" y="0"/>
            <a:ext cx="9143999" cy="584775"/>
          </a:xfrm>
          <a:prstGeom prst="rect">
            <a:avLst/>
          </a:prstGeom>
          <a:noFill/>
        </p:spPr>
        <p:txBody>
          <a:bodyPr wrap="square" rtlCol="0">
            <a:spAutoFit/>
          </a:bodyPr>
          <a:lstStyle/>
          <a:p>
            <a:pPr algn="ctr"/>
            <a:r>
              <a:rPr lang="en-US" sz="3200" b="1" dirty="0" smtClean="0"/>
              <a:t>Thermal </a:t>
            </a:r>
            <a:r>
              <a:rPr lang="en-US" sz="3200" b="1" dirty="0" err="1" smtClean="0"/>
              <a:t>Leptogenesis</a:t>
            </a:r>
            <a:endParaRPr lang="en-US" sz="1200" b="1" dirty="0">
              <a:latin typeface="Symbol" panose="05050102010706020507" pitchFamily="18" charset="2"/>
            </a:endParaRPr>
          </a:p>
        </p:txBody>
      </p:sp>
      <p:sp>
        <p:nvSpPr>
          <p:cNvPr id="22"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229383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252121"/>
            <a:ext cx="9143999"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Require interference between tree amplitude and loop corrections, e.g.,</a:t>
            </a:r>
            <a:endParaRPr lang="en-US" dirty="0">
              <a:cs typeface="Times New Roman" panose="02020603050405020304" pitchFamily="18" charset="0"/>
            </a:endParaRPr>
          </a:p>
        </p:txBody>
      </p:sp>
      <p:grpSp>
        <p:nvGrpSpPr>
          <p:cNvPr id="5" name="Group 4"/>
          <p:cNvGrpSpPr/>
          <p:nvPr/>
        </p:nvGrpSpPr>
        <p:grpSpPr>
          <a:xfrm>
            <a:off x="635928" y="1719235"/>
            <a:ext cx="3194640" cy="1477902"/>
            <a:chOff x="635928" y="1719235"/>
            <a:chExt cx="3194640" cy="1477902"/>
          </a:xfrm>
        </p:grpSpPr>
        <p:cxnSp>
          <p:nvCxnSpPr>
            <p:cNvPr id="6" name="Straight Connector 5"/>
            <p:cNvCxnSpPr/>
            <p:nvPr/>
          </p:nvCxnSpPr>
          <p:spPr>
            <a:xfrm>
              <a:off x="1017764" y="2471451"/>
              <a:ext cx="1280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20100000">
              <a:off x="2237950" y="2201107"/>
              <a:ext cx="128016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35928" y="2286785"/>
              <a:ext cx="415498" cy="369332"/>
            </a:xfrm>
            <a:prstGeom prst="rect">
              <a:avLst/>
            </a:prstGeom>
            <a:noFill/>
          </p:spPr>
          <p:txBody>
            <a:bodyPr wrap="none" rtlCol="0">
              <a:spAutoFit/>
            </a:bodyPr>
            <a:lstStyle/>
            <a:p>
              <a:r>
                <a:rPr lang="en-US" i="1" dirty="0" smtClean="0">
                  <a:latin typeface="Times New Roman" panose="02020603050405020304" pitchFamily="18" charset="0"/>
                  <a:cs typeface="Times New Roman" panose="02020603050405020304" pitchFamily="18" charset="0"/>
                </a:rPr>
                <a:t>N</a:t>
              </a:r>
              <a:r>
                <a:rPr lang="en-US" baseline="-25000" dirty="0">
                  <a:latin typeface="Symbol" panose="05050102010706020507" pitchFamily="18" charset="2"/>
                  <a:cs typeface="Times New Roman" panose="02020603050405020304" pitchFamily="18" charset="0"/>
                </a:rPr>
                <a:t>1</a:t>
              </a:r>
              <a:endParaRPr lang="en-US" i="1"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3474380" y="2827805"/>
              <a:ext cx="356188" cy="369332"/>
            </a:xfrm>
            <a:prstGeom prst="rect">
              <a:avLst/>
            </a:prstGeom>
            <a:noFill/>
          </p:spPr>
          <p:txBody>
            <a:bodyPr wrap="none" rtlCol="0">
              <a:spAutoFit/>
            </a:bodyPr>
            <a:lstStyle/>
            <a:p>
              <a:r>
                <a:rPr lang="en-US" i="1" dirty="0" err="1" smtClean="0">
                  <a:latin typeface="Times New Roman" panose="02020603050405020304" pitchFamily="18" charset="0"/>
                  <a:cs typeface="Times New Roman" panose="02020603050405020304" pitchFamily="18" charset="0"/>
                </a:rPr>
                <a:t>L</a:t>
              </a:r>
              <a:r>
                <a:rPr lang="en-US" i="1" baseline="-25000" dirty="0" err="1">
                  <a:latin typeface="Times New Roman" panose="02020603050405020304" pitchFamily="18" charset="0"/>
                  <a:cs typeface="Times New Roman" panose="02020603050405020304" pitchFamily="18" charset="0"/>
                </a:rPr>
                <a:t>j</a:t>
              </a:r>
              <a:endParaRPr lang="en-US" i="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3476785" y="1719235"/>
              <a:ext cx="351378" cy="369332"/>
            </a:xfrm>
            <a:prstGeom prst="rect">
              <a:avLst/>
            </a:prstGeom>
            <a:noFill/>
          </p:spPr>
          <p:txBody>
            <a:bodyPr wrap="none" rtlCol="0">
              <a:spAutoFit/>
            </a:bodyPr>
            <a:lstStyle/>
            <a:p>
              <a:r>
                <a:rPr lang="en-US" i="1" dirty="0" smtClean="0">
                  <a:latin typeface="Times New Roman" panose="02020603050405020304" pitchFamily="18" charset="0"/>
                  <a:cs typeface="Times New Roman" panose="02020603050405020304" pitchFamily="18" charset="0"/>
                </a:rPr>
                <a:t>H</a:t>
              </a:r>
              <a:endParaRPr lang="en-US" i="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115228" y="2458473"/>
              <a:ext cx="431528" cy="369332"/>
            </a:xfrm>
            <a:prstGeom prst="rect">
              <a:avLst/>
            </a:prstGeom>
            <a:noFill/>
          </p:spPr>
          <p:txBody>
            <a:bodyPr wrap="none" rtlCol="0">
              <a:spAutoFit/>
            </a:bodyPr>
            <a:lstStyle/>
            <a:p>
              <a:r>
                <a:rPr lang="en-US" i="1" dirty="0" smtClean="0">
                  <a:latin typeface="Symbol" panose="05050102010706020507" pitchFamily="18" charset="2"/>
                  <a:cs typeface="Times New Roman" panose="02020603050405020304" pitchFamily="18" charset="0"/>
                </a:rPr>
                <a:t>l</a:t>
              </a:r>
              <a:r>
                <a:rPr lang="en-US" baseline="-25000" dirty="0" smtClean="0">
                  <a:latin typeface="Symbol" panose="05050102010706020507" pitchFamily="18" charset="2"/>
                  <a:cs typeface="Times New Roman" panose="02020603050405020304" pitchFamily="18" charset="0"/>
                </a:rPr>
                <a:t>1</a:t>
              </a:r>
              <a:r>
                <a:rPr lang="en-US" i="1" baseline="-25000" dirty="0" smtClean="0">
                  <a:latin typeface="Times New Roman" panose="02020603050405020304" pitchFamily="18" charset="0"/>
                  <a:cs typeface="Times New Roman" panose="02020603050405020304" pitchFamily="18" charset="0"/>
                </a:rPr>
                <a:t>j</a:t>
              </a:r>
              <a:endParaRPr lang="en-US" i="1" dirty="0">
                <a:latin typeface="Times New Roman" panose="02020603050405020304" pitchFamily="18" charset="0"/>
                <a:cs typeface="Times New Roman" panose="02020603050405020304" pitchFamily="18" charset="0"/>
              </a:endParaRPr>
            </a:p>
          </p:txBody>
        </p:sp>
        <p:cxnSp>
          <p:nvCxnSpPr>
            <p:cNvPr id="26" name="Straight Connector 25"/>
            <p:cNvCxnSpPr/>
            <p:nvPr/>
          </p:nvCxnSpPr>
          <p:spPr>
            <a:xfrm rot="1500000">
              <a:off x="2204005" y="2733476"/>
              <a:ext cx="1280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4606419" y="1704737"/>
            <a:ext cx="3153812" cy="1506898"/>
            <a:chOff x="4606419" y="1704737"/>
            <a:chExt cx="3153812" cy="1506898"/>
          </a:xfrm>
        </p:grpSpPr>
        <p:cxnSp>
          <p:nvCxnSpPr>
            <p:cNvPr id="33" name="Straight Connector 32"/>
            <p:cNvCxnSpPr/>
            <p:nvPr/>
          </p:nvCxnSpPr>
          <p:spPr>
            <a:xfrm>
              <a:off x="4961948" y="2431016"/>
              <a:ext cx="12801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20100000">
              <a:off x="6793948" y="2028929"/>
              <a:ext cx="64008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606419" y="2265269"/>
              <a:ext cx="415498"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N</a:t>
              </a:r>
              <a:r>
                <a:rPr lang="en-US" baseline="-25000" dirty="0">
                  <a:latin typeface="Symbol" panose="05050102010706020507" pitchFamily="18" charset="2"/>
                  <a:cs typeface="Times New Roman" panose="02020603050405020304" pitchFamily="18" charset="0"/>
                </a:rPr>
                <a:t>1</a:t>
              </a:r>
              <a:endParaRPr lang="en-US" i="1"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7404043" y="2842303"/>
              <a:ext cx="356188" cy="369332"/>
            </a:xfrm>
            <a:prstGeom prst="rect">
              <a:avLst/>
            </a:prstGeom>
            <a:noFill/>
          </p:spPr>
          <p:txBody>
            <a:bodyPr wrap="none" rtlCol="0">
              <a:spAutoFit/>
            </a:bodyPr>
            <a:lstStyle/>
            <a:p>
              <a:r>
                <a:rPr lang="en-US" i="1" dirty="0" err="1" smtClean="0">
                  <a:latin typeface="Times New Roman" panose="02020603050405020304" pitchFamily="18" charset="0"/>
                  <a:cs typeface="Times New Roman" panose="02020603050405020304" pitchFamily="18" charset="0"/>
                </a:rPr>
                <a:t>L</a:t>
              </a:r>
              <a:r>
                <a:rPr lang="en-US" i="1" baseline="-25000" dirty="0" err="1">
                  <a:latin typeface="Times New Roman" panose="02020603050405020304" pitchFamily="18" charset="0"/>
                  <a:cs typeface="Times New Roman" panose="02020603050405020304" pitchFamily="18" charset="0"/>
                </a:rPr>
                <a:t>j</a:t>
              </a:r>
              <a:endParaRPr lang="en-US" i="1" dirty="0">
                <a:latin typeface="Times New Roman" panose="02020603050405020304" pitchFamily="18" charset="0"/>
                <a:cs typeface="Times New Roman" panose="02020603050405020304" pitchFamily="18" charset="0"/>
              </a:endParaRPr>
            </a:p>
          </p:txBody>
        </p:sp>
        <p:sp>
          <p:nvSpPr>
            <p:cNvPr id="37" name="TextBox 36"/>
            <p:cNvSpPr txBox="1"/>
            <p:nvPr/>
          </p:nvSpPr>
          <p:spPr>
            <a:xfrm>
              <a:off x="7408853" y="1704737"/>
              <a:ext cx="351378" cy="369332"/>
            </a:xfrm>
            <a:prstGeom prst="rect">
              <a:avLst/>
            </a:prstGeom>
            <a:noFill/>
          </p:spPr>
          <p:txBody>
            <a:bodyPr wrap="none" rtlCol="0">
              <a:spAutoFit/>
            </a:bodyPr>
            <a:lstStyle/>
            <a:p>
              <a:r>
                <a:rPr lang="en-US" i="1" dirty="0" smtClean="0">
                  <a:latin typeface="Times New Roman" panose="02020603050405020304" pitchFamily="18" charset="0"/>
                  <a:cs typeface="Times New Roman" panose="02020603050405020304" pitchFamily="18" charset="0"/>
                </a:rPr>
                <a:t>H</a:t>
              </a:r>
              <a:endParaRPr lang="en-US" i="1"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6023308" y="2434364"/>
              <a:ext cx="457176" cy="369332"/>
            </a:xfrm>
            <a:prstGeom prst="rect">
              <a:avLst/>
            </a:prstGeom>
            <a:noFill/>
          </p:spPr>
          <p:txBody>
            <a:bodyPr wrap="none" rtlCol="0">
              <a:spAutoFit/>
            </a:bodyPr>
            <a:lstStyle/>
            <a:p>
              <a:r>
                <a:rPr lang="en-US" i="1" dirty="0" smtClean="0">
                  <a:latin typeface="Symbol" panose="05050102010706020507" pitchFamily="18" charset="2"/>
                  <a:cs typeface="Times New Roman" panose="02020603050405020304" pitchFamily="18" charset="0"/>
                </a:rPr>
                <a:t>l</a:t>
              </a:r>
              <a:r>
                <a:rPr lang="en-US" baseline="-25000" dirty="0" smtClean="0">
                  <a:latin typeface="Times New Roman" panose="02020603050405020304" pitchFamily="18" charset="0"/>
                  <a:cs typeface="Times New Roman" panose="02020603050405020304" pitchFamily="18" charset="0"/>
                </a:rPr>
                <a:t>1</a:t>
              </a:r>
              <a:r>
                <a:rPr lang="en-US" i="1" baseline="-25000" dirty="0" smtClean="0">
                  <a:latin typeface="Times New Roman" panose="02020603050405020304" pitchFamily="18" charset="0"/>
                  <a:cs typeface="Times New Roman" panose="02020603050405020304" pitchFamily="18" charset="0"/>
                </a:rPr>
                <a:t>k</a:t>
              </a:r>
              <a:endParaRPr lang="en-US" i="1" dirty="0">
                <a:latin typeface="Times New Roman" panose="02020603050405020304" pitchFamily="18" charset="0"/>
                <a:cs typeface="Times New Roman" panose="02020603050405020304" pitchFamily="18" charset="0"/>
              </a:endParaRPr>
            </a:p>
          </p:txBody>
        </p:sp>
        <p:cxnSp>
          <p:nvCxnSpPr>
            <p:cNvPr id="43" name="Straight Connector 42"/>
            <p:cNvCxnSpPr/>
            <p:nvPr/>
          </p:nvCxnSpPr>
          <p:spPr>
            <a:xfrm rot="20100000">
              <a:off x="6215427" y="2295120"/>
              <a:ext cx="6400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500000">
              <a:off x="6194398" y="2569619"/>
              <a:ext cx="64008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a:off x="6553977" y="2438505"/>
              <a:ext cx="5486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500000">
              <a:off x="6774509" y="2842245"/>
              <a:ext cx="6400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586122" y="2719468"/>
              <a:ext cx="397866" cy="369332"/>
            </a:xfrm>
            <a:prstGeom prst="rect">
              <a:avLst/>
            </a:prstGeom>
            <a:noFill/>
          </p:spPr>
          <p:txBody>
            <a:bodyPr wrap="none" rtlCol="0">
              <a:spAutoFit/>
            </a:bodyPr>
            <a:lstStyle/>
            <a:p>
              <a:r>
                <a:rPr lang="en-US" i="1" dirty="0" err="1" smtClean="0">
                  <a:latin typeface="Symbol" panose="05050102010706020507" pitchFamily="18" charset="2"/>
                  <a:cs typeface="Times New Roman" panose="02020603050405020304" pitchFamily="18" charset="0"/>
                </a:rPr>
                <a:t>l</a:t>
              </a:r>
              <a:r>
                <a:rPr lang="en-US" i="1" baseline="-25000" dirty="0" err="1" smtClean="0">
                  <a:latin typeface="Times New Roman" panose="02020603050405020304" pitchFamily="18" charset="0"/>
                  <a:cs typeface="Times New Roman" panose="02020603050405020304" pitchFamily="18" charset="0"/>
                </a:rPr>
                <a:t>lj</a:t>
              </a:r>
              <a:endParaRPr lang="en-US" i="1" dirty="0">
                <a:latin typeface="Times New Roman" panose="02020603050405020304" pitchFamily="18" charset="0"/>
                <a:cs typeface="Times New Roman" panose="02020603050405020304" pitchFamily="18" charset="0"/>
              </a:endParaRPr>
            </a:p>
          </p:txBody>
        </p:sp>
        <p:sp>
          <p:nvSpPr>
            <p:cNvPr id="50" name="TextBox 49"/>
            <p:cNvSpPr txBox="1"/>
            <p:nvPr/>
          </p:nvSpPr>
          <p:spPr>
            <a:xfrm>
              <a:off x="6479124" y="1733080"/>
              <a:ext cx="500458" cy="369332"/>
            </a:xfrm>
            <a:prstGeom prst="rect">
              <a:avLst/>
            </a:prstGeom>
            <a:noFill/>
          </p:spPr>
          <p:txBody>
            <a:bodyPr wrap="none" rtlCol="0">
              <a:spAutoFit/>
            </a:bodyPr>
            <a:lstStyle/>
            <a:p>
              <a:r>
                <a:rPr lang="en-US" i="1" dirty="0" smtClean="0">
                  <a:latin typeface="Symbol" panose="05050102010706020507" pitchFamily="18" charset="2"/>
                  <a:cs typeface="Times New Roman" panose="02020603050405020304" pitchFamily="18" charset="0"/>
                </a:rPr>
                <a:t>l</a:t>
              </a:r>
              <a:r>
                <a:rPr lang="en-US" baseline="30000" dirty="0" smtClean="0">
                  <a:latin typeface="Symbol" panose="05050102010706020507" pitchFamily="18" charset="2"/>
                  <a:cs typeface="Times New Roman" panose="02020603050405020304" pitchFamily="18" charset="0"/>
                </a:rPr>
                <a:t>*</a:t>
              </a:r>
              <a:r>
                <a:rPr lang="en-US" i="1" baseline="-25000" dirty="0" smtClean="0">
                  <a:latin typeface="Times New Roman" panose="02020603050405020304" pitchFamily="18" charset="0"/>
                  <a:cs typeface="Times New Roman" panose="02020603050405020304" pitchFamily="18" charset="0"/>
                </a:rPr>
                <a:t>kl</a:t>
              </a:r>
              <a:endParaRPr lang="en-US" i="1" dirty="0">
                <a:latin typeface="Times New Roman" panose="02020603050405020304" pitchFamily="18" charset="0"/>
                <a:cs typeface="Times New Roman" panose="02020603050405020304" pitchFamily="18" charset="0"/>
              </a:endParaRPr>
            </a:p>
          </p:txBody>
        </p:sp>
      </p:grpSp>
      <p:sp>
        <p:nvSpPr>
          <p:cNvPr id="58" name="TextBox 57"/>
          <p:cNvSpPr txBox="1"/>
          <p:nvPr/>
        </p:nvSpPr>
        <p:spPr>
          <a:xfrm>
            <a:off x="3930301" y="2129548"/>
            <a:ext cx="410690" cy="584775"/>
          </a:xfrm>
          <a:prstGeom prst="rect">
            <a:avLst/>
          </a:prstGeom>
          <a:noFill/>
        </p:spPr>
        <p:txBody>
          <a:bodyPr wrap="none" rtlCol="0">
            <a:spAutoFit/>
          </a:bodyPr>
          <a:lstStyle/>
          <a:p>
            <a:r>
              <a:rPr lang="en-US" sz="3200" b="1" dirty="0" smtClean="0">
                <a:sym typeface="Symbol" panose="05050102010706020507" pitchFamily="18" charset="2"/>
              </a:rPr>
              <a:t></a:t>
            </a:r>
            <a:endParaRPr lang="en-US" sz="3200" b="1" dirty="0"/>
          </a:p>
        </p:txBody>
      </p:sp>
      <p:sp>
        <p:nvSpPr>
          <p:cNvPr id="59" name="Rectangle 58"/>
          <p:cNvSpPr/>
          <p:nvPr/>
        </p:nvSpPr>
        <p:spPr>
          <a:xfrm>
            <a:off x="3692689" y="687815"/>
            <a:ext cx="1758623" cy="461665"/>
          </a:xfrm>
          <a:prstGeom prst="rect">
            <a:avLst/>
          </a:prstGeom>
        </p:spPr>
        <p:txBody>
          <a:bodyPr wrap="none">
            <a:spAutoFit/>
          </a:bodyPr>
          <a:lstStyle/>
          <a:p>
            <a:r>
              <a:rPr lang="en-US" sz="2400" dirty="0" smtClean="0">
                <a:solidFill>
                  <a:srgbClr val="FF0000"/>
                </a:solidFill>
                <a:latin typeface="Times New Roman" panose="02020603050405020304" pitchFamily="18" charset="0"/>
                <a:cs typeface="Times New Roman" panose="02020603050405020304" pitchFamily="18" charset="0"/>
              </a:rPr>
              <a:t>CP </a:t>
            </a:r>
            <a:r>
              <a:rPr lang="en-US" sz="2400" dirty="0" smtClean="0">
                <a:solidFill>
                  <a:srgbClr val="FF0000"/>
                </a:solidFill>
                <a:cs typeface="Times New Roman" panose="02020603050405020304" pitchFamily="18" charset="0"/>
              </a:rPr>
              <a:t>violation</a:t>
            </a:r>
            <a:endParaRPr lang="en-US" sz="2400" dirty="0"/>
          </a:p>
        </p:txBody>
      </p:sp>
      <p:graphicFrame>
        <p:nvGraphicFramePr>
          <p:cNvPr id="60" name="Object 59"/>
          <p:cNvGraphicFramePr>
            <a:graphicFrameLocks noChangeAspect="1"/>
          </p:cNvGraphicFramePr>
          <p:nvPr>
            <p:extLst>
              <p:ext uri="{D42A27DB-BD31-4B8C-83A1-F6EECF244321}">
                <p14:modId xmlns:p14="http://schemas.microsoft.com/office/powerpoint/2010/main" val="1410310443"/>
              </p:ext>
            </p:extLst>
          </p:nvPr>
        </p:nvGraphicFramePr>
        <p:xfrm>
          <a:off x="1066170" y="4010048"/>
          <a:ext cx="5253037" cy="874712"/>
        </p:xfrm>
        <a:graphic>
          <a:graphicData uri="http://schemas.openxmlformats.org/presentationml/2006/ole">
            <mc:AlternateContent xmlns:mc="http://schemas.openxmlformats.org/markup-compatibility/2006">
              <mc:Choice xmlns:v="urn:schemas-microsoft-com:vml" Requires="v">
                <p:oleObj spid="_x0000_s27921" name="Equation" r:id="rId3" imgW="3060360" imgH="507960" progId="Equation.DSMT4">
                  <p:embed/>
                </p:oleObj>
              </mc:Choice>
              <mc:Fallback>
                <p:oleObj name="Equation" r:id="rId3" imgW="3060360" imgH="507960" progId="Equation.DSMT4">
                  <p:embed/>
                  <p:pic>
                    <p:nvPicPr>
                      <p:cNvPr id="0" name=""/>
                      <p:cNvPicPr/>
                      <p:nvPr/>
                    </p:nvPicPr>
                    <p:blipFill>
                      <a:blip r:embed="rId4"/>
                      <a:stretch>
                        <a:fillRect/>
                      </a:stretch>
                    </p:blipFill>
                    <p:spPr>
                      <a:xfrm>
                        <a:off x="1066170" y="4010048"/>
                        <a:ext cx="5253037" cy="874712"/>
                      </a:xfrm>
                      <a:prstGeom prst="rect">
                        <a:avLst/>
                      </a:prstGeom>
                    </p:spPr>
                  </p:pic>
                </p:oleObj>
              </mc:Fallback>
            </mc:AlternateContent>
          </a:graphicData>
        </a:graphic>
      </p:graphicFrame>
      <p:sp>
        <p:nvSpPr>
          <p:cNvPr id="61" name="TextBox 60"/>
          <p:cNvSpPr txBox="1"/>
          <p:nvPr/>
        </p:nvSpPr>
        <p:spPr>
          <a:xfrm>
            <a:off x="0" y="3412367"/>
            <a:ext cx="7423827"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t>Lepton number generated in decay proportional to </a:t>
            </a:r>
            <a:r>
              <a:rPr lang="en-US" dirty="0" smtClean="0">
                <a:latin typeface="Times New Roman" panose="02020603050405020304" pitchFamily="18" charset="0"/>
                <a:cs typeface="Times New Roman" panose="02020603050405020304" pitchFamily="18" charset="0"/>
              </a:rPr>
              <a:t>CP</a:t>
            </a:r>
            <a:r>
              <a:rPr lang="en-US" dirty="0" smtClean="0"/>
              <a:t> parameter</a:t>
            </a:r>
            <a:r>
              <a:rPr lang="en-US" i="1" dirty="0" smtClean="0">
                <a:sym typeface="Symbol Tiger" panose="05050102010706020507" pitchFamily="18" charset="2"/>
              </a:rPr>
              <a:t></a:t>
            </a:r>
            <a:r>
              <a:rPr lang="en-US" dirty="0" smtClean="0">
                <a:sym typeface="Symbol Tiger" panose="05050102010706020507" pitchFamily="18" charset="2"/>
              </a:rPr>
              <a:t>:</a:t>
            </a:r>
            <a:r>
              <a:rPr lang="en-US" dirty="0" smtClean="0"/>
              <a:t> </a:t>
            </a:r>
            <a:endParaRPr lang="en-US" dirty="0"/>
          </a:p>
        </p:txBody>
      </p:sp>
      <p:sp>
        <p:nvSpPr>
          <p:cNvPr id="7" name="TextBox 6"/>
          <p:cNvSpPr txBox="1"/>
          <p:nvPr/>
        </p:nvSpPr>
        <p:spPr>
          <a:xfrm>
            <a:off x="413158" y="5087583"/>
            <a:ext cx="5103390" cy="369332"/>
          </a:xfrm>
          <a:prstGeom prst="rect">
            <a:avLst/>
          </a:prstGeom>
          <a:noFill/>
        </p:spPr>
        <p:txBody>
          <a:bodyPr wrap="square" rtlCol="0">
            <a:spAutoFit/>
          </a:bodyPr>
          <a:lstStyle/>
          <a:p>
            <a:pPr algn="ctr"/>
            <a:r>
              <a:rPr lang="en-US" dirty="0" smtClean="0"/>
              <a:t>CP violation expressed in terms of microphysics</a:t>
            </a:r>
            <a:endParaRPr lang="en-US" dirty="0"/>
          </a:p>
        </p:txBody>
      </p:sp>
      <p:sp>
        <p:nvSpPr>
          <p:cNvPr id="39" name="TextBox 38"/>
          <p:cNvSpPr txBox="1"/>
          <p:nvPr/>
        </p:nvSpPr>
        <p:spPr>
          <a:xfrm>
            <a:off x="1" y="0"/>
            <a:ext cx="9143999" cy="584775"/>
          </a:xfrm>
          <a:prstGeom prst="rect">
            <a:avLst/>
          </a:prstGeom>
          <a:noFill/>
        </p:spPr>
        <p:txBody>
          <a:bodyPr wrap="square" rtlCol="0">
            <a:spAutoFit/>
          </a:bodyPr>
          <a:lstStyle/>
          <a:p>
            <a:pPr algn="ctr"/>
            <a:r>
              <a:rPr lang="en-US" sz="3200" b="1" smtClean="0"/>
              <a:t>Thermal Leptogenesis</a:t>
            </a:r>
            <a:endParaRPr lang="en-US" sz="1200" b="1" dirty="0">
              <a:latin typeface="Symbol" panose="05050102010706020507" pitchFamily="18" charset="2"/>
            </a:endParaRPr>
          </a:p>
        </p:txBody>
      </p:sp>
      <p:sp>
        <p:nvSpPr>
          <p:cNvPr id="31"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294661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7"/>
          <p:cNvSpPr>
            <a:spLocks noGrp="1"/>
          </p:cNvSpPr>
          <p:nvPr>
            <p:ph type="ftr" sz="quarter" idx="4294967295"/>
          </p:nvPr>
        </p:nvSpPr>
        <p:spPr>
          <a:xfrm>
            <a:off x="2320129" y="6620843"/>
            <a:ext cx="4503742" cy="221255"/>
          </a:xfrm>
        </p:spPr>
        <p:txBody>
          <a:bodyPr/>
          <a:lstStyle/>
          <a:p>
            <a:r>
              <a:rPr lang="en-US" dirty="0" smtClean="0">
                <a:solidFill>
                  <a:schemeClr val="tx1"/>
                </a:solidFill>
              </a:rPr>
              <a:t>UNSOLVED PROBLEMS in Astrophysics and Cosmology</a:t>
            </a:r>
            <a:endParaRPr lang="en-US" dirty="0">
              <a:solidFill>
                <a:schemeClr val="tx1"/>
              </a:solidFill>
            </a:endParaRPr>
          </a:p>
        </p:txBody>
      </p:sp>
      <p:sp>
        <p:nvSpPr>
          <p:cNvPr id="6" name="Rectangle 5"/>
          <p:cNvSpPr/>
          <p:nvPr/>
        </p:nvSpPr>
        <p:spPr>
          <a:xfrm>
            <a:off x="0" y="-4466"/>
            <a:ext cx="9144000" cy="830997"/>
          </a:xfrm>
          <a:prstGeom prst="rect">
            <a:avLst/>
          </a:prstGeom>
        </p:spPr>
        <p:txBody>
          <a:bodyPr wrap="square">
            <a:spAutoFit/>
          </a:bodyPr>
          <a:lstStyle/>
          <a:p>
            <a:r>
              <a:rPr lang="en-US" sz="2400" b="1" dirty="0" smtClean="0">
                <a:solidFill>
                  <a:srgbClr val="292929"/>
                </a:solidFill>
                <a:latin typeface="Arial" panose="020B0604020202020204" pitchFamily="34" charset="0"/>
              </a:rPr>
              <a:t>Disruption:  the</a:t>
            </a:r>
            <a:r>
              <a:rPr lang="en-US" sz="2400" b="1" dirty="0">
                <a:solidFill>
                  <a:srgbClr val="292929"/>
                </a:solidFill>
                <a:latin typeface="Arial" panose="020B0604020202020204" pitchFamily="34" charset="0"/>
              </a:rPr>
              <a:t> change </a:t>
            </a:r>
            <a:r>
              <a:rPr lang="en-US" sz="2400" b="1" dirty="0" smtClean="0">
                <a:solidFill>
                  <a:srgbClr val="292929"/>
                </a:solidFill>
                <a:latin typeface="Arial" panose="020B0604020202020204" pitchFamily="34" charset="0"/>
              </a:rPr>
              <a:t>in the traditional</a:t>
            </a:r>
            <a:r>
              <a:rPr lang="en-US" sz="2400" b="1" dirty="0">
                <a:solidFill>
                  <a:srgbClr val="292929"/>
                </a:solidFill>
                <a:latin typeface="Arial" panose="020B0604020202020204" pitchFamily="34" charset="0"/>
              </a:rPr>
              <a:t> way that </a:t>
            </a:r>
            <a:r>
              <a:rPr lang="en-US" sz="2400" b="1" dirty="0" smtClean="0">
                <a:solidFill>
                  <a:srgbClr val="292929"/>
                </a:solidFill>
                <a:latin typeface="Arial" panose="020B0604020202020204" pitchFamily="34" charset="0"/>
              </a:rPr>
              <a:t>something</a:t>
            </a:r>
            <a:r>
              <a:rPr lang="en-US" sz="2400" b="1" dirty="0">
                <a:solidFill>
                  <a:srgbClr val="292929"/>
                </a:solidFill>
                <a:latin typeface="Arial" panose="020B0604020202020204" pitchFamily="34" charset="0"/>
              </a:rPr>
              <a:t> operates</a:t>
            </a:r>
            <a:r>
              <a:rPr lang="en-US" sz="2400" b="1" dirty="0" smtClean="0">
                <a:solidFill>
                  <a:srgbClr val="292929"/>
                </a:solidFill>
                <a:latin typeface="Arial" panose="020B0604020202020204" pitchFamily="34" charset="0"/>
              </a:rPr>
              <a:t>, especially</a:t>
            </a:r>
            <a:r>
              <a:rPr lang="en-US" sz="2400" b="1" dirty="0">
                <a:solidFill>
                  <a:srgbClr val="292929"/>
                </a:solidFill>
                <a:latin typeface="Arial" panose="020B0604020202020204" pitchFamily="34" charset="0"/>
              </a:rPr>
              <a:t> in a new </a:t>
            </a:r>
            <a:r>
              <a:rPr lang="en-US" sz="2400" b="1" dirty="0" smtClean="0">
                <a:solidFill>
                  <a:srgbClr val="292929"/>
                </a:solidFill>
                <a:latin typeface="Arial" panose="020B0604020202020204" pitchFamily="34" charset="0"/>
              </a:rPr>
              <a:t>and</a:t>
            </a:r>
            <a:r>
              <a:rPr lang="en-US" sz="2400" b="1" dirty="0">
                <a:solidFill>
                  <a:srgbClr val="292929"/>
                </a:solidFill>
                <a:latin typeface="Arial" panose="020B0604020202020204" pitchFamily="34" charset="0"/>
              </a:rPr>
              <a:t> effective </a:t>
            </a:r>
            <a:r>
              <a:rPr lang="en-US" sz="2400" b="1" dirty="0" smtClean="0">
                <a:solidFill>
                  <a:srgbClr val="292929"/>
                </a:solidFill>
                <a:latin typeface="Arial" panose="020B0604020202020204" pitchFamily="34" charset="0"/>
              </a:rPr>
              <a:t>way. </a:t>
            </a:r>
            <a:endParaRPr lang="en-US" sz="2400" dirty="0"/>
          </a:p>
        </p:txBody>
      </p:sp>
      <p:sp>
        <p:nvSpPr>
          <p:cNvPr id="7" name="Rectangle 6"/>
          <p:cNvSpPr/>
          <p:nvPr/>
        </p:nvSpPr>
        <p:spPr>
          <a:xfrm>
            <a:off x="15240" y="909934"/>
            <a:ext cx="9144000" cy="3647152"/>
          </a:xfrm>
          <a:prstGeom prst="rect">
            <a:avLst/>
          </a:prstGeom>
        </p:spPr>
        <p:txBody>
          <a:bodyPr wrap="square">
            <a:spAutoFit/>
          </a:bodyPr>
          <a:lstStyle/>
          <a:p>
            <a:r>
              <a:rPr lang="en-US" sz="2000" dirty="0" smtClean="0">
                <a:solidFill>
                  <a:srgbClr val="292929"/>
                </a:solidFill>
                <a:latin typeface="Arial" panose="020B0604020202020204" pitchFamily="34" charset="0"/>
              </a:rPr>
              <a:t>Sometimes disruptions are discoveries that something doesn’t exist:</a:t>
            </a:r>
          </a:p>
          <a:p>
            <a:endParaRPr lang="en-US" sz="1100" dirty="0" smtClean="0">
              <a:solidFill>
                <a:srgbClr val="292929"/>
              </a:solidFill>
              <a:latin typeface="Arial" panose="020B0604020202020204" pitchFamily="34" charset="0"/>
            </a:endParaRPr>
          </a:p>
          <a:p>
            <a:pPr marL="350838" indent="-228600">
              <a:buFont typeface="Arial" panose="020B0604020202020204" pitchFamily="34" charset="0"/>
              <a:buChar char="•"/>
            </a:pPr>
            <a:r>
              <a:rPr lang="en-US" sz="2000" dirty="0" smtClean="0">
                <a:solidFill>
                  <a:srgbClr val="292929"/>
                </a:solidFill>
                <a:latin typeface="Arial" panose="020B0604020202020204" pitchFamily="34" charset="0"/>
              </a:rPr>
              <a:t>Michelson-Morley experiment.</a:t>
            </a:r>
          </a:p>
          <a:p>
            <a:pPr marL="350838" indent="-228600">
              <a:buFont typeface="Arial" panose="020B0604020202020204" pitchFamily="34" charset="0"/>
              <a:buChar char="•"/>
            </a:pPr>
            <a:endParaRPr lang="en-US" sz="2000" dirty="0">
              <a:solidFill>
                <a:srgbClr val="292929"/>
              </a:solidFill>
              <a:latin typeface="Arial" panose="020B0604020202020204" pitchFamily="34" charset="0"/>
            </a:endParaRPr>
          </a:p>
          <a:p>
            <a:pPr marL="350838" indent="-228600">
              <a:buFont typeface="Arial" panose="020B0604020202020204" pitchFamily="34" charset="0"/>
              <a:buChar char="•"/>
            </a:pPr>
            <a:r>
              <a:rPr lang="en-US" sz="2000" dirty="0" smtClean="0">
                <a:solidFill>
                  <a:srgbClr val="292929"/>
                </a:solidFill>
                <a:latin typeface="Arial" panose="020B0604020202020204" pitchFamily="34" charset="0"/>
              </a:rPr>
              <a:t>Proton doesn’t decay as predicted by </a:t>
            </a:r>
            <a:r>
              <a:rPr lang="en-US" sz="2000" dirty="0" smtClean="0">
                <a:solidFill>
                  <a:srgbClr val="292929"/>
                </a:solidFill>
                <a:latin typeface="Times New Roman" panose="02020603050405020304" pitchFamily="18" charset="0"/>
                <a:cs typeface="Times New Roman" panose="02020603050405020304" pitchFamily="18" charset="0"/>
              </a:rPr>
              <a:t>SU</a:t>
            </a:r>
            <a:r>
              <a:rPr lang="en-US" sz="2000" dirty="0" smtClean="0">
                <a:solidFill>
                  <a:srgbClr val="292929"/>
                </a:solidFill>
                <a:latin typeface="Arial" panose="020B0604020202020204" pitchFamily="34" charset="0"/>
              </a:rPr>
              <a:t>(</a:t>
            </a:r>
            <a:r>
              <a:rPr lang="en-US" sz="2000" dirty="0" smtClean="0">
                <a:solidFill>
                  <a:srgbClr val="292929"/>
                </a:solidFill>
                <a:latin typeface="Symbol" panose="05050102010706020507" pitchFamily="18" charset="2"/>
              </a:rPr>
              <a:t>5</a:t>
            </a:r>
            <a:r>
              <a:rPr lang="en-US" sz="2000" dirty="0" smtClean="0">
                <a:solidFill>
                  <a:srgbClr val="292929"/>
                </a:solidFill>
                <a:latin typeface="Arial" panose="020B0604020202020204" pitchFamily="34" charset="0"/>
              </a:rPr>
              <a:t>) GUTs.</a:t>
            </a:r>
          </a:p>
          <a:p>
            <a:pPr marL="350838" indent="-228600">
              <a:buFont typeface="Arial" panose="020B0604020202020204" pitchFamily="34" charset="0"/>
              <a:buChar char="•"/>
            </a:pPr>
            <a:endParaRPr lang="en-US" sz="2000" dirty="0">
              <a:solidFill>
                <a:srgbClr val="292929"/>
              </a:solidFill>
              <a:latin typeface="Arial" panose="020B0604020202020204" pitchFamily="34" charset="0"/>
            </a:endParaRPr>
          </a:p>
          <a:p>
            <a:pPr marL="350838" indent="-228600">
              <a:buFont typeface="Arial" panose="020B0604020202020204" pitchFamily="34" charset="0"/>
              <a:buChar char="•"/>
            </a:pPr>
            <a:r>
              <a:rPr lang="en-US" sz="2000" dirty="0" smtClean="0">
                <a:solidFill>
                  <a:srgbClr val="292929"/>
                </a:solidFill>
                <a:latin typeface="Arial" panose="020B0604020202020204" pitchFamily="34" charset="0"/>
              </a:rPr>
              <a:t>Structure formation not driven by cosmic strings (or other topological defects).</a:t>
            </a:r>
          </a:p>
          <a:p>
            <a:pPr marL="122238"/>
            <a:r>
              <a:rPr lang="en-US" sz="2000" dirty="0">
                <a:solidFill>
                  <a:srgbClr val="292929"/>
                </a:solidFill>
                <a:latin typeface="Arial" panose="020B0604020202020204" pitchFamily="34" charset="0"/>
              </a:rPr>
              <a:t> </a:t>
            </a:r>
            <a:endParaRPr lang="en-US" sz="2000" dirty="0" smtClean="0">
              <a:solidFill>
                <a:srgbClr val="292929"/>
              </a:solidFill>
              <a:latin typeface="Arial" panose="020B0604020202020204" pitchFamily="34" charset="0"/>
            </a:endParaRPr>
          </a:p>
          <a:p>
            <a:pPr marL="350838" indent="-228600">
              <a:buFont typeface="Arial" panose="020B0604020202020204" pitchFamily="34" charset="0"/>
              <a:buChar char="•"/>
            </a:pPr>
            <a:r>
              <a:rPr lang="en-US" sz="2000" dirty="0" smtClean="0">
                <a:solidFill>
                  <a:srgbClr val="292929"/>
                </a:solidFill>
                <a:latin typeface="Arial" panose="020B0604020202020204" pitchFamily="34" charset="0"/>
              </a:rPr>
              <a:t>Electroweak scale SUSY isn’t there?</a:t>
            </a:r>
          </a:p>
          <a:p>
            <a:pPr marL="350838" indent="-228600">
              <a:buFont typeface="Arial" panose="020B0604020202020204" pitchFamily="34" charset="0"/>
              <a:buChar char="•"/>
            </a:pPr>
            <a:endParaRPr lang="en-US" sz="2000" dirty="0">
              <a:solidFill>
                <a:srgbClr val="292929"/>
              </a:solidFill>
              <a:latin typeface="Arial" panose="020B0604020202020204" pitchFamily="34" charset="0"/>
            </a:endParaRPr>
          </a:p>
          <a:p>
            <a:pPr marL="350838" indent="-228600">
              <a:buFont typeface="Arial" panose="020B0604020202020204" pitchFamily="34" charset="0"/>
              <a:buChar char="•"/>
            </a:pPr>
            <a:r>
              <a:rPr lang="en-US" sz="2000" dirty="0" smtClean="0">
                <a:solidFill>
                  <a:srgbClr val="292929"/>
                </a:solidFill>
                <a:latin typeface="Arial" panose="020B0604020202020204" pitchFamily="34" charset="0"/>
              </a:rPr>
              <a:t>Dark matter isn’t a “standard” WIMP?</a:t>
            </a:r>
          </a:p>
        </p:txBody>
      </p:sp>
    </p:spTree>
    <p:extLst>
      <p:ext uri="{BB962C8B-B14F-4D97-AF65-F5344CB8AC3E}">
        <p14:creationId xmlns:p14="http://schemas.microsoft.com/office/powerpoint/2010/main" val="103389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252121"/>
            <a:ext cx="9143999" cy="3139321"/>
          </a:xfrm>
          <a:prstGeom prst="rect">
            <a:avLst/>
          </a:prstGeom>
          <a:noFill/>
        </p:spPr>
        <p:txBody>
          <a:bodyPr wrap="square" rtlCol="0">
            <a:spAutoFit/>
          </a:bodyPr>
          <a:lstStyle/>
          <a:p>
            <a:pPr marL="342900" indent="-342900">
              <a:buFont typeface="Arial" panose="020B0604020202020204" pitchFamily="34" charset="0"/>
              <a:buChar char="•"/>
            </a:pPr>
            <a:r>
              <a:rPr lang="en-US" dirty="0" smtClean="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N</a:t>
            </a:r>
            <a:r>
              <a:rPr lang="en-US" dirty="0" smtClean="0">
                <a:cs typeface="Times New Roman" panose="02020603050405020304" pitchFamily="18" charset="0"/>
              </a:rPr>
              <a:t> decay products thermalize; if temperature large enough can washout lepton number through processes like: </a:t>
            </a:r>
          </a:p>
          <a:p>
            <a:pPr marL="342900" indent="-342900">
              <a:buFont typeface="+mj-lt"/>
              <a:buAutoNum type="arabicPeriod"/>
            </a:pPr>
            <a:endParaRPr lang="en-US" dirty="0">
              <a:cs typeface="Times New Roman" panose="02020603050405020304" pitchFamily="18" charset="0"/>
            </a:endParaRPr>
          </a:p>
          <a:p>
            <a:pPr marL="342900" indent="-342900">
              <a:buFont typeface="+mj-lt"/>
              <a:buAutoNum type="arabicPeriod"/>
            </a:pPr>
            <a:endParaRPr lang="en-US" dirty="0" smtClean="0">
              <a:cs typeface="Times New Roman" panose="02020603050405020304" pitchFamily="18" charset="0"/>
            </a:endParaRPr>
          </a:p>
          <a:p>
            <a:pPr marL="342900" indent="-342900">
              <a:buFont typeface="+mj-lt"/>
              <a:buAutoNum type="arabicPeriod"/>
            </a:pPr>
            <a:endParaRPr lang="en-US" dirty="0">
              <a:cs typeface="Times New Roman" panose="02020603050405020304" pitchFamily="18" charset="0"/>
            </a:endParaRPr>
          </a:p>
          <a:p>
            <a:pPr marL="342900" indent="-342900">
              <a:buFont typeface="+mj-lt"/>
              <a:buAutoNum type="arabicPeriod"/>
            </a:pPr>
            <a:endParaRPr lang="en-US" dirty="0" smtClean="0">
              <a:cs typeface="Times New Roman" panose="02020603050405020304" pitchFamily="18" charset="0"/>
            </a:endParaRPr>
          </a:p>
          <a:p>
            <a:pPr marL="342900" indent="-342900">
              <a:buFont typeface="+mj-lt"/>
              <a:buAutoNum type="arabicPeriod"/>
            </a:pPr>
            <a:endParaRPr lang="en-US" dirty="0">
              <a:cs typeface="Times New Roman" panose="02020603050405020304" pitchFamily="18" charset="0"/>
            </a:endParaRPr>
          </a:p>
          <a:p>
            <a:pPr marL="342900" indent="-342900">
              <a:buFont typeface="+mj-lt"/>
              <a:buAutoNum type="arabicPeriod"/>
            </a:pPr>
            <a:endParaRPr lang="en-US" dirty="0" smtClean="0">
              <a:cs typeface="Times New Roman" panose="02020603050405020304" pitchFamily="18" charset="0"/>
            </a:endParaRPr>
          </a:p>
          <a:p>
            <a:pPr marL="342900" indent="-342900">
              <a:buFont typeface="+mj-lt"/>
              <a:buAutoNum type="arabicPeriod"/>
            </a:pPr>
            <a:endParaRPr lang="en-US" dirty="0">
              <a:cs typeface="Times New Roman" panose="02020603050405020304" pitchFamily="18" charset="0"/>
            </a:endParaRPr>
          </a:p>
          <a:p>
            <a:pPr marL="342900" indent="-342900">
              <a:buFont typeface="Arial" panose="020B0604020202020204" pitchFamily="34" charset="0"/>
              <a:buChar char="•"/>
            </a:pPr>
            <a:r>
              <a:rPr lang="en-US" dirty="0" smtClean="0">
                <a:cs typeface="Times New Roman" panose="02020603050405020304" pitchFamily="18" charset="0"/>
              </a:rPr>
              <a:t>Efficiency of washout depends on competition between reaction rates (function of model parameters and </a:t>
            </a:r>
            <a:r>
              <a:rPr lang="en-US" i="1" dirty="0" smtClean="0">
                <a:latin typeface="Times New Roman" panose="02020603050405020304" pitchFamily="18" charset="0"/>
                <a:cs typeface="Times New Roman" panose="02020603050405020304" pitchFamily="18" charset="0"/>
              </a:rPr>
              <a:t>T </a:t>
            </a:r>
            <a:r>
              <a:rPr lang="en-US" dirty="0" smtClean="0">
                <a:cs typeface="Times New Roman" panose="02020603050405020304" pitchFamily="18" charset="0"/>
              </a:rPr>
              <a:t>) and expansion rate </a:t>
            </a:r>
            <a:r>
              <a:rPr lang="en-US" i="1" dirty="0" smtClean="0">
                <a:latin typeface="Times New Roman" panose="02020603050405020304" pitchFamily="18" charset="0"/>
                <a:cs typeface="Times New Roman" panose="02020603050405020304" pitchFamily="18" charset="0"/>
              </a:rPr>
              <a:t>H </a:t>
            </a:r>
            <a:r>
              <a:rPr lang="en-US" dirty="0" smtClean="0">
                <a:latin typeface="Times New Roman" panose="02020603050405020304" pitchFamily="18" charset="0"/>
                <a:cs typeface="Times New Roman" panose="02020603050405020304" pitchFamily="18" charset="0"/>
                <a:sym typeface="Symbol" panose="05050102010706020507" pitchFamily="18" charset="2"/>
              </a:rPr>
              <a:t></a:t>
            </a:r>
            <a:r>
              <a:rPr lang="en-US" i="1" dirty="0" smtClean="0">
                <a:latin typeface="Times New Roman" panose="02020603050405020304" pitchFamily="18" charset="0"/>
                <a:cs typeface="Times New Roman" panose="02020603050405020304" pitchFamily="18" charset="0"/>
                <a:sym typeface="Symbol" panose="05050102010706020507" pitchFamily="18" charset="2"/>
              </a:rPr>
              <a:t> T</a:t>
            </a:r>
            <a:r>
              <a:rPr lang="en-US" baseline="30000" dirty="0">
                <a:latin typeface="Symbol" panose="05050102010706020507" pitchFamily="18" charset="2"/>
                <a:cs typeface="Times New Roman" panose="02020603050405020304" pitchFamily="18" charset="0"/>
                <a:sym typeface="Symbol" panose="05050102010706020507" pitchFamily="18" charset="2"/>
              </a:rPr>
              <a:t> </a:t>
            </a:r>
            <a:r>
              <a:rPr lang="en-US" baseline="30000" dirty="0" smtClean="0">
                <a:latin typeface="Symbol" panose="05050102010706020507" pitchFamily="18" charset="2"/>
                <a:cs typeface="Times New Roman" panose="02020603050405020304" pitchFamily="18" charset="0"/>
                <a:sym typeface="Symbol" panose="05050102010706020507" pitchFamily="18" charset="2"/>
              </a:rPr>
              <a:t>2 </a:t>
            </a:r>
            <a:r>
              <a:rPr lang="en-US" dirty="0" smtClean="0">
                <a:latin typeface="Symbol" panose="05050102010706020507" pitchFamily="18" charset="2"/>
                <a:cs typeface="Times New Roman" panose="02020603050405020304" pitchFamily="18" charset="0"/>
                <a:sym typeface="Symbol" panose="05050102010706020507" pitchFamily="18" charset="2"/>
              </a:rPr>
              <a:t>/ </a:t>
            </a:r>
            <a:r>
              <a:rPr lang="en-US" i="1" dirty="0" err="1" smtClean="0">
                <a:latin typeface="Times New Roman" panose="02020603050405020304" pitchFamily="18" charset="0"/>
                <a:cs typeface="Times New Roman" panose="02020603050405020304" pitchFamily="18" charset="0"/>
                <a:sym typeface="Symbol" panose="05050102010706020507" pitchFamily="18" charset="2"/>
              </a:rPr>
              <a:t>M</a:t>
            </a:r>
            <a:r>
              <a:rPr lang="en-US" baseline="-25000" dirty="0" err="1" smtClean="0">
                <a:latin typeface="Times New Roman" panose="02020603050405020304" pitchFamily="18" charset="0"/>
                <a:cs typeface="Times New Roman" panose="02020603050405020304" pitchFamily="18" charset="0"/>
                <a:sym typeface="Symbol" panose="05050102010706020507" pitchFamily="18" charset="2"/>
              </a:rPr>
              <a:t>Pl</a:t>
            </a:r>
            <a:r>
              <a:rPr lang="en-US" dirty="0" smtClean="0">
                <a:latin typeface="Times New Roman" panose="02020603050405020304" pitchFamily="18" charset="0"/>
                <a:cs typeface="Times New Roman" panose="02020603050405020304" pitchFamily="18" charset="0"/>
                <a:sym typeface="Symbol" panose="05050102010706020507" pitchFamily="18" charset="2"/>
              </a:rPr>
              <a:t>.</a:t>
            </a:r>
          </a:p>
        </p:txBody>
      </p:sp>
      <p:sp>
        <p:nvSpPr>
          <p:cNvPr id="4" name="TextBox 3"/>
          <p:cNvSpPr txBox="1"/>
          <p:nvPr/>
        </p:nvSpPr>
        <p:spPr>
          <a:xfrm>
            <a:off x="1" y="0"/>
            <a:ext cx="9143999" cy="584775"/>
          </a:xfrm>
          <a:prstGeom prst="rect">
            <a:avLst/>
          </a:prstGeom>
          <a:noFill/>
        </p:spPr>
        <p:txBody>
          <a:bodyPr wrap="square" rtlCol="0">
            <a:spAutoFit/>
          </a:bodyPr>
          <a:lstStyle/>
          <a:p>
            <a:pPr algn="ctr"/>
            <a:r>
              <a:rPr lang="en-US" sz="3200" b="1" dirty="0" smtClean="0"/>
              <a:t>Thermal </a:t>
            </a:r>
            <a:r>
              <a:rPr lang="en-US" sz="3200" b="1" dirty="0" err="1" smtClean="0"/>
              <a:t>Leptogenesis</a:t>
            </a:r>
            <a:endParaRPr lang="en-US" sz="1200" b="1" dirty="0">
              <a:latin typeface="Symbol" panose="05050102010706020507" pitchFamily="18" charset="2"/>
            </a:endParaRPr>
          </a:p>
        </p:txBody>
      </p:sp>
      <p:sp>
        <p:nvSpPr>
          <p:cNvPr id="59" name="Rectangle 58"/>
          <p:cNvSpPr/>
          <p:nvPr/>
        </p:nvSpPr>
        <p:spPr>
          <a:xfrm>
            <a:off x="2713959" y="687815"/>
            <a:ext cx="3716082" cy="461665"/>
          </a:xfrm>
          <a:prstGeom prst="rect">
            <a:avLst/>
          </a:prstGeom>
        </p:spPr>
        <p:txBody>
          <a:bodyPr wrap="none">
            <a:spAutoFit/>
          </a:bodyPr>
          <a:lstStyle/>
          <a:p>
            <a:r>
              <a:rPr lang="en-US" sz="2400" dirty="0" err="1" smtClean="0">
                <a:solidFill>
                  <a:srgbClr val="FF0000"/>
                </a:solidFill>
                <a:cs typeface="Times New Roman" panose="02020603050405020304" pitchFamily="18" charset="0"/>
              </a:rPr>
              <a:t>Nonequilibrium</a:t>
            </a:r>
            <a:r>
              <a:rPr lang="en-US" sz="2400" dirty="0" smtClean="0">
                <a:solidFill>
                  <a:srgbClr val="FF0000"/>
                </a:solidFill>
                <a:cs typeface="Times New Roman" panose="02020603050405020304" pitchFamily="18" charset="0"/>
              </a:rPr>
              <a:t> conditions</a:t>
            </a:r>
            <a:endParaRPr lang="en-US" sz="2400" dirty="0"/>
          </a:p>
        </p:txBody>
      </p:sp>
      <p:grpSp>
        <p:nvGrpSpPr>
          <p:cNvPr id="15" name="Group 14"/>
          <p:cNvGrpSpPr/>
          <p:nvPr/>
        </p:nvGrpSpPr>
        <p:grpSpPr>
          <a:xfrm>
            <a:off x="512912" y="2083238"/>
            <a:ext cx="2289990" cy="1071035"/>
            <a:chOff x="512912" y="2258171"/>
            <a:chExt cx="2289990" cy="1071035"/>
          </a:xfrm>
        </p:grpSpPr>
        <p:sp>
          <p:nvSpPr>
            <p:cNvPr id="44" name="TextBox 43"/>
            <p:cNvSpPr txBox="1"/>
            <p:nvPr/>
          </p:nvSpPr>
          <p:spPr>
            <a:xfrm>
              <a:off x="2498010" y="2668170"/>
              <a:ext cx="304892" cy="307777"/>
            </a:xfrm>
            <a:prstGeom prst="rect">
              <a:avLst/>
            </a:prstGeom>
            <a:noFill/>
          </p:spPr>
          <p:txBody>
            <a:bodyPr wrap="none" rtlCol="0">
              <a:spAutoFit/>
            </a:bodyPr>
            <a:lstStyle/>
            <a:p>
              <a:r>
                <a:rPr lang="en-US" sz="1400" i="1" dirty="0" smtClean="0">
                  <a:latin typeface="Times New Roman" panose="02020603050405020304" pitchFamily="18" charset="0"/>
                  <a:cs typeface="Times New Roman" panose="02020603050405020304" pitchFamily="18" charset="0"/>
                </a:rPr>
                <a:t>N</a:t>
              </a:r>
              <a:endParaRPr lang="en-US" sz="1400" i="1" dirty="0">
                <a:latin typeface="Times New Roman" panose="02020603050405020304" pitchFamily="18" charset="0"/>
                <a:cs typeface="Times New Roman" panose="02020603050405020304" pitchFamily="18" charset="0"/>
              </a:endParaRPr>
            </a:p>
          </p:txBody>
        </p:sp>
        <p:sp>
          <p:nvSpPr>
            <p:cNvPr id="46" name="TextBox 45"/>
            <p:cNvSpPr txBox="1"/>
            <p:nvPr/>
          </p:nvSpPr>
          <p:spPr>
            <a:xfrm>
              <a:off x="554852" y="3021429"/>
              <a:ext cx="284052" cy="307777"/>
            </a:xfrm>
            <a:prstGeom prst="rect">
              <a:avLst/>
            </a:prstGeom>
            <a:noFill/>
          </p:spPr>
          <p:txBody>
            <a:bodyPr wrap="none" rtlCol="0">
              <a:spAutoFit/>
            </a:bodyPr>
            <a:lstStyle/>
            <a:p>
              <a:r>
                <a:rPr lang="en-US" sz="1400" i="1" dirty="0" smtClean="0">
                  <a:latin typeface="Times New Roman" panose="02020603050405020304" pitchFamily="18" charset="0"/>
                  <a:cs typeface="Times New Roman" panose="02020603050405020304" pitchFamily="18" charset="0"/>
                </a:rPr>
                <a:t>L</a:t>
              </a:r>
              <a:endParaRPr lang="en-US" sz="1400" i="1" dirty="0">
                <a:latin typeface="Times New Roman" panose="02020603050405020304" pitchFamily="18" charset="0"/>
                <a:cs typeface="Times New Roman" panose="02020603050405020304" pitchFamily="18" charset="0"/>
              </a:endParaRPr>
            </a:p>
          </p:txBody>
        </p:sp>
        <p:sp>
          <p:nvSpPr>
            <p:cNvPr id="51" name="TextBox 50"/>
            <p:cNvSpPr txBox="1"/>
            <p:nvPr/>
          </p:nvSpPr>
          <p:spPr>
            <a:xfrm>
              <a:off x="512912" y="2258171"/>
              <a:ext cx="314510" cy="307777"/>
            </a:xfrm>
            <a:prstGeom prst="rect">
              <a:avLst/>
            </a:prstGeom>
            <a:noFill/>
          </p:spPr>
          <p:txBody>
            <a:bodyPr wrap="none" rtlCol="0">
              <a:spAutoFit/>
            </a:bodyPr>
            <a:lstStyle/>
            <a:p>
              <a:r>
                <a:rPr lang="en-US" sz="1400" i="1" dirty="0" smtClean="0">
                  <a:latin typeface="Times New Roman" panose="02020603050405020304" pitchFamily="18" charset="0"/>
                  <a:cs typeface="Times New Roman" panose="02020603050405020304" pitchFamily="18" charset="0"/>
                </a:rPr>
                <a:t>H</a:t>
              </a:r>
              <a:endParaRPr lang="en-US" sz="1400" i="1"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flipH="1">
              <a:off x="787387" y="2629837"/>
              <a:ext cx="1770058" cy="386443"/>
              <a:chOff x="3751627" y="3218680"/>
              <a:chExt cx="1770058" cy="386443"/>
            </a:xfrm>
          </p:grpSpPr>
          <p:cxnSp>
            <p:nvCxnSpPr>
              <p:cNvPr id="65" name="Straight Connector 64"/>
              <p:cNvCxnSpPr/>
              <p:nvPr/>
            </p:nvCxnSpPr>
            <p:spPr>
              <a:xfrm>
                <a:off x="3751627" y="3411736"/>
                <a:ext cx="914400" cy="0"/>
              </a:xfrm>
              <a:prstGeom prst="line">
                <a:avLst/>
              </a:prstGeom>
              <a:ln w="28575">
                <a:solidFill>
                  <a:srgbClr val="003657"/>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20100000">
                <a:off x="4607285" y="3218680"/>
                <a:ext cx="9144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500000">
                <a:off x="4607285" y="3605123"/>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0" name="Group 99"/>
          <p:cNvGrpSpPr/>
          <p:nvPr/>
        </p:nvGrpSpPr>
        <p:grpSpPr>
          <a:xfrm>
            <a:off x="6160411" y="2035503"/>
            <a:ext cx="2899993" cy="1151405"/>
            <a:chOff x="4602718" y="4673916"/>
            <a:chExt cx="2899993" cy="1151405"/>
          </a:xfrm>
        </p:grpSpPr>
        <p:grpSp>
          <p:nvGrpSpPr>
            <p:cNvPr id="99" name="Group 98"/>
            <p:cNvGrpSpPr/>
            <p:nvPr/>
          </p:nvGrpSpPr>
          <p:grpSpPr>
            <a:xfrm>
              <a:off x="4602718" y="4673916"/>
              <a:ext cx="2899993" cy="1151405"/>
              <a:chOff x="3144476" y="2053957"/>
              <a:chExt cx="2899993" cy="1151405"/>
            </a:xfrm>
          </p:grpSpPr>
          <p:grpSp>
            <p:nvGrpSpPr>
              <p:cNvPr id="18" name="Group 17"/>
              <p:cNvGrpSpPr/>
              <p:nvPr/>
            </p:nvGrpSpPr>
            <p:grpSpPr>
              <a:xfrm>
                <a:off x="3144476" y="2053957"/>
                <a:ext cx="2899993" cy="1151405"/>
                <a:chOff x="3144476" y="2053957"/>
                <a:chExt cx="2899993" cy="1151405"/>
              </a:xfrm>
            </p:grpSpPr>
            <p:cxnSp>
              <p:nvCxnSpPr>
                <p:cNvPr id="73" name="Straight Connector 72"/>
                <p:cNvCxnSpPr/>
                <p:nvPr/>
              </p:nvCxnSpPr>
              <p:spPr>
                <a:xfrm>
                  <a:off x="4252386" y="2641893"/>
                  <a:ext cx="6400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20100000">
                  <a:off x="4853607" y="2448837"/>
                  <a:ext cx="9144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500000">
                  <a:off x="4853607" y="283528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500000" flipH="1">
                  <a:off x="3375992" y="2450168"/>
                  <a:ext cx="9144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20100000" flipH="1">
                  <a:off x="3375992" y="2835280"/>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177639" y="2897585"/>
                  <a:ext cx="284052" cy="307777"/>
                </a:xfrm>
                <a:prstGeom prst="rect">
                  <a:avLst/>
                </a:prstGeom>
                <a:noFill/>
              </p:spPr>
              <p:txBody>
                <a:bodyPr wrap="none" rtlCol="0">
                  <a:spAutoFit/>
                </a:bodyPr>
                <a:lstStyle/>
                <a:p>
                  <a:r>
                    <a:rPr lang="en-US" sz="1400" i="1" dirty="0" smtClean="0">
                      <a:latin typeface="Times New Roman" panose="02020603050405020304" pitchFamily="18" charset="0"/>
                      <a:cs typeface="Times New Roman" panose="02020603050405020304" pitchFamily="18" charset="0"/>
                    </a:rPr>
                    <a:t>L</a:t>
                  </a:r>
                  <a:endParaRPr lang="en-US" sz="1400" i="1" dirty="0">
                    <a:latin typeface="Times New Roman" panose="02020603050405020304" pitchFamily="18" charset="0"/>
                    <a:cs typeface="Times New Roman" panose="02020603050405020304" pitchFamily="18" charset="0"/>
                  </a:endParaRPr>
                </a:p>
              </p:txBody>
            </p:sp>
            <p:sp>
              <p:nvSpPr>
                <p:cNvPr id="88" name="TextBox 87"/>
                <p:cNvSpPr txBox="1"/>
                <p:nvPr/>
              </p:nvSpPr>
              <p:spPr>
                <a:xfrm>
                  <a:off x="5725171" y="2897585"/>
                  <a:ext cx="284052" cy="307777"/>
                </a:xfrm>
                <a:prstGeom prst="rect">
                  <a:avLst/>
                </a:prstGeom>
                <a:noFill/>
              </p:spPr>
              <p:txBody>
                <a:bodyPr wrap="none" rtlCol="0">
                  <a:spAutoFit/>
                </a:bodyPr>
                <a:lstStyle/>
                <a:p>
                  <a:r>
                    <a:rPr lang="en-US" sz="1400" i="1" dirty="0" smtClean="0">
                      <a:latin typeface="Times New Roman" panose="02020603050405020304" pitchFamily="18" charset="0"/>
                      <a:cs typeface="Times New Roman" panose="02020603050405020304" pitchFamily="18" charset="0"/>
                    </a:rPr>
                    <a:t>L</a:t>
                  </a:r>
                  <a:endParaRPr lang="en-US" sz="1400" i="1" dirty="0">
                    <a:latin typeface="Times New Roman" panose="02020603050405020304" pitchFamily="18" charset="0"/>
                    <a:cs typeface="Times New Roman" panose="02020603050405020304" pitchFamily="18" charset="0"/>
                  </a:endParaRPr>
                </a:p>
              </p:txBody>
            </p:sp>
            <p:sp>
              <p:nvSpPr>
                <p:cNvPr id="89" name="TextBox 88"/>
                <p:cNvSpPr txBox="1"/>
                <p:nvPr/>
              </p:nvSpPr>
              <p:spPr>
                <a:xfrm>
                  <a:off x="4415065" y="2656933"/>
                  <a:ext cx="304892" cy="307777"/>
                </a:xfrm>
                <a:prstGeom prst="rect">
                  <a:avLst/>
                </a:prstGeom>
                <a:noFill/>
              </p:spPr>
              <p:txBody>
                <a:bodyPr wrap="none" rtlCol="0">
                  <a:spAutoFit/>
                </a:bodyPr>
                <a:lstStyle/>
                <a:p>
                  <a:r>
                    <a:rPr lang="en-US" sz="1400" i="1" dirty="0" smtClean="0">
                      <a:latin typeface="Times New Roman" panose="02020603050405020304" pitchFamily="18" charset="0"/>
                      <a:cs typeface="Times New Roman" panose="02020603050405020304" pitchFamily="18" charset="0"/>
                    </a:rPr>
                    <a:t>N</a:t>
                  </a:r>
                  <a:endParaRPr lang="en-US" sz="1400" i="1" dirty="0">
                    <a:latin typeface="Times New Roman" panose="02020603050405020304" pitchFamily="18" charset="0"/>
                    <a:cs typeface="Times New Roman" panose="02020603050405020304" pitchFamily="18" charset="0"/>
                  </a:endParaRPr>
                </a:p>
              </p:txBody>
            </p:sp>
            <p:sp>
              <p:nvSpPr>
                <p:cNvPr id="91" name="TextBox 90"/>
                <p:cNvSpPr txBox="1"/>
                <p:nvPr/>
              </p:nvSpPr>
              <p:spPr>
                <a:xfrm>
                  <a:off x="3144476" y="2059385"/>
                  <a:ext cx="314510" cy="307777"/>
                </a:xfrm>
                <a:prstGeom prst="rect">
                  <a:avLst/>
                </a:prstGeom>
                <a:noFill/>
              </p:spPr>
              <p:txBody>
                <a:bodyPr wrap="none" rtlCol="0">
                  <a:spAutoFit/>
                </a:bodyPr>
                <a:lstStyle/>
                <a:p>
                  <a:r>
                    <a:rPr lang="en-US" sz="1400" i="1" dirty="0" smtClean="0">
                      <a:latin typeface="Times New Roman" panose="02020603050405020304" pitchFamily="18" charset="0"/>
                      <a:cs typeface="Times New Roman" panose="02020603050405020304" pitchFamily="18" charset="0"/>
                    </a:rPr>
                    <a:t>H</a:t>
                  </a:r>
                  <a:endParaRPr lang="en-US" sz="1400" i="1" dirty="0">
                    <a:latin typeface="Times New Roman" panose="02020603050405020304" pitchFamily="18" charset="0"/>
                    <a:cs typeface="Times New Roman" panose="02020603050405020304" pitchFamily="18" charset="0"/>
                  </a:endParaRPr>
                </a:p>
              </p:txBody>
            </p:sp>
            <p:sp>
              <p:nvSpPr>
                <p:cNvPr id="92" name="TextBox 91"/>
                <p:cNvSpPr txBox="1"/>
                <p:nvPr/>
              </p:nvSpPr>
              <p:spPr>
                <a:xfrm>
                  <a:off x="5729959" y="2053957"/>
                  <a:ext cx="314510" cy="307777"/>
                </a:xfrm>
                <a:prstGeom prst="rect">
                  <a:avLst/>
                </a:prstGeom>
                <a:noFill/>
              </p:spPr>
              <p:txBody>
                <a:bodyPr wrap="none" rtlCol="0">
                  <a:spAutoFit/>
                </a:bodyPr>
                <a:lstStyle/>
                <a:p>
                  <a:r>
                    <a:rPr lang="en-US" sz="1400" i="1" dirty="0" smtClean="0">
                      <a:latin typeface="Times New Roman" panose="02020603050405020304" pitchFamily="18" charset="0"/>
                      <a:cs typeface="Times New Roman" panose="02020603050405020304" pitchFamily="18" charset="0"/>
                    </a:rPr>
                    <a:t>H</a:t>
                  </a:r>
                  <a:endParaRPr lang="en-US" sz="1400" i="1" dirty="0">
                    <a:latin typeface="Times New Roman" panose="02020603050405020304" pitchFamily="18" charset="0"/>
                    <a:cs typeface="Times New Roman" panose="02020603050405020304" pitchFamily="18" charset="0"/>
                  </a:endParaRPr>
                </a:p>
              </p:txBody>
            </p:sp>
          </p:grpSp>
          <p:sp>
            <p:nvSpPr>
              <p:cNvPr id="96" name="TextBox 95"/>
              <p:cNvSpPr txBox="1"/>
              <p:nvPr/>
            </p:nvSpPr>
            <p:spPr>
              <a:xfrm>
                <a:off x="4015774" y="2131126"/>
                <a:ext cx="1010213" cy="369332"/>
              </a:xfrm>
              <a:prstGeom prst="rect">
                <a:avLst/>
              </a:prstGeom>
              <a:noFill/>
            </p:spPr>
            <p:txBody>
              <a:bodyPr wrap="none" rtlCol="0">
                <a:spAutoFit/>
              </a:bodyPr>
              <a:lstStyle/>
              <a:p>
                <a:r>
                  <a:rPr lang="en-US" dirty="0" smtClean="0">
                    <a:latin typeface="Symbol" panose="05050102010706020507" pitchFamily="18" charset="2"/>
                  </a:rPr>
                  <a:t>D</a:t>
                </a:r>
                <a:r>
                  <a:rPr lang="en-US" dirty="0" smtClean="0">
                    <a:latin typeface="Times New Roman" panose="02020603050405020304" pitchFamily="18" charset="0"/>
                    <a:cs typeface="Times New Roman" panose="02020603050405020304" pitchFamily="18" charset="0"/>
                  </a:rPr>
                  <a:t>L</a:t>
                </a:r>
                <a:r>
                  <a:rPr lang="en-US" dirty="0" smtClean="0"/>
                  <a:t> </a:t>
                </a:r>
                <a:r>
                  <a:rPr lang="en-US" dirty="0" smtClean="0">
                    <a:latin typeface="Symbol" panose="05050102010706020507" pitchFamily="18" charset="2"/>
                  </a:rPr>
                  <a:t>= </a:t>
                </a:r>
                <a:r>
                  <a:rPr lang="en-US" dirty="0" smtClean="0">
                    <a:latin typeface="Symbol" panose="05050102010706020507" pitchFamily="18" charset="2"/>
                    <a:sym typeface="Euclid Symbol" panose="05050102010706020507" pitchFamily="18" charset="2"/>
                  </a:rPr>
                  <a:t>2</a:t>
                </a:r>
                <a:endParaRPr lang="en-US" dirty="0">
                  <a:latin typeface="Symbol" panose="05050102010706020507" pitchFamily="18" charset="2"/>
                </a:endParaRPr>
              </a:p>
            </p:txBody>
          </p:sp>
        </p:grpSp>
        <p:sp>
          <p:nvSpPr>
            <p:cNvPr id="27" name="TextBox 26"/>
            <p:cNvSpPr txBox="1"/>
            <p:nvPr/>
          </p:nvSpPr>
          <p:spPr>
            <a:xfrm>
              <a:off x="7166104" y="5268760"/>
              <a:ext cx="312906" cy="369332"/>
            </a:xfrm>
            <a:prstGeom prst="rect">
              <a:avLst/>
            </a:prstGeom>
            <a:noFill/>
          </p:spPr>
          <p:txBody>
            <a:bodyPr wrap="none" rtlCol="0">
              <a:spAutoFit/>
            </a:bodyPr>
            <a:lstStyle/>
            <a:p>
              <a:r>
                <a:rPr lang="en-US" dirty="0"/>
                <a:t>_</a:t>
              </a:r>
            </a:p>
          </p:txBody>
        </p:sp>
      </p:grpSp>
      <p:sp>
        <p:nvSpPr>
          <p:cNvPr id="97" name="TextBox 96"/>
          <p:cNvSpPr txBox="1"/>
          <p:nvPr/>
        </p:nvSpPr>
        <p:spPr>
          <a:xfrm>
            <a:off x="1347379" y="2131126"/>
            <a:ext cx="1010213" cy="369332"/>
          </a:xfrm>
          <a:prstGeom prst="rect">
            <a:avLst/>
          </a:prstGeom>
          <a:noFill/>
        </p:spPr>
        <p:txBody>
          <a:bodyPr wrap="none" rtlCol="0">
            <a:spAutoFit/>
          </a:bodyPr>
          <a:lstStyle/>
          <a:p>
            <a:r>
              <a:rPr lang="en-US" dirty="0" smtClean="0">
                <a:latin typeface="Symbol" panose="05050102010706020507" pitchFamily="18" charset="2"/>
              </a:rPr>
              <a:t>D</a:t>
            </a:r>
            <a:r>
              <a:rPr lang="en-US" dirty="0" smtClean="0">
                <a:latin typeface="Times New Roman" panose="02020603050405020304" pitchFamily="18" charset="0"/>
                <a:cs typeface="Times New Roman" panose="02020603050405020304" pitchFamily="18" charset="0"/>
              </a:rPr>
              <a:t>L</a:t>
            </a:r>
            <a:r>
              <a:rPr lang="en-US" dirty="0" smtClean="0"/>
              <a:t> </a:t>
            </a:r>
            <a:r>
              <a:rPr lang="en-US" dirty="0" smtClean="0">
                <a:latin typeface="Symbol" panose="05050102010706020507" pitchFamily="18" charset="2"/>
              </a:rPr>
              <a:t>= </a:t>
            </a:r>
            <a:r>
              <a:rPr lang="en-US" dirty="0" smtClean="0">
                <a:latin typeface="Symbol" panose="05050102010706020507" pitchFamily="18" charset="2"/>
                <a:sym typeface="Euclid Symbol" panose="05050102010706020507" pitchFamily="18" charset="2"/>
              </a:rPr>
              <a:t></a:t>
            </a:r>
            <a:r>
              <a:rPr lang="en-US" dirty="0" smtClean="0">
                <a:latin typeface="Symbol" panose="05050102010706020507" pitchFamily="18" charset="2"/>
              </a:rPr>
              <a:t>1</a:t>
            </a:r>
            <a:endParaRPr lang="en-US" dirty="0">
              <a:latin typeface="Symbol" panose="05050102010706020507" pitchFamily="18" charset="2"/>
            </a:endParaRPr>
          </a:p>
        </p:txBody>
      </p:sp>
      <p:sp>
        <p:nvSpPr>
          <p:cNvPr id="29" name="TextBox 28"/>
          <p:cNvSpPr txBox="1"/>
          <p:nvPr/>
        </p:nvSpPr>
        <p:spPr>
          <a:xfrm>
            <a:off x="324978" y="3171378"/>
            <a:ext cx="2605137" cy="369332"/>
          </a:xfrm>
          <a:prstGeom prst="rect">
            <a:avLst/>
          </a:prstGeom>
          <a:noFill/>
        </p:spPr>
        <p:txBody>
          <a:bodyPr wrap="none" rtlCol="0">
            <a:spAutoFit/>
          </a:bodyPr>
          <a:lstStyle/>
          <a:p>
            <a:r>
              <a:rPr lang="en-US" dirty="0" smtClean="0"/>
              <a:t>Inverse decay,</a:t>
            </a:r>
            <a:r>
              <a:rPr lang="en-US" i="1" dirty="0" smtClean="0">
                <a:latin typeface="Times New Roman" panose="02020603050405020304" pitchFamily="18" charset="0"/>
                <a:cs typeface="Times New Roman" panose="02020603050405020304" pitchFamily="18" charset="0"/>
              </a:rPr>
              <a:t> H L </a:t>
            </a:r>
            <a:r>
              <a:rPr lang="en-US" dirty="0" smtClean="0">
                <a:sym typeface="Symbol" panose="05050102010706020507" pitchFamily="18" charset="2"/>
              </a:rPr>
              <a:t> </a:t>
            </a:r>
            <a:r>
              <a:rPr lang="en-US" i="1" dirty="0" smtClean="0">
                <a:latin typeface="Times New Roman" panose="02020603050405020304" pitchFamily="18" charset="0"/>
                <a:cs typeface="Times New Roman" panose="02020603050405020304" pitchFamily="18" charset="0"/>
                <a:sym typeface="Symbol" panose="05050102010706020507" pitchFamily="18" charset="2"/>
              </a:rPr>
              <a:t>N</a:t>
            </a:r>
            <a:endParaRPr lang="en-US" i="1"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3150417" y="3179592"/>
            <a:ext cx="2831865" cy="369332"/>
          </a:xfrm>
          <a:prstGeom prst="rect">
            <a:avLst/>
          </a:prstGeom>
          <a:noFill/>
        </p:spPr>
        <p:txBody>
          <a:bodyPr wrap="none" rtlCol="0">
            <a:spAutoFit/>
          </a:bodyPr>
          <a:lstStyle/>
          <a:p>
            <a:r>
              <a:rPr lang="en-US" dirty="0" smtClean="0">
                <a:latin typeface="Symbol" panose="05050102010706020507" pitchFamily="18" charset="2"/>
              </a:rPr>
              <a:t>2 </a:t>
            </a:r>
            <a:r>
              <a:rPr lang="en-US" dirty="0" smtClean="0">
                <a:latin typeface="Symbol" panose="05050102010706020507" pitchFamily="18" charset="2"/>
                <a:sym typeface="Euclid Symbol" panose="05050102010706020507" pitchFamily="18" charset="2"/>
              </a:rPr>
              <a:t> </a:t>
            </a:r>
            <a:r>
              <a:rPr lang="en-US" dirty="0" smtClean="0">
                <a:latin typeface="Symbol" panose="05050102010706020507" pitchFamily="18" charset="2"/>
              </a:rPr>
              <a:t>2</a:t>
            </a:r>
            <a:r>
              <a:rPr lang="en-US" dirty="0" smtClean="0"/>
              <a:t> scattering, </a:t>
            </a:r>
            <a:r>
              <a:rPr lang="en-US" i="1" dirty="0">
                <a:latin typeface="Times New Roman" panose="02020603050405020304" pitchFamily="18" charset="0"/>
                <a:cs typeface="Times New Roman" panose="02020603050405020304" pitchFamily="18" charset="0"/>
              </a:rPr>
              <a:t>N</a:t>
            </a:r>
            <a:r>
              <a:rPr lang="en-US" i="1" dirty="0" smtClean="0">
                <a:latin typeface="Times New Roman" panose="02020603050405020304" pitchFamily="18" charset="0"/>
                <a:cs typeface="Times New Roman" panose="02020603050405020304" pitchFamily="18" charset="0"/>
              </a:rPr>
              <a:t> L </a:t>
            </a:r>
            <a:r>
              <a:rPr lang="en-US" dirty="0" smtClean="0">
                <a:latin typeface="Times New Roman" panose="02020603050405020304" pitchFamily="18" charset="0"/>
                <a:cs typeface="Times New Roman" panose="02020603050405020304" pitchFamily="18" charset="0"/>
                <a:sym typeface="Symbol" panose="05050102010706020507" pitchFamily="18" charset="2"/>
              </a:rPr>
              <a:t></a:t>
            </a:r>
            <a:r>
              <a:rPr lang="en-US" i="1" dirty="0" smtClean="0">
                <a:latin typeface="Times New Roman" panose="02020603050405020304" pitchFamily="18" charset="0"/>
                <a:cs typeface="Times New Roman" panose="02020603050405020304" pitchFamily="18" charset="0"/>
              </a:rPr>
              <a:t> t </a:t>
            </a:r>
            <a:r>
              <a:rPr lang="en-US" i="1" dirty="0" err="1" smtClean="0">
                <a:latin typeface="Times New Roman" panose="02020603050405020304" pitchFamily="18" charset="0"/>
                <a:cs typeface="Times New Roman" panose="02020603050405020304" pitchFamily="18" charset="0"/>
              </a:rPr>
              <a:t>t</a:t>
            </a:r>
            <a:endParaRPr lang="en-US" dirty="0"/>
          </a:p>
        </p:txBody>
      </p:sp>
      <p:grpSp>
        <p:nvGrpSpPr>
          <p:cNvPr id="112" name="Group 111"/>
          <p:cNvGrpSpPr/>
          <p:nvPr/>
        </p:nvGrpSpPr>
        <p:grpSpPr>
          <a:xfrm>
            <a:off x="3181587" y="2063682"/>
            <a:ext cx="2793992" cy="1157404"/>
            <a:chOff x="3181587" y="2063682"/>
            <a:chExt cx="2793992" cy="1157404"/>
          </a:xfrm>
        </p:grpSpPr>
        <p:grpSp>
          <p:nvGrpSpPr>
            <p:cNvPr id="20" name="Group 19"/>
            <p:cNvGrpSpPr/>
            <p:nvPr/>
          </p:nvGrpSpPr>
          <p:grpSpPr>
            <a:xfrm>
              <a:off x="3181587" y="2063682"/>
              <a:ext cx="2743985" cy="1127758"/>
              <a:chOff x="3474942" y="4055513"/>
              <a:chExt cx="2743985" cy="1127758"/>
            </a:xfrm>
          </p:grpSpPr>
          <p:cxnSp>
            <p:nvCxnSpPr>
              <p:cNvPr id="82" name="Straight Connector 81"/>
              <p:cNvCxnSpPr/>
              <p:nvPr/>
            </p:nvCxnSpPr>
            <p:spPr>
              <a:xfrm rot="1500000">
                <a:off x="5174073" y="4831479"/>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558214" y="4633506"/>
                <a:ext cx="64008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20100000">
                <a:off x="5159435" y="4440450"/>
                <a:ext cx="914400"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500000" flipH="1">
                <a:off x="3681820" y="4441781"/>
                <a:ext cx="914400" cy="0"/>
              </a:xfrm>
              <a:prstGeom prst="line">
                <a:avLst/>
              </a:prstGeom>
              <a:ln w="285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20100000" flipH="1">
                <a:off x="3681820" y="4826897"/>
                <a:ext cx="914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3487036" y="4875494"/>
                <a:ext cx="284052" cy="307777"/>
              </a:xfrm>
              <a:prstGeom prst="rect">
                <a:avLst/>
              </a:prstGeom>
              <a:noFill/>
            </p:spPr>
            <p:txBody>
              <a:bodyPr wrap="none" rtlCol="0">
                <a:spAutoFit/>
              </a:bodyPr>
              <a:lstStyle/>
              <a:p>
                <a:r>
                  <a:rPr lang="en-US" sz="1400" i="1" dirty="0" smtClean="0">
                    <a:latin typeface="Times New Roman" panose="02020603050405020304" pitchFamily="18" charset="0"/>
                    <a:cs typeface="Times New Roman" panose="02020603050405020304" pitchFamily="18" charset="0"/>
                  </a:rPr>
                  <a:t>L</a:t>
                </a:r>
                <a:endParaRPr lang="en-US" sz="1400" i="1" dirty="0">
                  <a:latin typeface="Times New Roman" panose="02020603050405020304" pitchFamily="18" charset="0"/>
                  <a:cs typeface="Times New Roman" panose="02020603050405020304" pitchFamily="18" charset="0"/>
                </a:endParaRPr>
              </a:p>
            </p:txBody>
          </p:sp>
          <p:sp>
            <p:nvSpPr>
              <p:cNvPr id="90" name="TextBox 89"/>
              <p:cNvSpPr txBox="1"/>
              <p:nvPr/>
            </p:nvSpPr>
            <p:spPr>
              <a:xfrm>
                <a:off x="3474942" y="4075068"/>
                <a:ext cx="304892" cy="307777"/>
              </a:xfrm>
              <a:prstGeom prst="rect">
                <a:avLst/>
              </a:prstGeom>
              <a:noFill/>
            </p:spPr>
            <p:txBody>
              <a:bodyPr wrap="none" rtlCol="0">
                <a:spAutoFit/>
              </a:bodyPr>
              <a:lstStyle/>
              <a:p>
                <a:r>
                  <a:rPr lang="en-US" sz="1400" i="1" dirty="0" smtClean="0">
                    <a:latin typeface="Times New Roman" panose="02020603050405020304" pitchFamily="18" charset="0"/>
                    <a:cs typeface="Times New Roman" panose="02020603050405020304" pitchFamily="18" charset="0"/>
                  </a:rPr>
                  <a:t>N</a:t>
                </a:r>
                <a:endParaRPr lang="en-US" sz="1400" i="1" dirty="0">
                  <a:latin typeface="Times New Roman" panose="02020603050405020304" pitchFamily="18" charset="0"/>
                  <a:cs typeface="Times New Roman" panose="02020603050405020304" pitchFamily="18" charset="0"/>
                </a:endParaRPr>
              </a:p>
            </p:txBody>
          </p:sp>
          <p:sp>
            <p:nvSpPr>
              <p:cNvPr id="93" name="TextBox 92"/>
              <p:cNvSpPr txBox="1"/>
              <p:nvPr/>
            </p:nvSpPr>
            <p:spPr>
              <a:xfrm>
                <a:off x="5984567" y="4055513"/>
                <a:ext cx="234360" cy="307777"/>
              </a:xfrm>
              <a:prstGeom prst="rect">
                <a:avLst/>
              </a:prstGeom>
              <a:noFill/>
            </p:spPr>
            <p:txBody>
              <a:bodyPr wrap="none" rtlCol="0">
                <a:spAutoFit/>
              </a:bodyPr>
              <a:lstStyle/>
              <a:p>
                <a:r>
                  <a:rPr lang="en-US" sz="1400" i="1" dirty="0" smtClean="0">
                    <a:latin typeface="Times New Roman" panose="02020603050405020304" pitchFamily="18" charset="0"/>
                    <a:cs typeface="Times New Roman" panose="02020603050405020304" pitchFamily="18" charset="0"/>
                  </a:rPr>
                  <a:t>t</a:t>
                </a:r>
                <a:endParaRPr lang="en-US" sz="1400" i="1" dirty="0">
                  <a:latin typeface="Times New Roman" panose="02020603050405020304" pitchFamily="18" charset="0"/>
                  <a:cs typeface="Times New Roman" panose="02020603050405020304" pitchFamily="18" charset="0"/>
                </a:endParaRPr>
              </a:p>
            </p:txBody>
          </p:sp>
          <p:sp>
            <p:nvSpPr>
              <p:cNvPr id="95" name="TextBox 94"/>
              <p:cNvSpPr txBox="1"/>
              <p:nvPr/>
            </p:nvSpPr>
            <p:spPr>
              <a:xfrm>
                <a:off x="4698055" y="4603037"/>
                <a:ext cx="314510" cy="307777"/>
              </a:xfrm>
              <a:prstGeom prst="rect">
                <a:avLst/>
              </a:prstGeom>
              <a:noFill/>
            </p:spPr>
            <p:txBody>
              <a:bodyPr wrap="none" rtlCol="0">
                <a:spAutoFit/>
              </a:bodyPr>
              <a:lstStyle/>
              <a:p>
                <a:r>
                  <a:rPr lang="en-US" sz="1400" i="1" dirty="0" smtClean="0">
                    <a:latin typeface="Times New Roman" panose="02020603050405020304" pitchFamily="18" charset="0"/>
                    <a:cs typeface="Times New Roman" panose="02020603050405020304" pitchFamily="18" charset="0"/>
                  </a:rPr>
                  <a:t>H</a:t>
                </a:r>
                <a:endParaRPr lang="en-US" sz="1400" i="1" dirty="0">
                  <a:latin typeface="Times New Roman" panose="02020603050405020304" pitchFamily="18" charset="0"/>
                  <a:cs typeface="Times New Roman" panose="02020603050405020304" pitchFamily="18" charset="0"/>
                </a:endParaRPr>
              </a:p>
            </p:txBody>
          </p:sp>
        </p:grpSp>
        <p:sp>
          <p:nvSpPr>
            <p:cNvPr id="28" name="TextBox 27"/>
            <p:cNvSpPr txBox="1"/>
            <p:nvPr/>
          </p:nvSpPr>
          <p:spPr>
            <a:xfrm>
              <a:off x="4083739" y="2131126"/>
              <a:ext cx="1010213" cy="369332"/>
            </a:xfrm>
            <a:prstGeom prst="rect">
              <a:avLst/>
            </a:prstGeom>
            <a:noFill/>
          </p:spPr>
          <p:txBody>
            <a:bodyPr wrap="none" rtlCol="0">
              <a:spAutoFit/>
            </a:bodyPr>
            <a:lstStyle/>
            <a:p>
              <a:r>
                <a:rPr lang="en-US" dirty="0" smtClean="0">
                  <a:latin typeface="Symbol" panose="05050102010706020507" pitchFamily="18" charset="2"/>
                </a:rPr>
                <a:t>D</a:t>
              </a:r>
              <a:r>
                <a:rPr lang="en-US" dirty="0" smtClean="0">
                  <a:latin typeface="Times New Roman" panose="02020603050405020304" pitchFamily="18" charset="0"/>
                  <a:cs typeface="Times New Roman" panose="02020603050405020304" pitchFamily="18" charset="0"/>
                </a:rPr>
                <a:t>L</a:t>
              </a:r>
              <a:r>
                <a:rPr lang="en-US" dirty="0" smtClean="0"/>
                <a:t> </a:t>
              </a:r>
              <a:r>
                <a:rPr lang="en-US" dirty="0" smtClean="0">
                  <a:latin typeface="Symbol" panose="05050102010706020507" pitchFamily="18" charset="2"/>
                </a:rPr>
                <a:t>= </a:t>
              </a:r>
              <a:r>
                <a:rPr lang="en-US" dirty="0" smtClean="0">
                  <a:latin typeface="Symbol" panose="05050102010706020507" pitchFamily="18" charset="2"/>
                  <a:sym typeface="Euclid Symbol" panose="05050102010706020507" pitchFamily="18" charset="2"/>
                </a:rPr>
                <a:t></a:t>
              </a:r>
              <a:r>
                <a:rPr lang="en-US" dirty="0" smtClean="0">
                  <a:latin typeface="Symbol" panose="05050102010706020507" pitchFamily="18" charset="2"/>
                </a:rPr>
                <a:t>1</a:t>
              </a:r>
              <a:endParaRPr lang="en-US" dirty="0">
                <a:latin typeface="Symbol" panose="05050102010706020507" pitchFamily="18" charset="2"/>
              </a:endParaRPr>
            </a:p>
          </p:txBody>
        </p:sp>
        <p:grpSp>
          <p:nvGrpSpPr>
            <p:cNvPr id="111" name="Group 110"/>
            <p:cNvGrpSpPr/>
            <p:nvPr/>
          </p:nvGrpSpPr>
          <p:grpSpPr>
            <a:xfrm>
              <a:off x="5701145" y="2749223"/>
              <a:ext cx="274434" cy="471863"/>
              <a:chOff x="8310494" y="438328"/>
              <a:chExt cx="274434" cy="471863"/>
            </a:xfrm>
          </p:grpSpPr>
          <p:sp>
            <p:nvSpPr>
              <p:cNvPr id="109" name="TextBox 108"/>
              <p:cNvSpPr txBox="1"/>
              <p:nvPr/>
            </p:nvSpPr>
            <p:spPr>
              <a:xfrm>
                <a:off x="8330531" y="602414"/>
                <a:ext cx="234360" cy="307777"/>
              </a:xfrm>
              <a:prstGeom prst="rect">
                <a:avLst/>
              </a:prstGeom>
              <a:noFill/>
            </p:spPr>
            <p:txBody>
              <a:bodyPr wrap="none" rtlCol="0">
                <a:spAutoFit/>
              </a:bodyPr>
              <a:lstStyle/>
              <a:p>
                <a:r>
                  <a:rPr lang="en-US" sz="1400" i="1" dirty="0" smtClean="0">
                    <a:latin typeface="Times New Roman" panose="02020603050405020304" pitchFamily="18" charset="0"/>
                    <a:cs typeface="Times New Roman" panose="02020603050405020304" pitchFamily="18" charset="0"/>
                  </a:rPr>
                  <a:t>t</a:t>
                </a:r>
                <a:endParaRPr lang="en-US" sz="1400" i="1" dirty="0">
                  <a:latin typeface="Times New Roman" panose="02020603050405020304" pitchFamily="18" charset="0"/>
                  <a:cs typeface="Times New Roman" panose="02020603050405020304" pitchFamily="18" charset="0"/>
                </a:endParaRPr>
              </a:p>
            </p:txBody>
          </p:sp>
          <p:sp>
            <p:nvSpPr>
              <p:cNvPr id="110" name="TextBox 109"/>
              <p:cNvSpPr txBox="1"/>
              <p:nvPr/>
            </p:nvSpPr>
            <p:spPr>
              <a:xfrm>
                <a:off x="8310494" y="438328"/>
                <a:ext cx="274434" cy="307777"/>
              </a:xfrm>
              <a:prstGeom prst="rect">
                <a:avLst/>
              </a:prstGeom>
              <a:noFill/>
            </p:spPr>
            <p:txBody>
              <a:bodyPr wrap="none" rtlCol="0">
                <a:spAutoFit/>
              </a:bodyPr>
              <a:lstStyle/>
              <a:p>
                <a:r>
                  <a:rPr lang="en-US" sz="1400" i="1" dirty="0" smtClean="0">
                    <a:latin typeface="Times New Roman" panose="02020603050405020304" pitchFamily="18" charset="0"/>
                    <a:cs typeface="Times New Roman" panose="02020603050405020304" pitchFamily="18" charset="0"/>
                  </a:rPr>
                  <a:t>_</a:t>
                </a:r>
                <a:endParaRPr lang="en-US" sz="1400" i="1" dirty="0">
                  <a:latin typeface="Times New Roman" panose="02020603050405020304" pitchFamily="18" charset="0"/>
                  <a:cs typeface="Times New Roman" panose="02020603050405020304" pitchFamily="18" charset="0"/>
                </a:endParaRPr>
              </a:p>
            </p:txBody>
          </p:sp>
        </p:grpSp>
      </p:grpSp>
      <p:sp>
        <p:nvSpPr>
          <p:cNvPr id="63" name="TextBox 62"/>
          <p:cNvSpPr txBox="1"/>
          <p:nvPr/>
        </p:nvSpPr>
        <p:spPr>
          <a:xfrm>
            <a:off x="5721812" y="3017858"/>
            <a:ext cx="274434" cy="307777"/>
          </a:xfrm>
          <a:prstGeom prst="rect">
            <a:avLst/>
          </a:prstGeom>
          <a:noFill/>
        </p:spPr>
        <p:txBody>
          <a:bodyPr wrap="none" rtlCol="0">
            <a:spAutoFit/>
          </a:bodyPr>
          <a:lstStyle/>
          <a:p>
            <a:r>
              <a:rPr lang="en-US" sz="1400" i="1" dirty="0" smtClean="0">
                <a:latin typeface="Times New Roman" panose="02020603050405020304" pitchFamily="18" charset="0"/>
                <a:cs typeface="Times New Roman" panose="02020603050405020304" pitchFamily="18" charset="0"/>
              </a:rPr>
              <a:t>_</a:t>
            </a:r>
            <a:endParaRPr lang="en-US" sz="1400" i="1" dirty="0">
              <a:latin typeface="Times New Roman" panose="02020603050405020304" pitchFamily="18" charset="0"/>
              <a:cs typeface="Times New Roman" panose="02020603050405020304" pitchFamily="18" charset="0"/>
            </a:endParaRPr>
          </a:p>
        </p:txBody>
      </p:sp>
      <p:grpSp>
        <p:nvGrpSpPr>
          <p:cNvPr id="8" name="Group 7"/>
          <p:cNvGrpSpPr/>
          <p:nvPr/>
        </p:nvGrpSpPr>
        <p:grpSpPr>
          <a:xfrm>
            <a:off x="6120190" y="2898745"/>
            <a:ext cx="3004990" cy="641965"/>
            <a:chOff x="6670375" y="2898745"/>
            <a:chExt cx="3004990" cy="641965"/>
          </a:xfrm>
        </p:grpSpPr>
        <p:sp>
          <p:nvSpPr>
            <p:cNvPr id="101" name="TextBox 100"/>
            <p:cNvSpPr txBox="1"/>
            <p:nvPr/>
          </p:nvSpPr>
          <p:spPr>
            <a:xfrm>
              <a:off x="6670375" y="3171378"/>
              <a:ext cx="3004990" cy="369332"/>
            </a:xfrm>
            <a:prstGeom prst="rect">
              <a:avLst/>
            </a:prstGeom>
            <a:noFill/>
          </p:spPr>
          <p:txBody>
            <a:bodyPr wrap="none" rtlCol="0">
              <a:spAutoFit/>
            </a:bodyPr>
            <a:lstStyle/>
            <a:p>
              <a:r>
                <a:rPr lang="en-US" dirty="0" smtClean="0">
                  <a:latin typeface="Symbol" panose="05050102010706020507" pitchFamily="18" charset="2"/>
                </a:rPr>
                <a:t>2 </a:t>
              </a:r>
              <a:r>
                <a:rPr lang="en-US" dirty="0" smtClean="0">
                  <a:latin typeface="Symbol" panose="05050102010706020507" pitchFamily="18" charset="2"/>
                  <a:sym typeface="Euclid Symbol" panose="05050102010706020507" pitchFamily="18" charset="2"/>
                </a:rPr>
                <a:t> </a:t>
              </a:r>
              <a:r>
                <a:rPr lang="en-US" dirty="0" smtClean="0">
                  <a:latin typeface="Symbol" panose="05050102010706020507" pitchFamily="18" charset="2"/>
                </a:rPr>
                <a:t>2</a:t>
              </a:r>
              <a:r>
                <a:rPr lang="en-US" dirty="0" smtClean="0"/>
                <a:t> scattering, </a:t>
              </a:r>
              <a:r>
                <a:rPr lang="en-US" i="1" dirty="0">
                  <a:latin typeface="Times New Roman" panose="02020603050405020304" pitchFamily="18" charset="0"/>
                  <a:cs typeface="Times New Roman" panose="02020603050405020304" pitchFamily="18" charset="0"/>
                </a:rPr>
                <a:t>H L </a:t>
              </a:r>
              <a:r>
                <a:rPr lang="en-US" dirty="0">
                  <a:latin typeface="Times New Roman" panose="02020603050405020304" pitchFamily="18" charset="0"/>
                  <a:cs typeface="Times New Roman" panose="02020603050405020304" pitchFamily="18" charset="0"/>
                  <a:sym typeface="Symbol" panose="05050102010706020507" pitchFamily="18" charset="2"/>
                </a:rPr>
                <a:t></a:t>
              </a:r>
              <a:r>
                <a:rPr lang="en-US" dirty="0" smtClean="0">
                  <a:sym typeface="Symbol" panose="05050102010706020507" pitchFamily="18" charset="2"/>
                </a:rPr>
                <a:t> </a:t>
              </a:r>
              <a:r>
                <a:rPr lang="en-US" i="1" dirty="0">
                  <a:latin typeface="Times New Roman" panose="02020603050405020304" pitchFamily="18" charset="0"/>
                  <a:cs typeface="Times New Roman" panose="02020603050405020304" pitchFamily="18" charset="0"/>
                </a:rPr>
                <a:t>H L</a:t>
              </a:r>
              <a:endParaRPr lang="en-US" dirty="0"/>
            </a:p>
          </p:txBody>
        </p:sp>
        <p:sp>
          <p:nvSpPr>
            <p:cNvPr id="64" name="TextBox 63"/>
            <p:cNvSpPr txBox="1"/>
            <p:nvPr/>
          </p:nvSpPr>
          <p:spPr>
            <a:xfrm>
              <a:off x="9342321" y="2898745"/>
              <a:ext cx="312906" cy="369332"/>
            </a:xfrm>
            <a:prstGeom prst="rect">
              <a:avLst/>
            </a:prstGeom>
            <a:noFill/>
          </p:spPr>
          <p:txBody>
            <a:bodyPr wrap="none" rtlCol="0">
              <a:spAutoFit/>
            </a:bodyPr>
            <a:lstStyle/>
            <a:p>
              <a:r>
                <a:rPr lang="en-US" dirty="0"/>
                <a:t>_</a:t>
              </a:r>
            </a:p>
          </p:txBody>
        </p:sp>
      </p:grpSp>
      <p:sp>
        <p:nvSpPr>
          <p:cNvPr id="67"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grpSp>
        <p:nvGrpSpPr>
          <p:cNvPr id="56" name="Group 55"/>
          <p:cNvGrpSpPr/>
          <p:nvPr/>
        </p:nvGrpSpPr>
        <p:grpSpPr>
          <a:xfrm>
            <a:off x="1" y="4600750"/>
            <a:ext cx="9143999" cy="1661993"/>
            <a:chOff x="1" y="782993"/>
            <a:chExt cx="9143999" cy="1661993"/>
          </a:xfrm>
        </p:grpSpPr>
        <p:sp>
          <p:nvSpPr>
            <p:cNvPr id="57" name="TextBox 56"/>
            <p:cNvSpPr txBox="1"/>
            <p:nvPr/>
          </p:nvSpPr>
          <p:spPr>
            <a:xfrm>
              <a:off x="1" y="782993"/>
              <a:ext cx="9143999" cy="1661993"/>
            </a:xfrm>
            <a:prstGeom prst="rect">
              <a:avLst/>
            </a:prstGeom>
            <a:noFill/>
          </p:spPr>
          <p:txBody>
            <a:bodyPr wrap="square" rtlCol="0">
              <a:spAutoFit/>
            </a:bodyPr>
            <a:lstStyle/>
            <a:p>
              <a:pPr marL="342900" indent="-342900">
                <a:buFont typeface="Arial" panose="020B0604020202020204" pitchFamily="34" charset="0"/>
                <a:buChar char="•"/>
              </a:pPr>
              <a:r>
                <a:rPr lang="en-US" dirty="0" smtClean="0"/>
                <a:t>Interesting constraints on neutrino-sector parameters:</a:t>
              </a:r>
            </a:p>
            <a:p>
              <a:pPr marL="285750" indent="-285750">
                <a:buFont typeface="Arial" panose="020B0604020202020204" pitchFamily="34" charset="0"/>
                <a:buChar char="•"/>
              </a:pPr>
              <a:endParaRPr lang="en-US" sz="1000" i="1" dirty="0"/>
            </a:p>
            <a:p>
              <a:pPr marL="742950" lvl="1" indent="-285750">
                <a:buFont typeface="Courier New" panose="02070309020205020404" pitchFamily="49" charset="0"/>
                <a:buChar char="o"/>
              </a:pPr>
              <a:r>
                <a:rPr lang="en-US" dirty="0" smtClean="0"/>
                <a:t>Condition for </a:t>
              </a:r>
              <a:r>
                <a:rPr lang="en-US" i="1" dirty="0" smtClean="0">
                  <a:latin typeface="Times New Roman" panose="02020603050405020304" pitchFamily="18" charset="0"/>
                  <a:cs typeface="Times New Roman" panose="02020603050405020304" pitchFamily="18" charset="0"/>
                </a:rPr>
                <a:t>M</a:t>
              </a:r>
              <a:r>
                <a:rPr lang="en-US" baseline="-25000" dirty="0" smtClean="0">
                  <a:latin typeface="Symbol" panose="05050102010706020507" pitchFamily="18" charset="2"/>
                </a:rPr>
                <a:t>1</a:t>
              </a:r>
              <a:r>
                <a:rPr lang="en-US" dirty="0" smtClean="0"/>
                <a:t> to decay out-of-equilibrium:      </a:t>
              </a:r>
              <a:r>
                <a:rPr lang="en-US" dirty="0" smtClean="0">
                  <a:latin typeface="Symbol" panose="05050102010706020507" pitchFamily="18" charset="2"/>
                  <a:sym typeface="Euclid Math Two" panose="02050601010101010101" pitchFamily="18" charset="2"/>
                </a:rPr>
                <a:t></a:t>
              </a:r>
              <a:r>
                <a:rPr lang="en-US" dirty="0" smtClean="0">
                  <a:latin typeface="Symbol" panose="05050102010706020507" pitchFamily="18" charset="2"/>
                </a:rPr>
                <a:t> 10</a:t>
              </a:r>
              <a:r>
                <a:rPr lang="en-US" baseline="30000" dirty="0" smtClean="0">
                  <a:latin typeface="Symbol" panose="05050102010706020507" pitchFamily="18" charset="2"/>
                </a:rPr>
                <a:t>-3 </a:t>
              </a:r>
              <a:r>
                <a:rPr lang="en-US" dirty="0" smtClean="0">
                  <a:latin typeface="Times New Roman" panose="02020603050405020304" pitchFamily="18" charset="0"/>
                  <a:cs typeface="Times New Roman" panose="02020603050405020304" pitchFamily="18" charset="0"/>
                </a:rPr>
                <a:t>eV</a:t>
              </a:r>
              <a:r>
                <a:rPr lang="en-US" dirty="0"/>
                <a:t> </a:t>
              </a:r>
              <a:r>
                <a:rPr lang="en-US" dirty="0" smtClean="0"/>
                <a:t> (                    ).</a:t>
              </a:r>
            </a:p>
            <a:p>
              <a:pPr marL="742950" lvl="1" indent="-285750">
                <a:buFont typeface="Courier New" panose="02070309020205020404" pitchFamily="49" charset="0"/>
                <a:buChar char="o"/>
              </a:pPr>
              <a:endParaRPr lang="en-US" sz="2000" dirty="0"/>
            </a:p>
            <a:p>
              <a:pPr marL="742950" lvl="1" indent="-285750">
                <a:buFont typeface="Courier New" panose="02070309020205020404" pitchFamily="49" charset="0"/>
                <a:buChar char="o"/>
              </a:pPr>
              <a:r>
                <a:rPr lang="en-US" dirty="0" smtClean="0"/>
                <a:t>Bound on </a:t>
              </a:r>
              <a:r>
                <a:rPr lang="en-US" dirty="0" err="1" smtClean="0"/>
                <a:t>r.m.s</a:t>
              </a:r>
              <a:r>
                <a:rPr lang="en-US" dirty="0" smtClean="0"/>
                <a:t>. neutrino mass to avoid </a:t>
              </a:r>
              <a:r>
                <a:rPr lang="en-US" dirty="0" smtClean="0">
                  <a:latin typeface="Symbol" panose="05050102010706020507" pitchFamily="18" charset="2"/>
                </a:rPr>
                <a:t>D</a:t>
              </a:r>
              <a:r>
                <a:rPr lang="en-US" dirty="0" smtClean="0">
                  <a:latin typeface="Times New Roman" panose="02020603050405020304" pitchFamily="18" charset="0"/>
                  <a:cs typeface="Times New Roman" panose="02020603050405020304" pitchFamily="18" charset="0"/>
                </a:rPr>
                <a:t>L</a:t>
              </a:r>
              <a:r>
                <a:rPr lang="en-US" dirty="0" smtClean="0">
                  <a:latin typeface="Symbol" panose="05050102010706020507" pitchFamily="18" charset="2"/>
                </a:rPr>
                <a:t> = 2 </a:t>
              </a:r>
              <a:r>
                <a:rPr lang="en-US" dirty="0" smtClean="0"/>
                <a:t>washout:                             . </a:t>
              </a:r>
            </a:p>
            <a:p>
              <a:endParaRPr lang="en-US" dirty="0">
                <a:solidFill>
                  <a:srgbClr val="003657"/>
                </a:solidFill>
              </a:endParaRPr>
            </a:p>
          </p:txBody>
        </p:sp>
        <p:graphicFrame>
          <p:nvGraphicFramePr>
            <p:cNvPr id="58" name="Object 57"/>
            <p:cNvGraphicFramePr>
              <a:graphicFrameLocks noChangeAspect="1"/>
            </p:cNvGraphicFramePr>
            <p:nvPr>
              <p:extLst>
                <p:ext uri="{D42A27DB-BD31-4B8C-83A1-F6EECF244321}">
                  <p14:modId xmlns:p14="http://schemas.microsoft.com/office/powerpoint/2010/main" val="2959708112"/>
                </p:ext>
              </p:extLst>
            </p:nvPr>
          </p:nvGraphicFramePr>
          <p:xfrm>
            <a:off x="6801351" y="1194342"/>
            <a:ext cx="1270126" cy="362893"/>
          </p:xfrm>
          <a:graphic>
            <a:graphicData uri="http://schemas.openxmlformats.org/presentationml/2006/ole">
              <mc:AlternateContent xmlns:mc="http://schemas.openxmlformats.org/markup-compatibility/2006">
                <mc:Choice xmlns:v="urn:schemas-microsoft-com:vml" Requires="v">
                  <p:oleObj spid="_x0000_s45267" name="Equation" r:id="rId3" imgW="799920" imgH="228600" progId="Equation.DSMT4">
                    <p:embed/>
                  </p:oleObj>
                </mc:Choice>
                <mc:Fallback>
                  <p:oleObj name="Equation" r:id="rId3" imgW="799920" imgH="228600" progId="Equation.DSMT4">
                    <p:embed/>
                    <p:pic>
                      <p:nvPicPr>
                        <p:cNvPr id="0" name=""/>
                        <p:cNvPicPr/>
                        <p:nvPr/>
                      </p:nvPicPr>
                      <p:blipFill>
                        <a:blip r:embed="rId4"/>
                        <a:stretch>
                          <a:fillRect/>
                        </a:stretch>
                      </p:blipFill>
                      <p:spPr>
                        <a:xfrm>
                          <a:off x="6801351" y="1194342"/>
                          <a:ext cx="1270126" cy="362893"/>
                        </a:xfrm>
                        <a:prstGeom prst="rect">
                          <a:avLst/>
                        </a:prstGeom>
                      </p:spPr>
                    </p:pic>
                  </p:oleObj>
                </mc:Fallback>
              </mc:AlternateContent>
            </a:graphicData>
          </a:graphic>
        </p:graphicFrame>
        <p:graphicFrame>
          <p:nvGraphicFramePr>
            <p:cNvPr id="60" name="Object 59"/>
            <p:cNvGraphicFramePr>
              <a:graphicFrameLocks noChangeAspect="1"/>
            </p:cNvGraphicFramePr>
            <p:nvPr>
              <p:extLst>
                <p:ext uri="{D42A27DB-BD31-4B8C-83A1-F6EECF244321}">
                  <p14:modId xmlns:p14="http://schemas.microsoft.com/office/powerpoint/2010/main" val="2016915149"/>
                </p:ext>
              </p:extLst>
            </p:nvPr>
          </p:nvGraphicFramePr>
          <p:xfrm>
            <a:off x="5315922" y="1194813"/>
            <a:ext cx="301625" cy="361950"/>
          </p:xfrm>
          <a:graphic>
            <a:graphicData uri="http://schemas.openxmlformats.org/presentationml/2006/ole">
              <mc:AlternateContent xmlns:mc="http://schemas.openxmlformats.org/markup-compatibility/2006">
                <mc:Choice xmlns:v="urn:schemas-microsoft-com:vml" Requires="v">
                  <p:oleObj spid="_x0000_s45268" name="Equation" r:id="rId5" imgW="190440" imgH="228600" progId="Equation.DSMT4">
                    <p:embed/>
                  </p:oleObj>
                </mc:Choice>
                <mc:Fallback>
                  <p:oleObj name="Equation" r:id="rId5" imgW="190440" imgH="228600" progId="Equation.DSMT4">
                    <p:embed/>
                    <p:pic>
                      <p:nvPicPr>
                        <p:cNvPr id="0" name=""/>
                        <p:cNvPicPr/>
                        <p:nvPr/>
                      </p:nvPicPr>
                      <p:blipFill>
                        <a:blip r:embed="rId6"/>
                        <a:stretch>
                          <a:fillRect/>
                        </a:stretch>
                      </p:blipFill>
                      <p:spPr>
                        <a:xfrm>
                          <a:off x="5315922" y="1194813"/>
                          <a:ext cx="301625" cy="361950"/>
                        </a:xfrm>
                        <a:prstGeom prst="rect">
                          <a:avLst/>
                        </a:prstGeom>
                      </p:spPr>
                    </p:pic>
                  </p:oleObj>
                </mc:Fallback>
              </mc:AlternateContent>
            </a:graphicData>
          </a:graphic>
        </p:graphicFrame>
        <p:graphicFrame>
          <p:nvGraphicFramePr>
            <p:cNvPr id="61" name="Object 60"/>
            <p:cNvGraphicFramePr>
              <a:graphicFrameLocks noChangeAspect="1"/>
            </p:cNvGraphicFramePr>
            <p:nvPr>
              <p:extLst>
                <p:ext uri="{D42A27DB-BD31-4B8C-83A1-F6EECF244321}">
                  <p14:modId xmlns:p14="http://schemas.microsoft.com/office/powerpoint/2010/main" val="3377858281"/>
                </p:ext>
              </p:extLst>
            </p:nvPr>
          </p:nvGraphicFramePr>
          <p:xfrm>
            <a:off x="6536010" y="1734038"/>
            <a:ext cx="1806240" cy="605570"/>
          </p:xfrm>
          <a:graphic>
            <a:graphicData uri="http://schemas.openxmlformats.org/presentationml/2006/ole">
              <mc:AlternateContent xmlns:mc="http://schemas.openxmlformats.org/markup-compatibility/2006">
                <mc:Choice xmlns:v="urn:schemas-microsoft-com:vml" Requires="v">
                  <p:oleObj spid="_x0000_s45269" name="Equation" r:id="rId7" imgW="1206360" imgH="406080" progId="Equation.DSMT4">
                    <p:embed/>
                  </p:oleObj>
                </mc:Choice>
                <mc:Fallback>
                  <p:oleObj name="Equation" r:id="rId7" imgW="1206360" imgH="406080" progId="Equation.DSMT4">
                    <p:embed/>
                    <p:pic>
                      <p:nvPicPr>
                        <p:cNvPr id="0" name=""/>
                        <p:cNvPicPr/>
                        <p:nvPr/>
                      </p:nvPicPr>
                      <p:blipFill>
                        <a:blip r:embed="rId8"/>
                        <a:stretch>
                          <a:fillRect/>
                        </a:stretch>
                      </p:blipFill>
                      <p:spPr>
                        <a:xfrm>
                          <a:off x="6536010" y="1734038"/>
                          <a:ext cx="1806240" cy="605570"/>
                        </a:xfrm>
                        <a:prstGeom prst="rect">
                          <a:avLst/>
                        </a:prstGeom>
                      </p:spPr>
                    </p:pic>
                  </p:oleObj>
                </mc:Fallback>
              </mc:AlternateContent>
            </a:graphicData>
          </a:graphic>
        </p:graphicFrame>
      </p:grpSp>
    </p:spTree>
    <p:extLst>
      <p:ext uri="{BB962C8B-B14F-4D97-AF65-F5344CB8AC3E}">
        <p14:creationId xmlns:p14="http://schemas.microsoft.com/office/powerpoint/2010/main" val="35600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0"/>
            <a:ext cx="9143999" cy="584775"/>
          </a:xfrm>
          <a:prstGeom prst="rect">
            <a:avLst/>
          </a:prstGeom>
          <a:noFill/>
        </p:spPr>
        <p:txBody>
          <a:bodyPr wrap="square" rtlCol="0">
            <a:spAutoFit/>
          </a:bodyPr>
          <a:lstStyle/>
          <a:p>
            <a:pPr algn="ctr"/>
            <a:r>
              <a:rPr lang="en-US" sz="3200" b="1" dirty="0" smtClean="0"/>
              <a:t>Thermal </a:t>
            </a:r>
            <a:r>
              <a:rPr lang="en-US" sz="3200" b="1" dirty="0" err="1" smtClean="0"/>
              <a:t>Leptogenesis</a:t>
            </a:r>
            <a:endParaRPr lang="en-US" sz="1200" b="1" dirty="0">
              <a:latin typeface="Symbol" panose="05050102010706020507" pitchFamily="18" charset="2"/>
            </a:endParaRPr>
          </a:p>
        </p:txBody>
      </p:sp>
      <p:sp>
        <p:nvSpPr>
          <p:cNvPr id="2" name="TextBox 1"/>
          <p:cNvSpPr txBox="1"/>
          <p:nvPr/>
        </p:nvSpPr>
        <p:spPr>
          <a:xfrm>
            <a:off x="1" y="782993"/>
            <a:ext cx="9143999" cy="3693319"/>
          </a:xfrm>
          <a:prstGeom prst="rect">
            <a:avLst/>
          </a:prstGeom>
          <a:noFill/>
        </p:spPr>
        <p:txBody>
          <a:bodyPr wrap="square" rtlCol="0">
            <a:spAutoFit/>
          </a:bodyPr>
          <a:lstStyle/>
          <a:p>
            <a:pPr marL="285750" indent="-285750">
              <a:buFont typeface="Arial" panose="020B0604020202020204" pitchFamily="34" charset="0"/>
              <a:buChar char="•"/>
            </a:pPr>
            <a:r>
              <a:rPr lang="en-US" dirty="0" err="1" smtClean="0"/>
              <a:t>Leptogenesis</a:t>
            </a:r>
            <a:r>
              <a:rPr lang="en-US" dirty="0" smtClean="0"/>
              <a:t> is BSM, but motivated by observation of neutrino oscillations (and masses).  Also massive right-handed </a:t>
            </a:r>
            <a:r>
              <a:rPr lang="en-US" i="1" dirty="0" smtClean="0">
                <a:latin typeface="Times New Roman" panose="02020603050405020304" pitchFamily="18" charset="0"/>
                <a:cs typeface="Times New Roman" panose="02020603050405020304" pitchFamily="18" charset="0"/>
              </a:rPr>
              <a:t>N</a:t>
            </a:r>
            <a:r>
              <a:rPr lang="en-US" dirty="0" smtClean="0"/>
              <a:t> fermions present in Grand Unified Theories beyond </a:t>
            </a:r>
            <a:r>
              <a:rPr lang="en-US" dirty="0" smtClean="0">
                <a:latin typeface="Times New Roman" panose="02020603050405020304" pitchFamily="18" charset="0"/>
                <a:cs typeface="Times New Roman" panose="02020603050405020304" pitchFamily="18" charset="0"/>
              </a:rPr>
              <a:t>SU</a:t>
            </a:r>
            <a:r>
              <a:rPr lang="en-US" dirty="0" smtClean="0"/>
              <a:t>(</a:t>
            </a:r>
            <a:r>
              <a:rPr lang="en-US" dirty="0" smtClean="0">
                <a:latin typeface="Symbol" panose="05050102010706020507" pitchFamily="18" charset="2"/>
              </a:rPr>
              <a:t>5</a:t>
            </a:r>
            <a:r>
              <a:rPr lang="en-US" dirty="0" smtClean="0"/>
              <a:t>), e.g., </a:t>
            </a:r>
            <a:r>
              <a:rPr lang="en-US" dirty="0" smtClean="0">
                <a:latin typeface="Times New Roman" panose="02020603050405020304" pitchFamily="18" charset="0"/>
                <a:cs typeface="Times New Roman" panose="02020603050405020304" pitchFamily="18" charset="0"/>
              </a:rPr>
              <a:t>SO</a:t>
            </a:r>
            <a:r>
              <a:rPr lang="en-US" dirty="0" smtClean="0"/>
              <a:t>(</a:t>
            </a:r>
            <a:r>
              <a:rPr lang="en-US" dirty="0" smtClean="0">
                <a:latin typeface="Symbol" panose="05050102010706020507" pitchFamily="18" charset="2"/>
              </a:rPr>
              <a:t>10</a:t>
            </a:r>
            <a:r>
              <a:rPr lang="en-US" dirty="0" smtClean="0"/>
              <a:t>).</a:t>
            </a:r>
          </a:p>
          <a:p>
            <a:pPr marL="285750" indent="-285750">
              <a:buFont typeface="Arial" panose="020B0604020202020204" pitchFamily="34" charset="0"/>
              <a:buChar char="•"/>
            </a:pPr>
            <a:endParaRPr lang="en-US" dirty="0">
              <a:solidFill>
                <a:srgbClr val="003657"/>
              </a:solidFill>
            </a:endParaRPr>
          </a:p>
          <a:p>
            <a:pPr marL="285750" indent="-285750">
              <a:buFont typeface="Arial" panose="020B0604020202020204" pitchFamily="34" charset="0"/>
              <a:buChar char="•"/>
            </a:pPr>
            <a:r>
              <a:rPr lang="en-US" dirty="0" smtClean="0"/>
              <a:t>Scenario has all the necessary ingredients: </a:t>
            </a:r>
            <a:r>
              <a:rPr lang="en-US" dirty="0" smtClean="0">
                <a:latin typeface="Times New Roman" panose="02020603050405020304" pitchFamily="18" charset="0"/>
                <a:cs typeface="Times New Roman" panose="02020603050405020304" pitchFamily="18" charset="0"/>
              </a:rPr>
              <a:t>L</a:t>
            </a:r>
            <a:r>
              <a:rPr lang="en-US" dirty="0" smtClean="0"/>
              <a:t> violation from </a:t>
            </a:r>
            <a:r>
              <a:rPr lang="en-US" i="1" dirty="0" smtClean="0">
                <a:latin typeface="Times New Roman" panose="02020603050405020304" pitchFamily="18" charset="0"/>
                <a:cs typeface="Times New Roman" panose="02020603050405020304" pitchFamily="18" charset="0"/>
              </a:rPr>
              <a:t>N</a:t>
            </a:r>
            <a:r>
              <a:rPr lang="en-US" dirty="0" smtClean="0"/>
              <a:t> decay followed by </a:t>
            </a:r>
            <a:r>
              <a:rPr lang="en-US" dirty="0" smtClean="0">
                <a:solidFill>
                  <a:srgbClr val="FF0000"/>
                </a:solidFill>
                <a:latin typeface="Times New Roman" panose="02020603050405020304" pitchFamily="18" charset="0"/>
                <a:cs typeface="Times New Roman" panose="02020603050405020304" pitchFamily="18" charset="0"/>
              </a:rPr>
              <a:t>B </a:t>
            </a:r>
            <a:r>
              <a:rPr lang="en-US" dirty="0" smtClean="0">
                <a:solidFill>
                  <a:srgbClr val="FF0000"/>
                </a:solidFill>
              </a:rPr>
              <a:t>violation </a:t>
            </a:r>
            <a:r>
              <a:rPr lang="en-US" dirty="0" smtClean="0"/>
              <a:t>from </a:t>
            </a:r>
            <a:r>
              <a:rPr lang="en-US" dirty="0" err="1" smtClean="0"/>
              <a:t>sphaleron</a:t>
            </a:r>
            <a:r>
              <a:rPr lang="en-US" dirty="0" smtClean="0"/>
              <a:t> conversion to </a:t>
            </a:r>
            <a:r>
              <a:rPr lang="en-US" dirty="0" smtClean="0">
                <a:latin typeface="Times New Roman" panose="02020603050405020304" pitchFamily="18" charset="0"/>
                <a:cs typeface="Times New Roman" panose="02020603050405020304" pitchFamily="18" charset="0"/>
              </a:rPr>
              <a:t>B</a:t>
            </a:r>
            <a:r>
              <a:rPr lang="en-US" dirty="0" smtClean="0"/>
              <a:t> asymmetry; </a:t>
            </a:r>
            <a:r>
              <a:rPr lang="en-US" dirty="0" smtClean="0">
                <a:solidFill>
                  <a:srgbClr val="FF0000"/>
                </a:solidFill>
                <a:latin typeface="Times New Roman" panose="02020603050405020304" pitchFamily="18" charset="0"/>
                <a:cs typeface="Times New Roman" panose="02020603050405020304" pitchFamily="18" charset="0"/>
              </a:rPr>
              <a:t>CP </a:t>
            </a:r>
            <a:r>
              <a:rPr lang="en-US" dirty="0" smtClean="0">
                <a:solidFill>
                  <a:srgbClr val="FF0000"/>
                </a:solidFill>
              </a:rPr>
              <a:t>violation </a:t>
            </a:r>
            <a:r>
              <a:rPr lang="en-US" dirty="0" smtClean="0"/>
              <a:t>from complex Yukawa couplings; </a:t>
            </a:r>
            <a:r>
              <a:rPr lang="en-US" dirty="0" smtClean="0">
                <a:solidFill>
                  <a:srgbClr val="FF0000"/>
                </a:solidFill>
              </a:rPr>
              <a:t>out-of-equilibrium</a:t>
            </a:r>
            <a:r>
              <a:rPr lang="en-US" dirty="0" smtClean="0">
                <a:solidFill>
                  <a:srgbClr val="003657"/>
                </a:solidFill>
              </a:rPr>
              <a:t> </a:t>
            </a:r>
            <a:r>
              <a:rPr lang="en-US" dirty="0" smtClean="0"/>
              <a:t>decay for reasonable model parameters.</a:t>
            </a:r>
          </a:p>
          <a:p>
            <a:endParaRPr lang="en-US" dirty="0"/>
          </a:p>
          <a:p>
            <a:pPr marL="285750" indent="-285750">
              <a:buFont typeface="Arial" panose="020B0604020202020204" pitchFamily="34" charset="0"/>
              <a:buChar char="•"/>
            </a:pPr>
            <a:r>
              <a:rPr lang="en-US" dirty="0" smtClean="0"/>
              <a:t>Experimental proof of Majorana nature of neutrinos would give a boost to scenario (</a:t>
            </a:r>
            <a:r>
              <a:rPr lang="en-US" dirty="0" err="1" smtClean="0"/>
              <a:t>neutrinoless</a:t>
            </a:r>
            <a:r>
              <a:rPr lang="en-US" dirty="0" smtClean="0"/>
              <a:t> </a:t>
            </a:r>
            <a:r>
              <a:rPr lang="en-US" i="1" dirty="0" smtClean="0">
                <a:latin typeface="Symbol" panose="05050102010706020507" pitchFamily="18" charset="2"/>
              </a:rPr>
              <a:t>bb</a:t>
            </a:r>
            <a:r>
              <a:rPr lang="en-US" dirty="0"/>
              <a:t>-</a:t>
            </a:r>
            <a:r>
              <a:rPr lang="en-US" dirty="0" smtClean="0"/>
              <a:t>decay).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Inner-Space/Outer-Space connection between Baryon Asymmetry (one number) and the richness of the Type-I see-saw model.</a:t>
            </a:r>
          </a:p>
        </p:txBody>
      </p:sp>
      <p:sp>
        <p:nvSpPr>
          <p:cNvPr id="5"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solidFill>
              </a:rPr>
              <a:t>UNSOLVED PROBLEMS in Astrophysics and Cosmology</a:t>
            </a:r>
            <a:endParaRPr lang="en-US" dirty="0">
              <a:solidFill>
                <a:schemeClr val="tx1"/>
              </a:solidFill>
            </a:endParaRPr>
          </a:p>
        </p:txBody>
      </p:sp>
    </p:spTree>
    <p:extLst>
      <p:ext uri="{BB962C8B-B14F-4D97-AF65-F5344CB8AC3E}">
        <p14:creationId xmlns:p14="http://schemas.microsoft.com/office/powerpoint/2010/main" val="113062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TextBox 22"/>
          <p:cNvSpPr txBox="1"/>
          <p:nvPr/>
        </p:nvSpPr>
        <p:spPr>
          <a:xfrm>
            <a:off x="0" y="0"/>
            <a:ext cx="9144000" cy="584775"/>
          </a:xfrm>
          <a:prstGeom prst="rect">
            <a:avLst/>
          </a:prstGeom>
          <a:noFill/>
        </p:spPr>
        <p:txBody>
          <a:bodyPr wrap="square" rtlCol="0">
            <a:spAutoFit/>
          </a:bodyPr>
          <a:lstStyle/>
          <a:p>
            <a:pPr algn="ctr"/>
            <a:r>
              <a:rPr lang="en-US" sz="3200" b="1" dirty="0" err="1" smtClean="0">
                <a:solidFill>
                  <a:schemeClr val="bg1"/>
                </a:solidFill>
                <a:latin typeface="Arial" panose="020B0604020202020204" pitchFamily="34" charset="0"/>
                <a:cs typeface="Arial" panose="020B0604020202020204" pitchFamily="34" charset="0"/>
              </a:rPr>
              <a:t>Baryogenesis</a:t>
            </a:r>
            <a:r>
              <a:rPr lang="en-US" sz="3200" b="1" dirty="0" smtClean="0">
                <a:solidFill>
                  <a:schemeClr val="bg1"/>
                </a:solidFill>
                <a:latin typeface="Arial" panose="020B0604020202020204" pitchFamily="34" charset="0"/>
                <a:cs typeface="Arial" panose="020B0604020202020204" pitchFamily="34" charset="0"/>
              </a:rPr>
              <a:t> Conclusions</a:t>
            </a:r>
            <a:endParaRPr lang="en-US" sz="3200" b="1" dirty="0">
              <a:solidFill>
                <a:schemeClr val="bg1"/>
              </a:solidFill>
              <a:latin typeface="Arial" panose="020B0604020202020204" pitchFamily="34" charset="0"/>
              <a:cs typeface="Arial" panose="020B0604020202020204" pitchFamily="34" charset="0"/>
            </a:endParaRPr>
          </a:p>
        </p:txBody>
      </p:sp>
      <p:sp>
        <p:nvSpPr>
          <p:cNvPr id="25" name="TextBox 24"/>
          <p:cNvSpPr txBox="1"/>
          <p:nvPr/>
        </p:nvSpPr>
        <p:spPr>
          <a:xfrm>
            <a:off x="2" y="772118"/>
            <a:ext cx="9143998" cy="3426579"/>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sym typeface="Wingdings"/>
              </a:rPr>
              <a:t>Standard Model of Particle Physics alone, combined with standard cosmological model, cannot explain </a:t>
            </a:r>
            <a:r>
              <a:rPr lang="en-US" i="1" dirty="0" err="1">
                <a:solidFill>
                  <a:schemeClr val="bg1"/>
                </a:solidFill>
                <a:latin typeface="Times New Roman" panose="02020603050405020304" pitchFamily="18" charset="0"/>
                <a:cs typeface="Times New Roman" panose="02020603050405020304" pitchFamily="18" charset="0"/>
              </a:rPr>
              <a:t>n</a:t>
            </a:r>
            <a:r>
              <a:rPr lang="en-US" baseline="-25000" dirty="0" err="1">
                <a:solidFill>
                  <a:schemeClr val="bg1"/>
                </a:solidFill>
                <a:latin typeface="Times New Roman" panose="02020603050405020304" pitchFamily="18" charset="0"/>
                <a:cs typeface="Times New Roman" panose="02020603050405020304" pitchFamily="18" charset="0"/>
              </a:rPr>
              <a:t>B</a:t>
            </a:r>
            <a:r>
              <a:rPr lang="en-US" dirty="0">
                <a:solidFill>
                  <a:schemeClr val="bg1"/>
                </a:solidFill>
              </a:rPr>
              <a:t>/</a:t>
            </a:r>
            <a:r>
              <a:rPr lang="en-US" i="1" dirty="0">
                <a:solidFill>
                  <a:schemeClr val="bg1"/>
                </a:solidFill>
                <a:latin typeface="Times New Roman" panose="02020603050405020304" pitchFamily="18" charset="0"/>
                <a:cs typeface="Times New Roman" panose="02020603050405020304" pitchFamily="18" charset="0"/>
              </a:rPr>
              <a:t>s</a:t>
            </a:r>
            <a:r>
              <a:rPr lang="en-US" dirty="0">
                <a:solidFill>
                  <a:schemeClr val="bg1"/>
                </a:solidFill>
              </a:rPr>
              <a:t> </a:t>
            </a:r>
            <a:r>
              <a:rPr lang="en-US" dirty="0">
                <a:solidFill>
                  <a:schemeClr val="bg1"/>
                </a:solidFill>
                <a:latin typeface="Symbol" panose="05050102010706020507" pitchFamily="18" charset="2"/>
              </a:rPr>
              <a:t>= (0.861 </a:t>
            </a:r>
            <a:r>
              <a:rPr lang="en-US" dirty="0">
                <a:solidFill>
                  <a:schemeClr val="bg1"/>
                </a:solidFill>
                <a:latin typeface="Symbol" panose="05050102010706020507" pitchFamily="18" charset="2"/>
                <a:sym typeface="Symbol" panose="05050102010706020507" pitchFamily="18" charset="2"/>
              </a:rPr>
              <a:t> 0.005)  10 </a:t>
            </a:r>
            <a:r>
              <a:rPr lang="en-US" baseline="30000" dirty="0">
                <a:solidFill>
                  <a:schemeClr val="bg1"/>
                </a:solidFill>
                <a:latin typeface="Symbol" panose="05050102010706020507" pitchFamily="18" charset="2"/>
                <a:sym typeface="Symbol" panose="05050102010706020507" pitchFamily="18" charset="2"/>
              </a:rPr>
              <a:t>-10 </a:t>
            </a:r>
            <a:r>
              <a:rPr lang="en-US" dirty="0" smtClean="0">
                <a:solidFill>
                  <a:schemeClr val="bg1"/>
                </a:solidFill>
                <a:latin typeface="Arial" panose="020B0604020202020204" pitchFamily="34" charset="0"/>
                <a:cs typeface="Arial" panose="020B0604020202020204" pitchFamily="34" charset="0"/>
                <a:sym typeface="Symbol" panose="05050102010706020507" pitchFamily="18" charset="2"/>
              </a:rPr>
              <a:t>, at least so far.</a:t>
            </a:r>
          </a:p>
          <a:p>
            <a:pPr marL="285750" indent="-285750">
              <a:buFont typeface="Arial" panose="020B0604020202020204" pitchFamily="34" charset="0"/>
              <a:buChar char="•"/>
            </a:pPr>
            <a:endParaRPr lang="en-US" b="1" baseline="30000" dirty="0">
              <a:solidFill>
                <a:schemeClr val="bg1"/>
              </a:solidFill>
              <a:latin typeface="Symbol" panose="05050102010706020507" pitchFamily="18" charset="2"/>
              <a:sym typeface="Symbol" panose="05050102010706020507" pitchFamily="18" charset="2"/>
            </a:endParaRPr>
          </a:p>
          <a:p>
            <a:pPr marL="285750" indent="-285750">
              <a:buFont typeface="Arial" panose="020B0604020202020204" pitchFamily="34" charset="0"/>
              <a:buChar char="•"/>
            </a:pPr>
            <a:endParaRPr lang="en-US" b="1" baseline="30000" dirty="0" smtClean="0">
              <a:solidFill>
                <a:schemeClr val="bg1"/>
              </a:solidFill>
              <a:latin typeface="Symbol" panose="05050102010706020507" pitchFamily="18" charset="2"/>
              <a:sym typeface="Symbol" panose="05050102010706020507" pitchFamily="18" charset="2"/>
            </a:endParaRPr>
          </a:p>
          <a:p>
            <a:pPr marL="285750" indent="-285750">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sym typeface="Symbol" panose="05050102010706020507" pitchFamily="18" charset="2"/>
              </a:rPr>
              <a:t>Perhaps answer will come from completely nonstandard cosmology, or from physics way beyond the Standard Model, for instance the </a:t>
            </a:r>
            <a:r>
              <a:rPr lang="en-US" dirty="0" err="1" smtClean="0">
                <a:solidFill>
                  <a:schemeClr val="bg1"/>
                </a:solidFill>
                <a:latin typeface="Arial" panose="020B0604020202020204" pitchFamily="34" charset="0"/>
                <a:cs typeface="Arial" panose="020B0604020202020204" pitchFamily="34" charset="0"/>
                <a:sym typeface="Symbol" panose="05050102010706020507" pitchFamily="18" charset="2"/>
              </a:rPr>
              <a:t>ToE</a:t>
            </a:r>
            <a:r>
              <a:rPr lang="en-US" dirty="0" smtClean="0">
                <a:solidFill>
                  <a:schemeClr val="bg1"/>
                </a:solidFill>
                <a:latin typeface="Arial" panose="020B0604020202020204" pitchFamily="34" charset="0"/>
                <a:cs typeface="Arial" panose="020B0604020202020204" pitchFamily="34" charset="0"/>
                <a:sym typeface="Symbol" panose="05050102010706020507" pitchFamily="18" charset="2"/>
              </a:rPr>
              <a:t>*.</a:t>
            </a:r>
            <a:endParaRPr lang="en-US"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dirty="0" smtClean="0">
              <a:solidFill>
                <a:schemeClr val="bg1"/>
              </a:solidFill>
              <a:cs typeface="Times New Roman" panose="02020603050405020304" pitchFamily="18" charset="0"/>
              <a:sym typeface="Euclid Math One" panose="05050601010101010101" pitchFamily="18" charset="2"/>
            </a:endParaRPr>
          </a:p>
          <a:p>
            <a:pPr marL="285750" indent="-285750">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sym typeface="Euclid Math One" panose="05050601010101010101" pitchFamily="18" charset="2"/>
              </a:rPr>
              <a:t>Or perhaps cosmology pointing directions BSM.  </a:t>
            </a:r>
          </a:p>
          <a:p>
            <a:pPr marL="285750" indent="-285750">
              <a:buFont typeface="Arial" panose="020B0604020202020204" pitchFamily="34" charset="0"/>
              <a:buChar char="•"/>
            </a:pPr>
            <a:endParaRPr lang="en-US" sz="600" dirty="0" smtClean="0">
              <a:solidFill>
                <a:schemeClr val="bg1"/>
              </a:solidFill>
              <a:latin typeface="Arial" panose="020B0604020202020204" pitchFamily="34" charset="0"/>
              <a:cs typeface="Arial" panose="020B0604020202020204" pitchFamily="34" charset="0"/>
              <a:sym typeface="Euclid Math One" panose="05050601010101010101" pitchFamily="18" charset="2"/>
            </a:endParaRPr>
          </a:p>
          <a:p>
            <a:pPr marL="742950" lvl="1" indent="-285750">
              <a:spcAft>
                <a:spcPts val="400"/>
              </a:spcAft>
              <a:buFont typeface="Courier New" panose="02070309020205020404" pitchFamily="49" charset="0"/>
              <a:buChar char="o"/>
            </a:pPr>
            <a:r>
              <a:rPr lang="en-US" dirty="0" smtClean="0">
                <a:solidFill>
                  <a:schemeClr val="bg1"/>
                </a:solidFill>
                <a:latin typeface="Arial" panose="020B0604020202020204" pitchFamily="34" charset="0"/>
                <a:cs typeface="Arial" panose="020B0604020202020204" pitchFamily="34" charset="0"/>
                <a:sym typeface="Euclid Math One" panose="05050601010101010101" pitchFamily="18" charset="2"/>
              </a:rPr>
              <a:t>Electroweak </a:t>
            </a:r>
            <a:r>
              <a:rPr lang="en-US" dirty="0" err="1">
                <a:solidFill>
                  <a:schemeClr val="bg1"/>
                </a:solidFill>
                <a:latin typeface="Arial" panose="020B0604020202020204" pitchFamily="34" charset="0"/>
                <a:cs typeface="Arial" panose="020B0604020202020204" pitchFamily="34" charset="0"/>
                <a:sym typeface="Euclid Math One" panose="05050601010101010101" pitchFamily="18" charset="2"/>
              </a:rPr>
              <a:t>B</a:t>
            </a:r>
            <a:r>
              <a:rPr lang="en-US" dirty="0" err="1" smtClean="0">
                <a:solidFill>
                  <a:schemeClr val="bg1"/>
                </a:solidFill>
                <a:latin typeface="Arial" panose="020B0604020202020204" pitchFamily="34" charset="0"/>
                <a:cs typeface="Arial" panose="020B0604020202020204" pitchFamily="34" charset="0"/>
                <a:sym typeface="Euclid Math One" panose="05050601010101010101" pitchFamily="18" charset="2"/>
              </a:rPr>
              <a:t>aryogenesis</a:t>
            </a:r>
            <a:r>
              <a:rPr lang="en-US" dirty="0" smtClean="0">
                <a:solidFill>
                  <a:schemeClr val="bg1"/>
                </a:solidFill>
                <a:latin typeface="Arial" panose="020B0604020202020204" pitchFamily="34" charset="0"/>
                <a:cs typeface="Arial" panose="020B0604020202020204" pitchFamily="34" charset="0"/>
                <a:sym typeface="Euclid Math One" panose="05050601010101010101" pitchFamily="18" charset="2"/>
              </a:rPr>
              <a:t>:  1</a:t>
            </a:r>
            <a:r>
              <a:rPr lang="en-US" baseline="30000" dirty="0" smtClean="0">
                <a:solidFill>
                  <a:schemeClr val="bg1"/>
                </a:solidFill>
                <a:latin typeface="Arial" panose="020B0604020202020204" pitchFamily="34" charset="0"/>
                <a:cs typeface="Arial" panose="020B0604020202020204" pitchFamily="34" charset="0"/>
                <a:sym typeface="Euclid Math One" panose="05050601010101010101" pitchFamily="18" charset="2"/>
              </a:rPr>
              <a:t>st</a:t>
            </a:r>
            <a:r>
              <a:rPr lang="en-US" dirty="0" smtClean="0">
                <a:solidFill>
                  <a:schemeClr val="bg1"/>
                </a:solidFill>
                <a:latin typeface="Arial" panose="020B0604020202020204" pitchFamily="34" charset="0"/>
                <a:cs typeface="Arial" panose="020B0604020202020204" pitchFamily="34" charset="0"/>
                <a:sym typeface="Euclid Math One" panose="05050601010101010101" pitchFamily="18" charset="2"/>
              </a:rPr>
              <a:t>-order phase transition, new scalars coupled to Higgs.   New sources of      . </a:t>
            </a:r>
          </a:p>
          <a:p>
            <a:pPr marL="742950" lvl="1" indent="-285750">
              <a:spcAft>
                <a:spcPts val="400"/>
              </a:spcAft>
              <a:buFont typeface="Courier New" panose="02070309020205020404" pitchFamily="49" charset="0"/>
              <a:buChar char="o"/>
            </a:pPr>
            <a:r>
              <a:rPr lang="en-US" dirty="0" smtClean="0">
                <a:solidFill>
                  <a:schemeClr val="bg1"/>
                </a:solidFill>
                <a:latin typeface="Arial" panose="020B0604020202020204" pitchFamily="34" charset="0"/>
                <a:cs typeface="Arial" panose="020B0604020202020204" pitchFamily="34" charset="0"/>
                <a:sym typeface="Euclid Math One" panose="05050601010101010101" pitchFamily="18" charset="2"/>
              </a:rPr>
              <a:t>Thermal </a:t>
            </a:r>
            <a:r>
              <a:rPr lang="en-US" dirty="0" err="1" smtClean="0">
                <a:solidFill>
                  <a:schemeClr val="bg1"/>
                </a:solidFill>
                <a:latin typeface="Arial" panose="020B0604020202020204" pitchFamily="34" charset="0"/>
                <a:cs typeface="Arial" panose="020B0604020202020204" pitchFamily="34" charset="0"/>
                <a:sym typeface="Euclid Math One" panose="05050601010101010101" pitchFamily="18" charset="2"/>
              </a:rPr>
              <a:t>Leptogenesis</a:t>
            </a:r>
            <a:r>
              <a:rPr lang="en-US" dirty="0" smtClean="0">
                <a:solidFill>
                  <a:schemeClr val="bg1"/>
                </a:solidFill>
                <a:latin typeface="Arial" panose="020B0604020202020204" pitchFamily="34" charset="0"/>
                <a:cs typeface="Arial" panose="020B0604020202020204" pitchFamily="34" charset="0"/>
                <a:sym typeface="Euclid Math One" panose="05050601010101010101" pitchFamily="18" charset="2"/>
              </a:rPr>
              <a:t>:  Exploits BSM physics in neutrino sector.</a:t>
            </a:r>
          </a:p>
          <a:p>
            <a:pPr marL="742950" lvl="1" indent="-285750">
              <a:spcAft>
                <a:spcPts val="400"/>
              </a:spcAft>
              <a:buFont typeface="Courier New" panose="02070309020205020404" pitchFamily="49" charset="0"/>
              <a:buChar char="o"/>
            </a:pPr>
            <a:r>
              <a:rPr lang="en-US" dirty="0" smtClean="0">
                <a:solidFill>
                  <a:schemeClr val="bg1"/>
                </a:solidFill>
                <a:latin typeface="Arial" panose="020B0604020202020204" pitchFamily="34" charset="0"/>
                <a:cs typeface="Arial" panose="020B0604020202020204" pitchFamily="34" charset="0"/>
                <a:sym typeface="Euclid Math One" panose="05050601010101010101" pitchFamily="18" charset="2"/>
              </a:rPr>
              <a:t>GUT </a:t>
            </a:r>
            <a:r>
              <a:rPr lang="en-US" dirty="0" err="1" smtClean="0">
                <a:solidFill>
                  <a:schemeClr val="bg1"/>
                </a:solidFill>
                <a:latin typeface="Arial" panose="020B0604020202020204" pitchFamily="34" charset="0"/>
                <a:cs typeface="Arial" panose="020B0604020202020204" pitchFamily="34" charset="0"/>
                <a:sym typeface="Euclid Math One" panose="05050601010101010101" pitchFamily="18" charset="2"/>
              </a:rPr>
              <a:t>baryogenesis</a:t>
            </a:r>
            <a:r>
              <a:rPr lang="en-US" dirty="0" smtClean="0">
                <a:solidFill>
                  <a:schemeClr val="bg1"/>
                </a:solidFill>
                <a:latin typeface="Arial" panose="020B0604020202020204" pitchFamily="34" charset="0"/>
                <a:cs typeface="Arial" panose="020B0604020202020204" pitchFamily="34" charset="0"/>
                <a:sym typeface="Euclid Math One" panose="05050601010101010101" pitchFamily="18" charset="2"/>
              </a:rPr>
              <a:t>:  Uses concept of unification of forces.</a:t>
            </a:r>
            <a:endParaRPr lang="en-US" dirty="0">
              <a:solidFill>
                <a:schemeClr val="bg1"/>
              </a:solidFill>
              <a:latin typeface="Arial" panose="020B0604020202020204" pitchFamily="34" charset="0"/>
              <a:cs typeface="Arial" panose="020B0604020202020204" pitchFamily="34" charset="0"/>
              <a:sym typeface="Euclid Math One" panose="05050601010101010101" pitchFamily="18" charset="2"/>
            </a:endParaRPr>
          </a:p>
        </p:txBody>
      </p:sp>
      <p:grpSp>
        <p:nvGrpSpPr>
          <p:cNvPr id="10" name="Group 9"/>
          <p:cNvGrpSpPr/>
          <p:nvPr/>
        </p:nvGrpSpPr>
        <p:grpSpPr>
          <a:xfrm>
            <a:off x="3225789" y="3150782"/>
            <a:ext cx="466794" cy="369332"/>
            <a:chOff x="348538" y="2461492"/>
            <a:chExt cx="466794" cy="369332"/>
          </a:xfrm>
        </p:grpSpPr>
        <p:cxnSp>
          <p:nvCxnSpPr>
            <p:cNvPr id="11" name="Straight Connector 10"/>
            <p:cNvCxnSpPr/>
            <p:nvPr/>
          </p:nvCxnSpPr>
          <p:spPr>
            <a:xfrm flipV="1">
              <a:off x="418933" y="2544526"/>
              <a:ext cx="326003" cy="214685"/>
            </a:xfrm>
            <a:prstGeom prst="line">
              <a:avLst/>
            </a:prstGeom>
            <a:ln w="19050">
              <a:solidFill>
                <a:srgbClr val="003657"/>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48538" y="2461492"/>
              <a:ext cx="466794" cy="369332"/>
            </a:xfrm>
            <a:prstGeom prst="rect">
              <a:avLst/>
            </a:prstGeom>
          </p:spPr>
          <p:txBody>
            <a:bodyPr wrap="none">
              <a:spAutoFit/>
            </a:bodyPr>
            <a:lstStyle/>
            <a:p>
              <a:r>
                <a:rPr lang="en-US" dirty="0">
                  <a:solidFill>
                    <a:schemeClr val="bg1"/>
                  </a:solidFill>
                  <a:latin typeface="Times New Roman" panose="02020603050405020304" pitchFamily="18" charset="0"/>
                  <a:cs typeface="Times New Roman" panose="02020603050405020304" pitchFamily="18" charset="0"/>
                </a:rPr>
                <a:t>CP</a:t>
              </a:r>
              <a:endParaRPr lang="en-US" dirty="0">
                <a:solidFill>
                  <a:schemeClr val="bg1"/>
                </a:solidFill>
              </a:endParaRPr>
            </a:p>
          </p:txBody>
        </p:sp>
      </p:grpSp>
      <p:grpSp>
        <p:nvGrpSpPr>
          <p:cNvPr id="4" name="Group 3"/>
          <p:cNvGrpSpPr/>
          <p:nvPr/>
        </p:nvGrpSpPr>
        <p:grpSpPr>
          <a:xfrm>
            <a:off x="-146505" y="4065802"/>
            <a:ext cx="9290505" cy="2437395"/>
            <a:chOff x="-146505" y="4065802"/>
            <a:chExt cx="9290505" cy="2437395"/>
          </a:xfrm>
        </p:grpSpPr>
        <p:grpSp>
          <p:nvGrpSpPr>
            <p:cNvPr id="19" name="Group 18"/>
            <p:cNvGrpSpPr/>
            <p:nvPr/>
          </p:nvGrpSpPr>
          <p:grpSpPr>
            <a:xfrm>
              <a:off x="0" y="5272742"/>
              <a:ext cx="9144000" cy="1230455"/>
              <a:chOff x="0" y="5644445"/>
              <a:chExt cx="9144000" cy="1230455"/>
            </a:xfrm>
          </p:grpSpPr>
          <p:sp>
            <p:nvSpPr>
              <p:cNvPr id="20" name="TextBox 19"/>
              <p:cNvSpPr txBox="1"/>
              <p:nvPr/>
            </p:nvSpPr>
            <p:spPr>
              <a:xfrm>
                <a:off x="1200396" y="5674571"/>
                <a:ext cx="7943604" cy="1200329"/>
              </a:xfrm>
              <a:prstGeom prst="rect">
                <a:avLst/>
              </a:prstGeom>
              <a:noFill/>
            </p:spPr>
            <p:txBody>
              <a:bodyPr wrap="square" rtlCol="0">
                <a:spAutoFit/>
              </a:bodyPr>
              <a:lstStyle/>
              <a:p>
                <a:pPr fontAlgn="base">
                  <a:spcBef>
                    <a:spcPct val="0"/>
                  </a:spcBef>
                  <a:spcAft>
                    <a:spcPct val="0"/>
                  </a:spcAft>
                </a:pPr>
                <a:r>
                  <a:rPr lang="en-US" dirty="0" smtClean="0">
                    <a:solidFill>
                      <a:schemeClr val="bg1"/>
                    </a:solidFill>
                    <a:latin typeface="Arial" pitchFamily="34" charset="0"/>
                    <a:ea typeface="ＭＳ Ｐゴシック" pitchFamily="34" charset="-128"/>
                  </a:rPr>
                  <a:t>*</a:t>
                </a:r>
                <a:r>
                  <a:rPr lang="en-US" dirty="0" err="1" smtClean="0">
                    <a:solidFill>
                      <a:schemeClr val="bg1"/>
                    </a:solidFill>
                    <a:latin typeface="Arial" pitchFamily="34" charset="0"/>
                    <a:ea typeface="ＭＳ Ｐゴシック" pitchFamily="34" charset="-128"/>
                  </a:rPr>
                  <a:t>ToE</a:t>
                </a:r>
                <a:r>
                  <a:rPr lang="en-US" dirty="0" smtClean="0">
                    <a:solidFill>
                      <a:schemeClr val="bg1"/>
                    </a:solidFill>
                    <a:latin typeface="Arial" pitchFamily="34" charset="0"/>
                    <a:ea typeface="ＭＳ Ｐゴシック" pitchFamily="34" charset="-128"/>
                  </a:rPr>
                  <a:t> — </a:t>
                </a:r>
                <a:r>
                  <a:rPr lang="en-US" u="sng" dirty="0" smtClean="0">
                    <a:solidFill>
                      <a:schemeClr val="bg1"/>
                    </a:solidFill>
                    <a:latin typeface="Arial" pitchFamily="34" charset="0"/>
                    <a:ea typeface="ＭＳ Ｐゴシック" pitchFamily="34" charset="-128"/>
                  </a:rPr>
                  <a:t>Theory omitting Evidence</a:t>
                </a:r>
                <a:r>
                  <a:rPr lang="en-US" dirty="0" smtClean="0">
                    <a:solidFill>
                      <a:schemeClr val="bg1"/>
                    </a:solidFill>
                    <a:latin typeface="Arial" pitchFamily="34" charset="0"/>
                    <a:ea typeface="ＭＳ Ｐゴシック" pitchFamily="34" charset="-128"/>
                  </a:rPr>
                  <a:t>, which solves YUGE problems by pure thought without making boring testable predictions.  Who needs observational verification? </a:t>
                </a:r>
                <a:r>
                  <a:rPr lang="en-US" dirty="0">
                    <a:solidFill>
                      <a:schemeClr val="bg1"/>
                    </a:solidFill>
                    <a:latin typeface="Arial" pitchFamily="34" charset="0"/>
                    <a:ea typeface="ＭＳ Ｐゴシック" pitchFamily="34" charset="-128"/>
                  </a:rPr>
                  <a:t>Sad. </a:t>
                </a:r>
                <a:r>
                  <a:rPr lang="en-US" dirty="0" smtClean="0">
                    <a:solidFill>
                      <a:schemeClr val="bg1"/>
                    </a:solidFill>
                    <a:latin typeface="Arial" pitchFamily="34" charset="0"/>
                    <a:ea typeface="ＭＳ Ｐゴシック" pitchFamily="34" charset="-128"/>
                  </a:rPr>
                  <a:t>EXPERIMENTS ARE FOR LOSERS!    </a:t>
                </a:r>
              </a:p>
              <a:p>
                <a:pPr fontAlgn="base">
                  <a:spcBef>
                    <a:spcPct val="0"/>
                  </a:spcBef>
                  <a:spcAft>
                    <a:spcPct val="0"/>
                  </a:spcAft>
                </a:pPr>
                <a:r>
                  <a:rPr lang="en-US" dirty="0" smtClean="0">
                    <a:solidFill>
                      <a:srgbClr val="FF0000"/>
                    </a:solidFill>
                    <a:latin typeface="Arial" pitchFamily="34" charset="0"/>
                    <a:ea typeface="ＭＳ Ｐゴシック" pitchFamily="34" charset="-128"/>
                  </a:rPr>
                  <a:t>MAGA:  </a:t>
                </a:r>
                <a:r>
                  <a:rPr lang="en-US" dirty="0" smtClean="0">
                    <a:solidFill>
                      <a:schemeClr val="bg1"/>
                    </a:solidFill>
                    <a:latin typeface="Arial" pitchFamily="34" charset="0"/>
                    <a:ea typeface="ＭＳ Ｐゴシック" pitchFamily="34" charset="-128"/>
                  </a:rPr>
                  <a:t>#</a:t>
                </a:r>
                <a:r>
                  <a:rPr lang="en-US" dirty="0" err="1" smtClean="0">
                    <a:solidFill>
                      <a:srgbClr val="FF0000"/>
                    </a:solidFill>
                    <a:latin typeface="Arial" pitchFamily="34" charset="0"/>
                    <a:ea typeface="ＭＳ Ｐゴシック" pitchFamily="34" charset="-128"/>
                  </a:rPr>
                  <a:t>M</a:t>
                </a:r>
                <a:r>
                  <a:rPr lang="en-US" dirty="0" err="1" smtClean="0">
                    <a:solidFill>
                      <a:schemeClr val="bg1"/>
                    </a:solidFill>
                    <a:latin typeface="Arial" pitchFamily="34" charset="0"/>
                    <a:ea typeface="ＭＳ Ｐゴシック" pitchFamily="34" charset="-128"/>
                  </a:rPr>
                  <a:t>ake</a:t>
                </a:r>
                <a:r>
                  <a:rPr lang="en-US" dirty="0" err="1" smtClean="0">
                    <a:solidFill>
                      <a:srgbClr val="FF0000"/>
                    </a:solidFill>
                    <a:latin typeface="Arial" pitchFamily="34" charset="0"/>
                    <a:ea typeface="ＭＳ Ｐゴシック" pitchFamily="34" charset="-128"/>
                  </a:rPr>
                  <a:t>A</a:t>
                </a:r>
                <a:r>
                  <a:rPr lang="en-US" dirty="0" err="1" smtClean="0">
                    <a:solidFill>
                      <a:schemeClr val="bg1"/>
                    </a:solidFill>
                    <a:latin typeface="Arial" pitchFamily="34" charset="0"/>
                    <a:ea typeface="ＭＳ Ｐゴシック" pitchFamily="34" charset="-128"/>
                  </a:rPr>
                  <a:t>strophysics</a:t>
                </a:r>
                <a:r>
                  <a:rPr lang="en-US" dirty="0" err="1" smtClean="0">
                    <a:solidFill>
                      <a:srgbClr val="FF0000"/>
                    </a:solidFill>
                    <a:latin typeface="Arial" pitchFamily="34" charset="0"/>
                    <a:ea typeface="ＭＳ Ｐゴシック" pitchFamily="34" charset="-128"/>
                  </a:rPr>
                  <a:t>G</a:t>
                </a:r>
                <a:r>
                  <a:rPr lang="en-US" dirty="0" err="1" smtClean="0">
                    <a:solidFill>
                      <a:schemeClr val="bg1"/>
                    </a:solidFill>
                    <a:latin typeface="Arial" pitchFamily="34" charset="0"/>
                    <a:ea typeface="ＭＳ Ｐゴシック" pitchFamily="34" charset="-128"/>
                  </a:rPr>
                  <a:t>reek</a:t>
                </a:r>
                <a:r>
                  <a:rPr lang="en-US" dirty="0" err="1" smtClean="0">
                    <a:solidFill>
                      <a:srgbClr val="FF0000"/>
                    </a:solidFill>
                    <a:latin typeface="Arial" pitchFamily="34" charset="0"/>
                    <a:ea typeface="ＭＳ Ｐゴシック" pitchFamily="34" charset="-128"/>
                  </a:rPr>
                  <a:t>A</a:t>
                </a:r>
                <a:r>
                  <a:rPr lang="en-US" dirty="0" err="1" smtClean="0">
                    <a:solidFill>
                      <a:schemeClr val="bg1"/>
                    </a:solidFill>
                    <a:latin typeface="Arial" pitchFamily="34" charset="0"/>
                    <a:ea typeface="ＭＳ Ｐゴシック" pitchFamily="34" charset="-128"/>
                  </a:rPr>
                  <a:t>gain</a:t>
                </a:r>
                <a:r>
                  <a:rPr lang="en-US" dirty="0" smtClean="0">
                    <a:solidFill>
                      <a:schemeClr val="bg1"/>
                    </a:solidFill>
                    <a:latin typeface="Arial" pitchFamily="34" charset="0"/>
                    <a:ea typeface="ＭＳ Ｐゴシック" pitchFamily="34" charset="-128"/>
                  </a:rPr>
                  <a:t>.</a:t>
                </a:r>
                <a:endParaRPr lang="en-US" dirty="0">
                  <a:solidFill>
                    <a:schemeClr val="bg1"/>
                  </a:solidFill>
                  <a:latin typeface="Arial" pitchFamily="34" charset="0"/>
                  <a:ea typeface="ＭＳ Ｐゴシック" pitchFamily="34" charset="-128"/>
                </a:endParaRPr>
              </a:p>
            </p:txBody>
          </p:sp>
          <p:cxnSp>
            <p:nvCxnSpPr>
              <p:cNvPr id="22" name="Straight Connector 21"/>
              <p:cNvCxnSpPr/>
              <p:nvPr/>
            </p:nvCxnSpPr>
            <p:spPr bwMode="auto">
              <a:xfrm flipV="1">
                <a:off x="0" y="5644445"/>
                <a:ext cx="2020711" cy="12661"/>
              </a:xfrm>
              <a:prstGeom prst="line">
                <a:avLst/>
              </a:prstGeom>
              <a:noFill/>
              <a:ln w="28575" cap="flat" cmpd="sng" algn="ctr">
                <a:solidFill>
                  <a:srgbClr val="003657"/>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80898" name="Picture 2" descr="Donald J. Tru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22" y="5677864"/>
                <a:ext cx="1169500" cy="1169500"/>
              </a:xfrm>
              <a:prstGeom prst="rect">
                <a:avLst/>
              </a:prstGeom>
              <a:noFill/>
              <a:ln>
                <a:solidFill>
                  <a:srgbClr val="003657"/>
                </a:solidFill>
              </a:ln>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72" y="4686357"/>
              <a:ext cx="1330712" cy="1108108"/>
            </a:xfrm>
            <a:prstGeom prst="rect">
              <a:avLst/>
            </a:prstGeom>
          </p:spPr>
        </p:pic>
        <p:sp>
          <p:nvSpPr>
            <p:cNvPr id="3" name="Freeform 2"/>
            <p:cNvSpPr/>
            <p:nvPr/>
          </p:nvSpPr>
          <p:spPr bwMode="auto">
            <a:xfrm>
              <a:off x="220427" y="5425278"/>
              <a:ext cx="350035" cy="163551"/>
            </a:xfrm>
            <a:custGeom>
              <a:avLst/>
              <a:gdLst>
                <a:gd name="connsiteX0" fmla="*/ 29736 w 350035"/>
                <a:gd name="connsiteY0" fmla="*/ 0 h 163551"/>
                <a:gd name="connsiteX1" fmla="*/ 29736 w 350035"/>
                <a:gd name="connsiteY1" fmla="*/ 0 h 163551"/>
                <a:gd name="connsiteX2" fmla="*/ 59473 w 350035"/>
                <a:gd name="connsiteY2" fmla="*/ 59473 h 163551"/>
                <a:gd name="connsiteX3" fmla="*/ 81775 w 350035"/>
                <a:gd name="connsiteY3" fmla="*/ 74341 h 163551"/>
                <a:gd name="connsiteX4" fmla="*/ 133814 w 350035"/>
                <a:gd name="connsiteY4" fmla="*/ 96643 h 163551"/>
                <a:gd name="connsiteX5" fmla="*/ 200721 w 350035"/>
                <a:gd name="connsiteY5" fmla="*/ 104078 h 163551"/>
                <a:gd name="connsiteX6" fmla="*/ 230458 w 350035"/>
                <a:gd name="connsiteY6" fmla="*/ 111512 h 163551"/>
                <a:gd name="connsiteX7" fmla="*/ 252760 w 350035"/>
                <a:gd name="connsiteY7" fmla="*/ 118946 h 163551"/>
                <a:gd name="connsiteX8" fmla="*/ 275063 w 350035"/>
                <a:gd name="connsiteY8" fmla="*/ 111512 h 163551"/>
                <a:gd name="connsiteX9" fmla="*/ 289931 w 350035"/>
                <a:gd name="connsiteY9" fmla="*/ 96643 h 163551"/>
                <a:gd name="connsiteX10" fmla="*/ 312234 w 350035"/>
                <a:gd name="connsiteY10" fmla="*/ 111512 h 163551"/>
                <a:gd name="connsiteX11" fmla="*/ 334536 w 350035"/>
                <a:gd name="connsiteY11" fmla="*/ 163551 h 163551"/>
                <a:gd name="connsiteX12" fmla="*/ 349404 w 350035"/>
                <a:gd name="connsiteY12" fmla="*/ 148682 h 163551"/>
                <a:gd name="connsiteX13" fmla="*/ 327102 w 350035"/>
                <a:gd name="connsiteY13" fmla="*/ 74341 h 163551"/>
                <a:gd name="connsiteX14" fmla="*/ 304800 w 350035"/>
                <a:gd name="connsiteY14" fmla="*/ 59473 h 163551"/>
                <a:gd name="connsiteX15" fmla="*/ 289931 w 350035"/>
                <a:gd name="connsiteY15" fmla="*/ 37170 h 163551"/>
                <a:gd name="connsiteX16" fmla="*/ 96643 w 350035"/>
                <a:gd name="connsiteY16" fmla="*/ 14868 h 163551"/>
                <a:gd name="connsiteX17" fmla="*/ 0 w 350035"/>
                <a:gd name="connsiteY17" fmla="*/ 14868 h 163551"/>
                <a:gd name="connsiteX18" fmla="*/ 29736 w 350035"/>
                <a:gd name="connsiteY18" fmla="*/ 0 h 16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035" h="163551">
                  <a:moveTo>
                    <a:pt x="29736" y="0"/>
                  </a:moveTo>
                  <a:lnTo>
                    <a:pt x="29736" y="0"/>
                  </a:lnTo>
                  <a:cubicBezTo>
                    <a:pt x="39648" y="19824"/>
                    <a:pt x="46763" y="41315"/>
                    <a:pt x="59473" y="59473"/>
                  </a:cubicBezTo>
                  <a:cubicBezTo>
                    <a:pt x="64597" y="66792"/>
                    <a:pt x="74018" y="69908"/>
                    <a:pt x="81775" y="74341"/>
                  </a:cubicBezTo>
                  <a:cubicBezTo>
                    <a:pt x="92926" y="80713"/>
                    <a:pt x="119096" y="94190"/>
                    <a:pt x="133814" y="96643"/>
                  </a:cubicBezTo>
                  <a:cubicBezTo>
                    <a:pt x="155948" y="100332"/>
                    <a:pt x="178419" y="101600"/>
                    <a:pt x="200721" y="104078"/>
                  </a:cubicBezTo>
                  <a:cubicBezTo>
                    <a:pt x="210633" y="106556"/>
                    <a:pt x="220634" y="108705"/>
                    <a:pt x="230458" y="111512"/>
                  </a:cubicBezTo>
                  <a:cubicBezTo>
                    <a:pt x="237993" y="113665"/>
                    <a:pt x="244924" y="118946"/>
                    <a:pt x="252760" y="118946"/>
                  </a:cubicBezTo>
                  <a:cubicBezTo>
                    <a:pt x="260596" y="118946"/>
                    <a:pt x="267629" y="113990"/>
                    <a:pt x="275063" y="111512"/>
                  </a:cubicBezTo>
                  <a:cubicBezTo>
                    <a:pt x="280019" y="106556"/>
                    <a:pt x="282922" y="96643"/>
                    <a:pt x="289931" y="96643"/>
                  </a:cubicBezTo>
                  <a:cubicBezTo>
                    <a:pt x="298866" y="96643"/>
                    <a:pt x="306514" y="104648"/>
                    <a:pt x="312234" y="111512"/>
                  </a:cubicBezTo>
                  <a:cubicBezTo>
                    <a:pt x="322442" y="123761"/>
                    <a:pt x="329371" y="148057"/>
                    <a:pt x="334536" y="163551"/>
                  </a:cubicBezTo>
                  <a:cubicBezTo>
                    <a:pt x="339492" y="158595"/>
                    <a:pt x="348630" y="155648"/>
                    <a:pt x="349404" y="148682"/>
                  </a:cubicBezTo>
                  <a:cubicBezTo>
                    <a:pt x="352211" y="123414"/>
                    <a:pt x="345823" y="93062"/>
                    <a:pt x="327102" y="74341"/>
                  </a:cubicBezTo>
                  <a:cubicBezTo>
                    <a:pt x="320784" y="68023"/>
                    <a:pt x="312234" y="64429"/>
                    <a:pt x="304800" y="59473"/>
                  </a:cubicBezTo>
                  <a:cubicBezTo>
                    <a:pt x="299844" y="52039"/>
                    <a:pt x="296249" y="43488"/>
                    <a:pt x="289931" y="37170"/>
                  </a:cubicBezTo>
                  <a:cubicBezTo>
                    <a:pt x="244475" y="-8286"/>
                    <a:pt x="121307" y="15940"/>
                    <a:pt x="96643" y="14868"/>
                  </a:cubicBezTo>
                  <a:cubicBezTo>
                    <a:pt x="63121" y="3694"/>
                    <a:pt x="42712" y="-6488"/>
                    <a:pt x="0" y="14868"/>
                  </a:cubicBezTo>
                  <a:lnTo>
                    <a:pt x="29736" y="0"/>
                  </a:lnTo>
                  <a:close/>
                </a:path>
              </a:pathLst>
            </a:custGeom>
            <a:solidFill>
              <a:schemeClr val="tx1"/>
            </a:solidFill>
            <a:ln>
              <a:noFill/>
            </a:ln>
            <a:effectLst/>
            <a:extLst/>
          </p:spPr>
          <p:txBody>
            <a:bodyPr vert="horz" wrap="square" lIns="101882" tIns="50941" rIns="101882" bIns="50941"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FF0000"/>
                </a:buClr>
                <a:buSzPct val="80000"/>
                <a:buFont typeface="ZapfDingbats BT" pitchFamily="18" charset="2"/>
                <a:buChar char="v"/>
                <a:tabLst/>
              </a:pPr>
              <a:endParaRPr kumimoji="0" lang="en-US" sz="2800" b="0" i="0" u="none" strike="noStrike" cap="none" normalizeH="0" baseline="0" smtClean="0">
                <a:ln>
                  <a:noFill/>
                </a:ln>
                <a:solidFill>
                  <a:schemeClr val="bg1"/>
                </a:solidFill>
                <a:effectLst/>
                <a:latin typeface="Arial" panose="020B0604020202020204" pitchFamily="34" charset="0"/>
              </a:endParaRPr>
            </a:p>
          </p:txBody>
        </p:sp>
        <p:sp>
          <p:nvSpPr>
            <p:cNvPr id="15" name="Freeform 14"/>
            <p:cNvSpPr/>
            <p:nvPr/>
          </p:nvSpPr>
          <p:spPr bwMode="auto">
            <a:xfrm rot="2164774">
              <a:off x="863951" y="5414922"/>
              <a:ext cx="195874" cy="186119"/>
            </a:xfrm>
            <a:custGeom>
              <a:avLst/>
              <a:gdLst>
                <a:gd name="connsiteX0" fmla="*/ 29736 w 350035"/>
                <a:gd name="connsiteY0" fmla="*/ 0 h 163551"/>
                <a:gd name="connsiteX1" fmla="*/ 29736 w 350035"/>
                <a:gd name="connsiteY1" fmla="*/ 0 h 163551"/>
                <a:gd name="connsiteX2" fmla="*/ 59473 w 350035"/>
                <a:gd name="connsiteY2" fmla="*/ 59473 h 163551"/>
                <a:gd name="connsiteX3" fmla="*/ 81775 w 350035"/>
                <a:gd name="connsiteY3" fmla="*/ 74341 h 163551"/>
                <a:gd name="connsiteX4" fmla="*/ 133814 w 350035"/>
                <a:gd name="connsiteY4" fmla="*/ 96643 h 163551"/>
                <a:gd name="connsiteX5" fmla="*/ 200721 w 350035"/>
                <a:gd name="connsiteY5" fmla="*/ 104078 h 163551"/>
                <a:gd name="connsiteX6" fmla="*/ 230458 w 350035"/>
                <a:gd name="connsiteY6" fmla="*/ 111512 h 163551"/>
                <a:gd name="connsiteX7" fmla="*/ 252760 w 350035"/>
                <a:gd name="connsiteY7" fmla="*/ 118946 h 163551"/>
                <a:gd name="connsiteX8" fmla="*/ 275063 w 350035"/>
                <a:gd name="connsiteY8" fmla="*/ 111512 h 163551"/>
                <a:gd name="connsiteX9" fmla="*/ 289931 w 350035"/>
                <a:gd name="connsiteY9" fmla="*/ 96643 h 163551"/>
                <a:gd name="connsiteX10" fmla="*/ 312234 w 350035"/>
                <a:gd name="connsiteY10" fmla="*/ 111512 h 163551"/>
                <a:gd name="connsiteX11" fmla="*/ 334536 w 350035"/>
                <a:gd name="connsiteY11" fmla="*/ 163551 h 163551"/>
                <a:gd name="connsiteX12" fmla="*/ 349404 w 350035"/>
                <a:gd name="connsiteY12" fmla="*/ 148682 h 163551"/>
                <a:gd name="connsiteX13" fmla="*/ 327102 w 350035"/>
                <a:gd name="connsiteY13" fmla="*/ 74341 h 163551"/>
                <a:gd name="connsiteX14" fmla="*/ 304800 w 350035"/>
                <a:gd name="connsiteY14" fmla="*/ 59473 h 163551"/>
                <a:gd name="connsiteX15" fmla="*/ 289931 w 350035"/>
                <a:gd name="connsiteY15" fmla="*/ 37170 h 163551"/>
                <a:gd name="connsiteX16" fmla="*/ 96643 w 350035"/>
                <a:gd name="connsiteY16" fmla="*/ 14868 h 163551"/>
                <a:gd name="connsiteX17" fmla="*/ 0 w 350035"/>
                <a:gd name="connsiteY17" fmla="*/ 14868 h 163551"/>
                <a:gd name="connsiteX18" fmla="*/ 29736 w 350035"/>
                <a:gd name="connsiteY18" fmla="*/ 0 h 16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0035" h="163551">
                  <a:moveTo>
                    <a:pt x="29736" y="0"/>
                  </a:moveTo>
                  <a:lnTo>
                    <a:pt x="29736" y="0"/>
                  </a:lnTo>
                  <a:cubicBezTo>
                    <a:pt x="39648" y="19824"/>
                    <a:pt x="46763" y="41315"/>
                    <a:pt x="59473" y="59473"/>
                  </a:cubicBezTo>
                  <a:cubicBezTo>
                    <a:pt x="64597" y="66792"/>
                    <a:pt x="74018" y="69908"/>
                    <a:pt x="81775" y="74341"/>
                  </a:cubicBezTo>
                  <a:cubicBezTo>
                    <a:pt x="92926" y="80713"/>
                    <a:pt x="119096" y="94190"/>
                    <a:pt x="133814" y="96643"/>
                  </a:cubicBezTo>
                  <a:cubicBezTo>
                    <a:pt x="155948" y="100332"/>
                    <a:pt x="178419" y="101600"/>
                    <a:pt x="200721" y="104078"/>
                  </a:cubicBezTo>
                  <a:cubicBezTo>
                    <a:pt x="210633" y="106556"/>
                    <a:pt x="220634" y="108705"/>
                    <a:pt x="230458" y="111512"/>
                  </a:cubicBezTo>
                  <a:cubicBezTo>
                    <a:pt x="237993" y="113665"/>
                    <a:pt x="244924" y="118946"/>
                    <a:pt x="252760" y="118946"/>
                  </a:cubicBezTo>
                  <a:cubicBezTo>
                    <a:pt x="260596" y="118946"/>
                    <a:pt x="267629" y="113990"/>
                    <a:pt x="275063" y="111512"/>
                  </a:cubicBezTo>
                  <a:cubicBezTo>
                    <a:pt x="280019" y="106556"/>
                    <a:pt x="282922" y="96643"/>
                    <a:pt x="289931" y="96643"/>
                  </a:cubicBezTo>
                  <a:cubicBezTo>
                    <a:pt x="298866" y="96643"/>
                    <a:pt x="306514" y="104648"/>
                    <a:pt x="312234" y="111512"/>
                  </a:cubicBezTo>
                  <a:cubicBezTo>
                    <a:pt x="322442" y="123761"/>
                    <a:pt x="329371" y="148057"/>
                    <a:pt x="334536" y="163551"/>
                  </a:cubicBezTo>
                  <a:cubicBezTo>
                    <a:pt x="339492" y="158595"/>
                    <a:pt x="348630" y="155648"/>
                    <a:pt x="349404" y="148682"/>
                  </a:cubicBezTo>
                  <a:cubicBezTo>
                    <a:pt x="352211" y="123414"/>
                    <a:pt x="345823" y="93062"/>
                    <a:pt x="327102" y="74341"/>
                  </a:cubicBezTo>
                  <a:cubicBezTo>
                    <a:pt x="320784" y="68023"/>
                    <a:pt x="312234" y="64429"/>
                    <a:pt x="304800" y="59473"/>
                  </a:cubicBezTo>
                  <a:cubicBezTo>
                    <a:pt x="299844" y="52039"/>
                    <a:pt x="296249" y="43488"/>
                    <a:pt x="289931" y="37170"/>
                  </a:cubicBezTo>
                  <a:cubicBezTo>
                    <a:pt x="244475" y="-8286"/>
                    <a:pt x="121307" y="15940"/>
                    <a:pt x="96643" y="14868"/>
                  </a:cubicBezTo>
                  <a:cubicBezTo>
                    <a:pt x="63121" y="3694"/>
                    <a:pt x="42712" y="-6488"/>
                    <a:pt x="0" y="14868"/>
                  </a:cubicBezTo>
                  <a:lnTo>
                    <a:pt x="29736" y="0"/>
                  </a:lnTo>
                  <a:close/>
                </a:path>
              </a:pathLst>
            </a:custGeom>
            <a:solidFill>
              <a:schemeClr val="tx1"/>
            </a:solidFill>
            <a:ln>
              <a:noFill/>
            </a:ln>
            <a:effectLst/>
            <a:extLst/>
          </p:spPr>
          <p:txBody>
            <a:bodyPr vert="horz" wrap="square" lIns="101882" tIns="50941" rIns="101882" bIns="50941"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
                  <a:srgbClr val="FF0000"/>
                </a:buClr>
                <a:buSzPct val="80000"/>
                <a:buFont typeface="ZapfDingbats BT" pitchFamily="18" charset="2"/>
                <a:buChar char="v"/>
                <a:tabLst/>
              </a:pPr>
              <a:endParaRPr kumimoji="0" lang="en-US" sz="2800" b="0" i="0" u="none" strike="noStrike" cap="none" normalizeH="0" baseline="0" smtClean="0">
                <a:ln>
                  <a:noFill/>
                </a:ln>
                <a:solidFill>
                  <a:schemeClr val="bg1"/>
                </a:solidFill>
                <a:effectLst/>
                <a:latin typeface="Arial" panose="020B0604020202020204" pitchFamily="34" charset="0"/>
              </a:endParaRPr>
            </a:p>
          </p:txBody>
        </p:sp>
        <p:pic>
          <p:nvPicPr>
            <p:cNvPr id="44044" name="Picture 12" descr="Image result for twitter symbol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20676">
              <a:off x="-146505" y="4065802"/>
              <a:ext cx="1083897" cy="108389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Image result for twitter symbol transparent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38216">
              <a:off x="553896" y="4091822"/>
              <a:ext cx="1083897" cy="1083897"/>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bg1"/>
                </a:solidFill>
                <a:latin typeface="Arial" panose="020B0604020202020204" pitchFamily="34" charset="0"/>
                <a:cs typeface="Arial" panose="020B0604020202020204" pitchFamily="34" charset="0"/>
              </a:rPr>
              <a:t>UNSOLVED PROBLEMS in Astrophysics and Cosmology</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120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TextBox 22"/>
          <p:cNvSpPr txBox="1"/>
          <p:nvPr/>
        </p:nvSpPr>
        <p:spPr>
          <a:xfrm>
            <a:off x="0" y="0"/>
            <a:ext cx="9144000" cy="584775"/>
          </a:xfrm>
          <a:prstGeom prst="rect">
            <a:avLst/>
          </a:prstGeom>
          <a:noFill/>
        </p:spPr>
        <p:txBody>
          <a:bodyPr wrap="square" rtlCol="0">
            <a:spAutoFit/>
          </a:bodyPr>
          <a:lstStyle/>
          <a:p>
            <a:pPr algn="ctr"/>
            <a:r>
              <a:rPr lang="en-US" sz="3200" b="1" dirty="0" err="1" smtClean="0">
                <a:solidFill>
                  <a:schemeClr val="bg1"/>
                </a:solidFill>
                <a:latin typeface="Arial" panose="020B0604020202020204" pitchFamily="34" charset="0"/>
                <a:cs typeface="Arial" panose="020B0604020202020204" pitchFamily="34" charset="0"/>
              </a:rPr>
              <a:t>Baryogenesis</a:t>
            </a:r>
            <a:r>
              <a:rPr lang="en-US" sz="3200" b="1" dirty="0" smtClean="0">
                <a:solidFill>
                  <a:schemeClr val="bg1"/>
                </a:solidFill>
                <a:latin typeface="Arial" panose="020B0604020202020204" pitchFamily="34" charset="0"/>
                <a:cs typeface="Arial" panose="020B0604020202020204" pitchFamily="34" charset="0"/>
              </a:rPr>
              <a:t> Conclusions</a:t>
            </a:r>
            <a:endParaRPr lang="en-US" sz="3200" b="1" dirty="0">
              <a:solidFill>
                <a:schemeClr val="bg1"/>
              </a:solidFill>
              <a:latin typeface="Arial" panose="020B0604020202020204" pitchFamily="34" charset="0"/>
              <a:cs typeface="Arial" panose="020B0604020202020204" pitchFamily="34" charset="0"/>
            </a:endParaRPr>
          </a:p>
        </p:txBody>
      </p:sp>
      <p:sp>
        <p:nvSpPr>
          <p:cNvPr id="25" name="TextBox 24"/>
          <p:cNvSpPr txBox="1"/>
          <p:nvPr/>
        </p:nvSpPr>
        <p:spPr>
          <a:xfrm>
            <a:off x="2" y="772118"/>
            <a:ext cx="9143998" cy="469872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sym typeface="Wingdings"/>
              </a:rPr>
              <a:t>Hoped for disruptions via particle physics:</a:t>
            </a:r>
          </a:p>
          <a:p>
            <a:pPr marL="285750" indent="-285750">
              <a:buFont typeface="Arial" panose="020B0604020202020204" pitchFamily="34" charset="0"/>
              <a:buChar char="•"/>
            </a:pPr>
            <a:endParaRPr lang="en-US" sz="600" dirty="0" smtClean="0">
              <a:solidFill>
                <a:schemeClr val="bg1"/>
              </a:solidFill>
              <a:latin typeface="Arial" panose="020B0604020202020204" pitchFamily="34" charset="0"/>
              <a:cs typeface="Arial" panose="020B0604020202020204" pitchFamily="34" charset="0"/>
              <a:sym typeface="Wingdings"/>
            </a:endParaRPr>
          </a:p>
          <a:p>
            <a:pPr marL="742950" lvl="1" indent="-285750">
              <a:spcAft>
                <a:spcPts val="400"/>
              </a:spcAft>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sym typeface="Wingdings"/>
              </a:rPr>
              <a:t>Great new theoretical ideas in cosmology or particle physics are certainly welcome.</a:t>
            </a:r>
          </a:p>
          <a:p>
            <a:pPr marL="742950" lvl="1" indent="-285750">
              <a:spcAft>
                <a:spcPts val="400"/>
              </a:spcAft>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sym typeface="Wingdings"/>
              </a:rPr>
              <a:t>Unexpected discoveries in particle physics or cosmology welcome.</a:t>
            </a:r>
          </a:p>
          <a:p>
            <a:pPr marL="742950" lvl="1" indent="-285750">
              <a:spcAft>
                <a:spcPts val="400"/>
              </a:spcAft>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sym typeface="Wingdings"/>
              </a:rPr>
              <a:t>Discovery of low-scale SUSY would open new possibilities for Electroweak </a:t>
            </a:r>
            <a:r>
              <a:rPr lang="en-US" dirty="0" err="1" smtClean="0">
                <a:solidFill>
                  <a:schemeClr val="bg1"/>
                </a:solidFill>
                <a:latin typeface="Arial" panose="020B0604020202020204" pitchFamily="34" charset="0"/>
                <a:cs typeface="Arial" panose="020B0604020202020204" pitchFamily="34" charset="0"/>
                <a:sym typeface="Wingdings"/>
              </a:rPr>
              <a:t>Baryogenesis</a:t>
            </a:r>
            <a:r>
              <a:rPr lang="en-US" dirty="0" smtClean="0">
                <a:solidFill>
                  <a:schemeClr val="bg1"/>
                </a:solidFill>
                <a:latin typeface="Arial" panose="020B0604020202020204" pitchFamily="34" charset="0"/>
                <a:cs typeface="Arial" panose="020B0604020202020204" pitchFamily="34" charset="0"/>
                <a:sym typeface="Wingdings"/>
              </a:rPr>
              <a:t>.</a:t>
            </a:r>
          </a:p>
          <a:p>
            <a:pPr marL="742950" lvl="1" indent="-285750">
              <a:spcAft>
                <a:spcPts val="400"/>
              </a:spcAft>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sym typeface="Wingdings"/>
              </a:rPr>
              <a:t>Discovery of non-SM Higgs couplings (e.g., </a:t>
            </a:r>
            <a:r>
              <a:rPr lang="en-US" i="1" dirty="0" err="1" smtClean="0">
                <a:solidFill>
                  <a:schemeClr val="bg1"/>
                </a:solidFill>
                <a:latin typeface="Times New Roman" panose="02020603050405020304" pitchFamily="18" charset="0"/>
                <a:cs typeface="Times New Roman" panose="02020603050405020304" pitchFamily="18" charset="0"/>
                <a:sym typeface="Wingdings"/>
              </a:rPr>
              <a:t>hhh</a:t>
            </a:r>
            <a:r>
              <a:rPr lang="en-US" dirty="0" smtClean="0">
                <a:solidFill>
                  <a:schemeClr val="bg1"/>
                </a:solidFill>
                <a:latin typeface="Arial" panose="020B0604020202020204" pitchFamily="34" charset="0"/>
                <a:cs typeface="Arial" panose="020B0604020202020204" pitchFamily="34" charset="0"/>
                <a:sym typeface="Wingdings"/>
              </a:rPr>
              <a:t> or </a:t>
            </a:r>
            <a:r>
              <a:rPr lang="en-US" i="1" dirty="0" err="1" smtClean="0">
                <a:solidFill>
                  <a:schemeClr val="bg1"/>
                </a:solidFill>
                <a:latin typeface="Times New Roman" panose="02020603050405020304" pitchFamily="18" charset="0"/>
                <a:cs typeface="Times New Roman" panose="02020603050405020304" pitchFamily="18" charset="0"/>
                <a:sym typeface="Wingdings"/>
              </a:rPr>
              <a:t>hZZ</a:t>
            </a:r>
            <a:r>
              <a:rPr lang="en-US" dirty="0" smtClean="0">
                <a:solidFill>
                  <a:schemeClr val="bg1"/>
                </a:solidFill>
                <a:latin typeface="Arial" panose="020B0604020202020204" pitchFamily="34" charset="0"/>
                <a:cs typeface="Arial" panose="020B0604020202020204" pitchFamily="34" charset="0"/>
                <a:sym typeface="Wingdings"/>
              </a:rPr>
              <a:t>) at colliders could mean EWK transition is 1</a:t>
            </a:r>
            <a:r>
              <a:rPr lang="en-US" baseline="30000" dirty="0" smtClean="0">
                <a:solidFill>
                  <a:schemeClr val="bg1"/>
                </a:solidFill>
                <a:latin typeface="Arial" panose="020B0604020202020204" pitchFamily="34" charset="0"/>
                <a:cs typeface="Arial" panose="020B0604020202020204" pitchFamily="34" charset="0"/>
                <a:sym typeface="Wingdings"/>
              </a:rPr>
              <a:t>st</a:t>
            </a:r>
            <a:r>
              <a:rPr lang="en-US" dirty="0" smtClean="0">
                <a:solidFill>
                  <a:schemeClr val="bg1"/>
                </a:solidFill>
                <a:latin typeface="Arial" panose="020B0604020202020204" pitchFamily="34" charset="0"/>
                <a:cs typeface="Arial" panose="020B0604020202020204" pitchFamily="34" charset="0"/>
                <a:sym typeface="Wingdings"/>
              </a:rPr>
              <a:t>-order, pointing to Electroweak </a:t>
            </a:r>
            <a:r>
              <a:rPr lang="en-US" dirty="0" err="1" smtClean="0">
                <a:solidFill>
                  <a:schemeClr val="bg1"/>
                </a:solidFill>
                <a:latin typeface="Arial" panose="020B0604020202020204" pitchFamily="34" charset="0"/>
                <a:cs typeface="Arial" panose="020B0604020202020204" pitchFamily="34" charset="0"/>
                <a:sym typeface="Wingdings"/>
              </a:rPr>
              <a:t>Baryogenesis</a:t>
            </a:r>
            <a:r>
              <a:rPr lang="en-US" dirty="0" smtClean="0">
                <a:solidFill>
                  <a:schemeClr val="bg1"/>
                </a:solidFill>
                <a:latin typeface="Arial" panose="020B0604020202020204" pitchFamily="34" charset="0"/>
                <a:cs typeface="Arial" panose="020B0604020202020204" pitchFamily="34" charset="0"/>
                <a:sym typeface="Wingdings"/>
              </a:rPr>
              <a:t>.</a:t>
            </a:r>
          </a:p>
          <a:p>
            <a:pPr marL="742950" lvl="1" indent="-285750">
              <a:spcAft>
                <a:spcPts val="400"/>
              </a:spcAft>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sym typeface="Wingdings"/>
              </a:rPr>
              <a:t>Evidence for non-minimal Higgs sector could affect EWK transition and introduce new </a:t>
            </a:r>
            <a:r>
              <a:rPr lang="en-US" dirty="0" smtClean="0">
                <a:solidFill>
                  <a:schemeClr val="bg1"/>
                </a:solidFill>
                <a:latin typeface="Times New Roman" panose="02020603050405020304" pitchFamily="18" charset="0"/>
                <a:cs typeface="Times New Roman" panose="02020603050405020304" pitchFamily="18" charset="0"/>
                <a:sym typeface="Wingdings"/>
              </a:rPr>
              <a:t>CP</a:t>
            </a:r>
            <a:r>
              <a:rPr lang="en-US" dirty="0" smtClean="0">
                <a:solidFill>
                  <a:schemeClr val="bg1"/>
                </a:solidFill>
                <a:latin typeface="Arial" panose="020B0604020202020204" pitchFamily="34" charset="0"/>
                <a:cs typeface="Arial" panose="020B0604020202020204" pitchFamily="34" charset="0"/>
                <a:sym typeface="Wingdings"/>
              </a:rPr>
              <a:t> phases. </a:t>
            </a:r>
          </a:p>
          <a:p>
            <a:pPr marL="742950" lvl="1" indent="-285750">
              <a:spcAft>
                <a:spcPts val="400"/>
              </a:spcAft>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sym typeface="Wingdings"/>
              </a:rPr>
              <a:t>Observation of non-SM sources of </a:t>
            </a:r>
            <a:r>
              <a:rPr lang="en-US" dirty="0" smtClean="0">
                <a:solidFill>
                  <a:schemeClr val="bg1"/>
                </a:solidFill>
                <a:latin typeface="Times New Roman" panose="02020603050405020304" pitchFamily="18" charset="0"/>
                <a:cs typeface="Times New Roman" panose="02020603050405020304" pitchFamily="18" charset="0"/>
                <a:sym typeface="Wingdings"/>
              </a:rPr>
              <a:t>CP</a:t>
            </a:r>
            <a:r>
              <a:rPr lang="en-US" dirty="0" smtClean="0">
                <a:solidFill>
                  <a:schemeClr val="bg1"/>
                </a:solidFill>
                <a:latin typeface="Arial" panose="020B0604020202020204" pitchFamily="34" charset="0"/>
                <a:cs typeface="Arial" panose="020B0604020202020204" pitchFamily="34" charset="0"/>
                <a:sym typeface="Wingdings"/>
              </a:rPr>
              <a:t> violation, say large neutron EDM. </a:t>
            </a:r>
          </a:p>
          <a:p>
            <a:pPr marL="742950" lvl="1" indent="-285750">
              <a:spcAft>
                <a:spcPts val="400"/>
              </a:spcAft>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sym typeface="Wingdings"/>
              </a:rPr>
              <a:t>Proof that neutrinos are Majorana particles would give impetus to Thermal </a:t>
            </a:r>
            <a:r>
              <a:rPr lang="en-US" dirty="0" err="1" smtClean="0">
                <a:solidFill>
                  <a:schemeClr val="bg1"/>
                </a:solidFill>
                <a:latin typeface="Arial" panose="020B0604020202020204" pitchFamily="34" charset="0"/>
                <a:cs typeface="Arial" panose="020B0604020202020204" pitchFamily="34" charset="0"/>
                <a:sym typeface="Wingdings"/>
              </a:rPr>
              <a:t>Leptogenesis</a:t>
            </a:r>
            <a:r>
              <a:rPr lang="en-US" dirty="0" smtClean="0">
                <a:solidFill>
                  <a:schemeClr val="bg1"/>
                </a:solidFill>
                <a:latin typeface="Arial" panose="020B0604020202020204" pitchFamily="34" charset="0"/>
                <a:cs typeface="Arial" panose="020B0604020202020204" pitchFamily="34" charset="0"/>
                <a:sym typeface="Wingdings"/>
              </a:rPr>
              <a:t>.</a:t>
            </a:r>
          </a:p>
          <a:p>
            <a:pPr marL="742950" lvl="1" indent="-285750">
              <a:spcAft>
                <a:spcPts val="400"/>
              </a:spcAft>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sym typeface="Wingdings"/>
              </a:rPr>
              <a:t>Observation of proton decay would be evidence for perturbative baryon-number violation at GUT scales; re-examine GUT </a:t>
            </a:r>
            <a:r>
              <a:rPr lang="en-US" dirty="0" err="1" smtClean="0">
                <a:solidFill>
                  <a:schemeClr val="bg1"/>
                </a:solidFill>
                <a:latin typeface="Arial" panose="020B0604020202020204" pitchFamily="34" charset="0"/>
                <a:cs typeface="Arial" panose="020B0604020202020204" pitchFamily="34" charset="0"/>
                <a:sym typeface="Wingdings"/>
              </a:rPr>
              <a:t>Baryogenesis</a:t>
            </a:r>
            <a:r>
              <a:rPr lang="en-US" dirty="0" smtClean="0">
                <a:solidFill>
                  <a:schemeClr val="bg1"/>
                </a:solidFill>
                <a:latin typeface="Arial" panose="020B0604020202020204" pitchFamily="34" charset="0"/>
                <a:cs typeface="Arial" panose="020B0604020202020204" pitchFamily="34" charset="0"/>
                <a:sym typeface="Wingdings"/>
              </a:rPr>
              <a:t>.</a:t>
            </a:r>
          </a:p>
        </p:txBody>
      </p:sp>
      <p:sp>
        <p:nvSpPr>
          <p:cNvPr id="5"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bg1"/>
                </a:solidFill>
                <a:latin typeface="Arial" panose="020B0604020202020204" pitchFamily="34" charset="0"/>
                <a:cs typeface="Arial" panose="020B0604020202020204" pitchFamily="34" charset="0"/>
              </a:rPr>
              <a:t>UNSOLVED PROBLEMS in Astrophysics and Cosmology</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3373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TextBox 22"/>
          <p:cNvSpPr txBox="1"/>
          <p:nvPr/>
        </p:nvSpPr>
        <p:spPr>
          <a:xfrm>
            <a:off x="0" y="0"/>
            <a:ext cx="9144000" cy="584775"/>
          </a:xfrm>
          <a:prstGeom prst="rect">
            <a:avLst/>
          </a:prstGeom>
          <a:noFill/>
        </p:spPr>
        <p:txBody>
          <a:bodyPr wrap="square" rtlCol="0">
            <a:spAutoFit/>
          </a:bodyPr>
          <a:lstStyle/>
          <a:p>
            <a:pPr algn="ctr"/>
            <a:r>
              <a:rPr lang="en-US" sz="3200" b="1" dirty="0" err="1" smtClean="0">
                <a:solidFill>
                  <a:schemeClr val="bg1"/>
                </a:solidFill>
                <a:latin typeface="Arial" panose="020B0604020202020204" pitchFamily="34" charset="0"/>
                <a:cs typeface="Arial" panose="020B0604020202020204" pitchFamily="34" charset="0"/>
              </a:rPr>
              <a:t>Baryogenesis</a:t>
            </a:r>
            <a:r>
              <a:rPr lang="en-US" sz="3200" b="1" dirty="0" smtClean="0">
                <a:solidFill>
                  <a:schemeClr val="bg1"/>
                </a:solidFill>
                <a:latin typeface="Arial" panose="020B0604020202020204" pitchFamily="34" charset="0"/>
                <a:cs typeface="Arial" panose="020B0604020202020204" pitchFamily="34" charset="0"/>
              </a:rPr>
              <a:t> Conclusions</a:t>
            </a:r>
            <a:endParaRPr lang="en-US" sz="3200" b="1" dirty="0">
              <a:solidFill>
                <a:schemeClr val="bg1"/>
              </a:solidFill>
              <a:latin typeface="Arial" panose="020B0604020202020204" pitchFamily="34" charset="0"/>
              <a:cs typeface="Arial" panose="020B0604020202020204" pitchFamily="34" charset="0"/>
            </a:endParaRPr>
          </a:p>
        </p:txBody>
      </p:sp>
      <p:sp>
        <p:nvSpPr>
          <p:cNvPr id="25" name="TextBox 24"/>
          <p:cNvSpPr txBox="1"/>
          <p:nvPr/>
        </p:nvSpPr>
        <p:spPr>
          <a:xfrm>
            <a:off x="2" y="772118"/>
            <a:ext cx="9143998" cy="1949252"/>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sym typeface="Wingdings"/>
              </a:rPr>
              <a:t>Hoped for disruptions via astrophysics:</a:t>
            </a:r>
          </a:p>
          <a:p>
            <a:pPr marL="285750" indent="-285750">
              <a:buFont typeface="Arial" panose="020B0604020202020204" pitchFamily="34" charset="0"/>
              <a:buChar char="•"/>
            </a:pPr>
            <a:endParaRPr lang="en-US" sz="600" dirty="0" smtClean="0">
              <a:solidFill>
                <a:schemeClr val="bg1"/>
              </a:solidFill>
              <a:latin typeface="Arial" panose="020B0604020202020204" pitchFamily="34" charset="0"/>
              <a:cs typeface="Arial" panose="020B0604020202020204" pitchFamily="34" charset="0"/>
              <a:sym typeface="Wingdings"/>
            </a:endParaRPr>
          </a:p>
          <a:p>
            <a:pPr marL="742950" lvl="1" indent="-285750">
              <a:spcAft>
                <a:spcPts val="400"/>
              </a:spcAft>
              <a:buFont typeface="Arial" panose="020B0604020202020204" pitchFamily="34" charset="0"/>
              <a:buChar char="•"/>
            </a:pPr>
            <a:r>
              <a:rPr lang="en-US" dirty="0">
                <a:solidFill>
                  <a:schemeClr val="bg1"/>
                </a:solidFill>
                <a:latin typeface="Arial" panose="020B0604020202020204" pitchFamily="34" charset="0"/>
                <a:cs typeface="Arial" panose="020B0604020202020204" pitchFamily="34" charset="0"/>
                <a:sym typeface="Wingdings"/>
              </a:rPr>
              <a:t>Observation of stochastic background of gravitational radiation with </a:t>
            </a:r>
            <a:r>
              <a:rPr lang="en-US" dirty="0" err="1">
                <a:solidFill>
                  <a:schemeClr val="bg1"/>
                </a:solidFill>
                <a:latin typeface="Arial" panose="020B0604020202020204" pitchFamily="34" charset="0"/>
                <a:cs typeface="Arial" panose="020B0604020202020204" pitchFamily="34" charset="0"/>
                <a:sym typeface="Wingdings"/>
              </a:rPr>
              <a:t>eLISA</a:t>
            </a:r>
            <a:r>
              <a:rPr lang="en-US" dirty="0">
                <a:solidFill>
                  <a:schemeClr val="bg1"/>
                </a:solidFill>
                <a:latin typeface="Arial" panose="020B0604020202020204" pitchFamily="34" charset="0"/>
                <a:cs typeface="Arial" panose="020B0604020202020204" pitchFamily="34" charset="0"/>
                <a:sym typeface="Wingdings"/>
              </a:rPr>
              <a:t> could be evidence for 1</a:t>
            </a:r>
            <a:r>
              <a:rPr lang="en-US" baseline="30000" dirty="0">
                <a:solidFill>
                  <a:schemeClr val="bg1"/>
                </a:solidFill>
                <a:latin typeface="Arial" panose="020B0604020202020204" pitchFamily="34" charset="0"/>
                <a:cs typeface="Arial" panose="020B0604020202020204" pitchFamily="34" charset="0"/>
                <a:sym typeface="Wingdings"/>
              </a:rPr>
              <a:t>st</a:t>
            </a:r>
            <a:r>
              <a:rPr lang="en-US" dirty="0">
                <a:solidFill>
                  <a:schemeClr val="bg1"/>
                </a:solidFill>
                <a:latin typeface="Arial" panose="020B0604020202020204" pitchFamily="34" charset="0"/>
                <a:cs typeface="Arial" panose="020B0604020202020204" pitchFamily="34" charset="0"/>
                <a:sym typeface="Wingdings"/>
              </a:rPr>
              <a:t>-order phase transitions.</a:t>
            </a:r>
          </a:p>
          <a:p>
            <a:pPr marL="742950" lvl="1" indent="-285750">
              <a:spcAft>
                <a:spcPts val="400"/>
              </a:spcAft>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sym typeface="Wingdings"/>
              </a:rPr>
              <a:t>Observation of a baryon isocurvature component might suggest a rolling field as in Affleck-Dine or Spontaneous </a:t>
            </a:r>
            <a:r>
              <a:rPr lang="en-US" dirty="0" err="1" smtClean="0">
                <a:solidFill>
                  <a:schemeClr val="bg1"/>
                </a:solidFill>
                <a:latin typeface="Arial" panose="020B0604020202020204" pitchFamily="34" charset="0"/>
                <a:cs typeface="Arial" panose="020B0604020202020204" pitchFamily="34" charset="0"/>
                <a:sym typeface="Wingdings"/>
              </a:rPr>
              <a:t>Baryogenesis</a:t>
            </a:r>
            <a:r>
              <a:rPr lang="en-US" dirty="0" smtClean="0">
                <a:solidFill>
                  <a:schemeClr val="bg1"/>
                </a:solidFill>
                <a:latin typeface="Arial" panose="020B0604020202020204" pitchFamily="34" charset="0"/>
                <a:cs typeface="Arial" panose="020B0604020202020204" pitchFamily="34" charset="0"/>
                <a:sym typeface="Wingdings"/>
              </a:rPr>
              <a:t>. </a:t>
            </a:r>
          </a:p>
          <a:p>
            <a:pPr marL="742950" lvl="1" indent="-285750">
              <a:spcAft>
                <a:spcPts val="400"/>
              </a:spcAft>
              <a:buFont typeface="Arial" panose="020B0604020202020204" pitchFamily="34" charset="0"/>
              <a:buChar char="•"/>
            </a:pPr>
            <a:r>
              <a:rPr lang="en-US" dirty="0" smtClean="0">
                <a:solidFill>
                  <a:schemeClr val="bg1"/>
                </a:solidFill>
                <a:latin typeface="Arial" panose="020B0604020202020204" pitchFamily="34" charset="0"/>
                <a:cs typeface="Arial" panose="020B0604020202020204" pitchFamily="34" charset="0"/>
                <a:sym typeface="Wingdings"/>
              </a:rPr>
              <a:t>Observation of primordial magnetic fields might point to role in </a:t>
            </a:r>
            <a:r>
              <a:rPr lang="en-US" dirty="0" err="1" smtClean="0">
                <a:solidFill>
                  <a:schemeClr val="bg1"/>
                </a:solidFill>
                <a:latin typeface="Arial" panose="020B0604020202020204" pitchFamily="34" charset="0"/>
                <a:cs typeface="Arial" panose="020B0604020202020204" pitchFamily="34" charset="0"/>
                <a:sym typeface="Wingdings"/>
              </a:rPr>
              <a:t>baryogenesis</a:t>
            </a:r>
            <a:r>
              <a:rPr lang="en-US" dirty="0" smtClean="0">
                <a:solidFill>
                  <a:schemeClr val="bg1"/>
                </a:solidFill>
                <a:latin typeface="Arial" panose="020B0604020202020204" pitchFamily="34" charset="0"/>
                <a:cs typeface="Arial" panose="020B0604020202020204" pitchFamily="34" charset="0"/>
                <a:sym typeface="Wingdings"/>
              </a:rPr>
              <a:t>. </a:t>
            </a:r>
            <a:endParaRPr lang="en-US" dirty="0" smtClean="0">
              <a:solidFill>
                <a:schemeClr val="bg1"/>
              </a:solidFill>
              <a:latin typeface="Symbol" panose="05050102010706020507" pitchFamily="18" charset="2"/>
              <a:sym typeface="Symbol" panose="05050102010706020507" pitchFamily="18" charset="2"/>
            </a:endParaRPr>
          </a:p>
        </p:txBody>
      </p:sp>
      <p:sp>
        <p:nvSpPr>
          <p:cNvPr id="5" name="Footer Placeholder 7"/>
          <p:cNvSpPr txBox="1">
            <a:spLocks/>
          </p:cNvSpPr>
          <p:nvPr/>
        </p:nvSpPr>
        <p:spPr>
          <a:xfrm>
            <a:off x="2320129" y="6620843"/>
            <a:ext cx="4503742" cy="22125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bg1"/>
                </a:solidFill>
                <a:latin typeface="Arial" panose="020B0604020202020204" pitchFamily="34" charset="0"/>
                <a:cs typeface="Arial" panose="020B0604020202020204" pitchFamily="34" charset="0"/>
              </a:rPr>
              <a:t>UNSOLVED PROBLEMS in Astrophysics and Cosmology</a:t>
            </a: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447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57053" y="-45186"/>
            <a:ext cx="9144000" cy="584775"/>
          </a:xfrm>
          <a:prstGeom prst="rect">
            <a:avLst/>
          </a:prstGeom>
          <a:noFill/>
        </p:spPr>
        <p:txBody>
          <a:bodyPr wrap="square" rtlCol="0">
            <a:spAutoFit/>
          </a:bodyPr>
          <a:lstStyle/>
          <a:p>
            <a:pPr algn="ctr"/>
            <a:r>
              <a:rPr lang="en-US" sz="3200" b="1" dirty="0"/>
              <a:t> The N</a:t>
            </a:r>
            <a:r>
              <a:rPr lang="en-US" sz="3200" b="1" dirty="0" smtClean="0"/>
              <a:t>ext Disruption </a:t>
            </a:r>
            <a:r>
              <a:rPr lang="en-US" sz="3200" b="1" dirty="0"/>
              <a:t>in </a:t>
            </a:r>
            <a:r>
              <a:rPr lang="en-US" sz="3200" b="1" dirty="0" smtClean="0"/>
              <a:t>Cosmology</a:t>
            </a:r>
            <a:endParaRPr lang="en-US" sz="3200" b="1" dirty="0"/>
          </a:p>
        </p:txBody>
      </p:sp>
      <p:sp>
        <p:nvSpPr>
          <p:cNvPr id="8" name="Footer Placeholder 7"/>
          <p:cNvSpPr>
            <a:spLocks noGrp="1"/>
          </p:cNvSpPr>
          <p:nvPr>
            <p:ph type="ftr" sz="quarter" idx="4294967295"/>
          </p:nvPr>
        </p:nvSpPr>
        <p:spPr>
          <a:xfrm>
            <a:off x="2320129" y="6620843"/>
            <a:ext cx="4503742" cy="221255"/>
          </a:xfrm>
        </p:spPr>
        <p:txBody>
          <a:bodyPr/>
          <a:lstStyle/>
          <a:p>
            <a:r>
              <a:rPr lang="en-US" dirty="0" smtClean="0">
                <a:solidFill>
                  <a:schemeClr val="tx1"/>
                </a:solidFill>
              </a:rPr>
              <a:t>UNSOLVED PROBLEMS in Astrophysics and Cosmology</a:t>
            </a:r>
            <a:endParaRPr lang="en-US" dirty="0">
              <a:solidFill>
                <a:schemeClr val="tx1"/>
              </a:solidFill>
            </a:endParaRPr>
          </a:p>
        </p:txBody>
      </p:sp>
      <p:sp>
        <p:nvSpPr>
          <p:cNvPr id="2" name="TextBox 1"/>
          <p:cNvSpPr txBox="1"/>
          <p:nvPr/>
        </p:nvSpPr>
        <p:spPr>
          <a:xfrm>
            <a:off x="0" y="556260"/>
            <a:ext cx="9144000" cy="5555367"/>
          </a:xfrm>
          <a:prstGeom prst="rect">
            <a:avLst/>
          </a:prstGeom>
          <a:noFill/>
        </p:spPr>
        <p:txBody>
          <a:bodyPr wrap="square" rtlCol="0">
            <a:spAutoFit/>
          </a:bodyPr>
          <a:lstStyle/>
          <a:p>
            <a:pPr marL="342900" indent="-342900">
              <a:buFont typeface="Arial" panose="020B0604020202020204" pitchFamily="34" charset="0"/>
              <a:buChar char="•"/>
            </a:pPr>
            <a:r>
              <a:rPr lang="en-US" sz="2000" dirty="0" smtClean="0">
                <a:latin typeface="Symbol" panose="05050102010706020507" pitchFamily="18" charset="2"/>
              </a:rPr>
              <a:t>L</a:t>
            </a:r>
            <a:r>
              <a:rPr lang="en-US" sz="2000" dirty="0" smtClean="0"/>
              <a:t>CDM seems ripe for a disruption.</a:t>
            </a:r>
          </a:p>
          <a:p>
            <a:pPr marL="342900" indent="-342900">
              <a:buFont typeface="Arial" panose="020B0604020202020204" pitchFamily="34" charset="0"/>
              <a:buChar char="•"/>
            </a:pPr>
            <a:endParaRPr lang="en-US" sz="1100" dirty="0"/>
          </a:p>
          <a:p>
            <a:pPr marL="342900" indent="-342900">
              <a:buFont typeface="Arial" panose="020B0604020202020204" pitchFamily="34" charset="0"/>
              <a:buChar char="•"/>
            </a:pPr>
            <a:r>
              <a:rPr lang="en-US" sz="2000" dirty="0" smtClean="0"/>
              <a:t>Nature of disruptions is that they are unpredictable.</a:t>
            </a:r>
          </a:p>
          <a:p>
            <a:pPr marL="342900" indent="-342900">
              <a:buFont typeface="Arial" panose="020B0604020202020204" pitchFamily="34" charset="0"/>
              <a:buChar char="•"/>
            </a:pPr>
            <a:endParaRPr lang="en-US" sz="1100" dirty="0"/>
          </a:p>
          <a:p>
            <a:pPr marL="342900" indent="-342900">
              <a:buFont typeface="Arial" panose="020B0604020202020204" pitchFamily="34" charset="0"/>
              <a:buChar char="•"/>
            </a:pPr>
            <a:r>
              <a:rPr lang="en-US" sz="2000" dirty="0" smtClean="0"/>
              <a:t>Disruption could come from astronomy:</a:t>
            </a:r>
          </a:p>
          <a:p>
            <a:pPr marL="800100" lvl="1" indent="-342900">
              <a:buFont typeface="Courier New" panose="02070309020205020404" pitchFamily="49" charset="0"/>
              <a:buChar char="o"/>
            </a:pPr>
            <a:r>
              <a:rPr lang="en-US" sz="2000" dirty="0" smtClean="0"/>
              <a:t>dark matter is not cold, or it is </a:t>
            </a:r>
            <a:r>
              <a:rPr lang="en-US" sz="2000" dirty="0" err="1" smtClean="0"/>
              <a:t>dissipational</a:t>
            </a:r>
            <a:r>
              <a:rPr lang="en-US" sz="2000" dirty="0" smtClean="0"/>
              <a:t>, or it decays, etc.</a:t>
            </a:r>
          </a:p>
          <a:p>
            <a:pPr marL="800100" lvl="1" indent="-342900">
              <a:buFont typeface="Courier New" panose="02070309020205020404" pitchFamily="49" charset="0"/>
              <a:buChar char="o"/>
            </a:pPr>
            <a:r>
              <a:rPr lang="en-US" sz="2000" i="1" dirty="0" smtClean="0">
                <a:latin typeface="Times New Roman" panose="02020603050405020304" pitchFamily="18" charset="0"/>
                <a:cs typeface="Times New Roman" panose="02020603050405020304" pitchFamily="18" charset="0"/>
              </a:rPr>
              <a:t>H</a:t>
            </a:r>
            <a:r>
              <a:rPr lang="en-US" sz="2000" baseline="-25000" dirty="0" smtClean="0">
                <a:latin typeface="Symbol" panose="05050102010706020507" pitchFamily="18" charset="2"/>
              </a:rPr>
              <a:t>0</a:t>
            </a:r>
            <a:r>
              <a:rPr lang="en-US" sz="2000" dirty="0" smtClean="0"/>
              <a:t> tension becomes </a:t>
            </a:r>
            <a:r>
              <a:rPr lang="en-US" sz="2000" dirty="0" smtClean="0">
                <a:latin typeface="Symbol" panose="05050102010706020507" pitchFamily="18" charset="2"/>
              </a:rPr>
              <a:t>5</a:t>
            </a:r>
            <a:r>
              <a:rPr lang="en-US" sz="2000" i="1" dirty="0" smtClean="0">
                <a:latin typeface="Symbol" panose="05050102010706020507" pitchFamily="18" charset="2"/>
              </a:rPr>
              <a:t>s.</a:t>
            </a:r>
          </a:p>
          <a:p>
            <a:pPr marL="800100" lvl="1" indent="-342900">
              <a:buFont typeface="Courier New" panose="02070309020205020404" pitchFamily="49" charset="0"/>
              <a:buChar char="o"/>
            </a:pPr>
            <a:r>
              <a:rPr lang="en-US" sz="2000" dirty="0" smtClean="0"/>
              <a:t>CDM not final answer for structure formation.  </a:t>
            </a:r>
          </a:p>
          <a:p>
            <a:pPr marL="800100" lvl="1" indent="-342900">
              <a:buFont typeface="Courier New" panose="02070309020205020404" pitchFamily="49" charset="0"/>
              <a:buChar char="o"/>
            </a:pPr>
            <a:r>
              <a:rPr lang="en-US" sz="2000" dirty="0" err="1" smtClean="0"/>
              <a:t>Nongaussanity</a:t>
            </a:r>
            <a:r>
              <a:rPr lang="en-US" sz="2000" dirty="0" smtClean="0"/>
              <a:t> or isocurvature in CMB</a:t>
            </a:r>
          </a:p>
          <a:p>
            <a:pPr marL="800100" lvl="1" indent="-342900">
              <a:buFont typeface="Courier New" panose="02070309020205020404" pitchFamily="49" charset="0"/>
              <a:buChar char="o"/>
            </a:pPr>
            <a:r>
              <a:rPr lang="en-US" sz="2000" dirty="0" smtClean="0"/>
              <a:t>CMB </a:t>
            </a:r>
            <a:r>
              <a:rPr lang="en-US" sz="2000" i="1" dirty="0" smtClean="0">
                <a:latin typeface="Times New Roman" panose="02020603050405020304" pitchFamily="18" charset="0"/>
                <a:cs typeface="Times New Roman" panose="02020603050405020304" pitchFamily="18" charset="0"/>
              </a:rPr>
              <a:t>B</a:t>
            </a:r>
            <a:r>
              <a:rPr lang="en-US" sz="2000" dirty="0" smtClean="0"/>
              <a:t> modes discovered.</a:t>
            </a:r>
          </a:p>
          <a:p>
            <a:pPr marL="800100" lvl="1" indent="-342900">
              <a:buFont typeface="Courier New" panose="02070309020205020404" pitchFamily="49" charset="0"/>
              <a:buChar char="o"/>
            </a:pPr>
            <a:r>
              <a:rPr lang="en-US" sz="2000" dirty="0" smtClean="0"/>
              <a:t>Dark energy equation of state is not </a:t>
            </a:r>
            <a:r>
              <a:rPr lang="en-US" sz="2000" i="1" dirty="0" smtClean="0">
                <a:latin typeface="Times New Roman" panose="02020603050405020304" pitchFamily="18" charset="0"/>
                <a:cs typeface="Times New Roman" panose="02020603050405020304" pitchFamily="18" charset="0"/>
              </a:rPr>
              <a:t>w </a:t>
            </a:r>
            <a:r>
              <a:rPr lang="en-US" sz="2000" dirty="0" smtClean="0">
                <a:latin typeface="Symbol" panose="05050102010706020507" pitchFamily="18" charset="2"/>
              </a:rPr>
              <a:t>= -1.</a:t>
            </a:r>
          </a:p>
          <a:p>
            <a:pPr marL="800100" lvl="1" indent="-342900">
              <a:buFont typeface="Courier New" panose="02070309020205020404" pitchFamily="49" charset="0"/>
              <a:buChar char="o"/>
            </a:pPr>
            <a:r>
              <a:rPr lang="en-US" sz="2000" dirty="0" smtClean="0"/>
              <a:t>Large-scale inhomogeneities.</a:t>
            </a:r>
          </a:p>
          <a:p>
            <a:pPr marL="800100" lvl="1" indent="-342900">
              <a:buFont typeface="Courier New" panose="02070309020205020404" pitchFamily="49" charset="0"/>
              <a:buChar char="o"/>
            </a:pPr>
            <a:endParaRPr lang="en-US" sz="1100" dirty="0"/>
          </a:p>
          <a:p>
            <a:pPr marL="342900" indent="-342900">
              <a:buFont typeface="Arial" panose="020B0604020202020204" pitchFamily="34" charset="0"/>
              <a:buChar char="•"/>
            </a:pPr>
            <a:r>
              <a:rPr lang="en-US" sz="2000" dirty="0" smtClean="0"/>
              <a:t>Disruption could come from underground.</a:t>
            </a:r>
          </a:p>
          <a:p>
            <a:pPr marL="342900" indent="-342900">
              <a:buFont typeface="Arial" panose="020B0604020202020204" pitchFamily="34" charset="0"/>
              <a:buChar char="•"/>
            </a:pPr>
            <a:endParaRPr lang="en-US" sz="1100" dirty="0"/>
          </a:p>
          <a:p>
            <a:pPr marL="342900" indent="-342900">
              <a:buFont typeface="Arial" panose="020B0604020202020204" pitchFamily="34" charset="0"/>
              <a:buChar char="•"/>
            </a:pPr>
            <a:r>
              <a:rPr lang="en-US" sz="2000" dirty="0" smtClean="0"/>
              <a:t>Disruption could come from high-energy physics.</a:t>
            </a:r>
          </a:p>
          <a:p>
            <a:pPr marL="342900" indent="-342900">
              <a:buFont typeface="Arial" panose="020B0604020202020204" pitchFamily="34" charset="0"/>
              <a:buChar char="•"/>
            </a:pPr>
            <a:endParaRPr lang="en-US" sz="1100" dirty="0"/>
          </a:p>
          <a:p>
            <a:pPr marL="342900" indent="-342900">
              <a:buFont typeface="Arial" panose="020B0604020202020204" pitchFamily="34" charset="0"/>
              <a:buChar char="•"/>
            </a:pPr>
            <a:r>
              <a:rPr lang="en-US" sz="2000" dirty="0" smtClean="0"/>
              <a:t>Disruption could come from low-energy physics.</a:t>
            </a:r>
          </a:p>
          <a:p>
            <a:pPr marL="342900" indent="-342900">
              <a:buFont typeface="Arial" panose="020B0604020202020204" pitchFamily="34" charset="0"/>
              <a:buChar char="•"/>
            </a:pPr>
            <a:endParaRPr lang="en-US" sz="2000" dirty="0"/>
          </a:p>
          <a:p>
            <a:pPr algn="ctr"/>
            <a:r>
              <a:rPr lang="en-US" sz="2000" b="1" dirty="0" smtClean="0"/>
              <a:t>WAIT FOR IT!</a:t>
            </a:r>
            <a:endParaRPr lang="en-US" sz="2000" b="1" dirty="0"/>
          </a:p>
        </p:txBody>
      </p:sp>
    </p:spTree>
    <p:extLst>
      <p:ext uri="{BB962C8B-B14F-4D97-AF65-F5344CB8AC3E}">
        <p14:creationId xmlns:p14="http://schemas.microsoft.com/office/powerpoint/2010/main" val="191365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7"/>
          <p:cNvSpPr>
            <a:spLocks noGrp="1"/>
          </p:cNvSpPr>
          <p:nvPr>
            <p:ph type="ftr" sz="quarter" idx="4294967295"/>
          </p:nvPr>
        </p:nvSpPr>
        <p:spPr>
          <a:xfrm>
            <a:off x="2320129" y="6620843"/>
            <a:ext cx="4503742" cy="221255"/>
          </a:xfrm>
        </p:spPr>
        <p:txBody>
          <a:bodyPr/>
          <a:lstStyle/>
          <a:p>
            <a:r>
              <a:rPr lang="en-US" dirty="0" smtClean="0">
                <a:solidFill>
                  <a:schemeClr val="tx1"/>
                </a:solidFill>
              </a:rPr>
              <a:t>UNSOLVED PROBLEMS in Astrophysics and Cosmology</a:t>
            </a:r>
            <a:endParaRPr lang="en-US" dirty="0">
              <a:solidFill>
                <a:schemeClr val="tx1"/>
              </a:solidFill>
            </a:endParaRPr>
          </a:p>
        </p:txBody>
      </p:sp>
      <p:sp>
        <p:nvSpPr>
          <p:cNvPr id="6" name="Rectangle 5"/>
          <p:cNvSpPr/>
          <p:nvPr/>
        </p:nvSpPr>
        <p:spPr>
          <a:xfrm>
            <a:off x="0" y="-4466"/>
            <a:ext cx="9144000" cy="830997"/>
          </a:xfrm>
          <a:prstGeom prst="rect">
            <a:avLst/>
          </a:prstGeom>
        </p:spPr>
        <p:txBody>
          <a:bodyPr wrap="square">
            <a:spAutoFit/>
          </a:bodyPr>
          <a:lstStyle/>
          <a:p>
            <a:r>
              <a:rPr lang="en-US" sz="2400" b="1" dirty="0" smtClean="0">
                <a:solidFill>
                  <a:srgbClr val="292929"/>
                </a:solidFill>
                <a:latin typeface="Arial" panose="020B0604020202020204" pitchFamily="34" charset="0"/>
              </a:rPr>
              <a:t>Disruption:  the</a:t>
            </a:r>
            <a:r>
              <a:rPr lang="en-US" sz="2400" b="1" dirty="0">
                <a:solidFill>
                  <a:srgbClr val="292929"/>
                </a:solidFill>
                <a:latin typeface="Arial" panose="020B0604020202020204" pitchFamily="34" charset="0"/>
              </a:rPr>
              <a:t> change </a:t>
            </a:r>
            <a:r>
              <a:rPr lang="en-US" sz="2400" b="1" dirty="0" smtClean="0">
                <a:solidFill>
                  <a:srgbClr val="292929"/>
                </a:solidFill>
                <a:latin typeface="Arial" panose="020B0604020202020204" pitchFamily="34" charset="0"/>
              </a:rPr>
              <a:t>in the traditional</a:t>
            </a:r>
            <a:r>
              <a:rPr lang="en-US" sz="2400" b="1" dirty="0">
                <a:solidFill>
                  <a:srgbClr val="292929"/>
                </a:solidFill>
                <a:latin typeface="Arial" panose="020B0604020202020204" pitchFamily="34" charset="0"/>
              </a:rPr>
              <a:t> way that </a:t>
            </a:r>
            <a:r>
              <a:rPr lang="en-US" sz="2400" b="1" dirty="0" smtClean="0">
                <a:solidFill>
                  <a:srgbClr val="292929"/>
                </a:solidFill>
                <a:latin typeface="Arial" panose="020B0604020202020204" pitchFamily="34" charset="0"/>
              </a:rPr>
              <a:t>something</a:t>
            </a:r>
            <a:r>
              <a:rPr lang="en-US" sz="2400" b="1" dirty="0">
                <a:solidFill>
                  <a:srgbClr val="292929"/>
                </a:solidFill>
                <a:latin typeface="Arial" panose="020B0604020202020204" pitchFamily="34" charset="0"/>
              </a:rPr>
              <a:t> operates</a:t>
            </a:r>
            <a:r>
              <a:rPr lang="en-US" sz="2400" b="1" dirty="0" smtClean="0">
                <a:solidFill>
                  <a:srgbClr val="292929"/>
                </a:solidFill>
                <a:latin typeface="Arial" panose="020B0604020202020204" pitchFamily="34" charset="0"/>
              </a:rPr>
              <a:t>, especially</a:t>
            </a:r>
            <a:r>
              <a:rPr lang="en-US" sz="2400" b="1" dirty="0">
                <a:solidFill>
                  <a:srgbClr val="292929"/>
                </a:solidFill>
                <a:latin typeface="Arial" panose="020B0604020202020204" pitchFamily="34" charset="0"/>
              </a:rPr>
              <a:t> in a new </a:t>
            </a:r>
            <a:r>
              <a:rPr lang="en-US" sz="2400" b="1" dirty="0" smtClean="0">
                <a:solidFill>
                  <a:srgbClr val="292929"/>
                </a:solidFill>
                <a:latin typeface="Arial" panose="020B0604020202020204" pitchFamily="34" charset="0"/>
              </a:rPr>
              <a:t>and</a:t>
            </a:r>
            <a:r>
              <a:rPr lang="en-US" sz="2400" b="1" dirty="0">
                <a:solidFill>
                  <a:srgbClr val="292929"/>
                </a:solidFill>
                <a:latin typeface="Arial" panose="020B0604020202020204" pitchFamily="34" charset="0"/>
              </a:rPr>
              <a:t> effective </a:t>
            </a:r>
            <a:r>
              <a:rPr lang="en-US" sz="2400" b="1" dirty="0" smtClean="0">
                <a:solidFill>
                  <a:srgbClr val="292929"/>
                </a:solidFill>
                <a:latin typeface="Arial" panose="020B0604020202020204" pitchFamily="34" charset="0"/>
              </a:rPr>
              <a:t>way. </a:t>
            </a:r>
            <a:endParaRPr lang="en-US" sz="2400" dirty="0"/>
          </a:p>
        </p:txBody>
      </p:sp>
      <p:sp>
        <p:nvSpPr>
          <p:cNvPr id="7" name="Rectangle 6"/>
          <p:cNvSpPr/>
          <p:nvPr/>
        </p:nvSpPr>
        <p:spPr>
          <a:xfrm>
            <a:off x="0" y="826531"/>
            <a:ext cx="9144000" cy="3970318"/>
          </a:xfrm>
          <a:prstGeom prst="rect">
            <a:avLst/>
          </a:prstGeom>
        </p:spPr>
        <p:txBody>
          <a:bodyPr wrap="square">
            <a:spAutoFit/>
          </a:bodyPr>
          <a:lstStyle/>
          <a:p>
            <a:r>
              <a:rPr lang="en-US" sz="2400" dirty="0" smtClean="0">
                <a:solidFill>
                  <a:srgbClr val="292929"/>
                </a:solidFill>
                <a:latin typeface="Arial" panose="020B0604020202020204" pitchFamily="34" charset="0"/>
              </a:rPr>
              <a:t>In my opinion the wildly successful </a:t>
            </a:r>
            <a:r>
              <a:rPr lang="en-US" sz="2400" dirty="0">
                <a:solidFill>
                  <a:srgbClr val="292929"/>
                </a:solidFill>
                <a:latin typeface="Arial" panose="020B0604020202020204" pitchFamily="34" charset="0"/>
              </a:rPr>
              <a:t>phenomenological </a:t>
            </a:r>
            <a:r>
              <a:rPr lang="en-US" sz="2400" dirty="0" smtClean="0">
                <a:solidFill>
                  <a:srgbClr val="292929"/>
                </a:solidFill>
                <a:latin typeface="Symbol" panose="05050102010706020507" pitchFamily="18" charset="2"/>
              </a:rPr>
              <a:t>L</a:t>
            </a:r>
            <a:r>
              <a:rPr lang="en-US" sz="2400" dirty="0" smtClean="0">
                <a:solidFill>
                  <a:srgbClr val="292929"/>
                </a:solidFill>
                <a:latin typeface="Arial" panose="020B0604020202020204" pitchFamily="34" charset="0"/>
              </a:rPr>
              <a:t>CDM </a:t>
            </a:r>
            <a:r>
              <a:rPr lang="en-US" sz="2400" dirty="0">
                <a:solidFill>
                  <a:srgbClr val="292929"/>
                </a:solidFill>
                <a:latin typeface="Arial" panose="020B0604020202020204" pitchFamily="34" charset="0"/>
              </a:rPr>
              <a:t>model </a:t>
            </a:r>
            <a:r>
              <a:rPr lang="en-US" sz="2400" dirty="0" smtClean="0">
                <a:solidFill>
                  <a:srgbClr val="292929"/>
                </a:solidFill>
                <a:latin typeface="Arial" panose="020B0604020202020204" pitchFamily="34" charset="0"/>
              </a:rPr>
              <a:t>is ripe for disruption.</a:t>
            </a:r>
          </a:p>
          <a:p>
            <a:endParaRPr lang="en-US" sz="2400" dirty="0">
              <a:solidFill>
                <a:srgbClr val="292929"/>
              </a:solidFill>
              <a:latin typeface="Arial" panose="020B0604020202020204" pitchFamily="34" charset="0"/>
            </a:endParaRPr>
          </a:p>
          <a:p>
            <a:r>
              <a:rPr lang="en-US" sz="2400" dirty="0">
                <a:solidFill>
                  <a:srgbClr val="292929"/>
                </a:solidFill>
                <a:latin typeface="Arial" panose="020B0604020202020204" pitchFamily="34" charset="0"/>
              </a:rPr>
              <a:t>F</a:t>
            </a:r>
            <a:r>
              <a:rPr lang="en-US" sz="2400" dirty="0" smtClean="0">
                <a:solidFill>
                  <a:srgbClr val="292929"/>
                </a:solidFill>
                <a:latin typeface="Arial" panose="020B0604020202020204" pitchFamily="34" charset="0"/>
              </a:rPr>
              <a:t>eatures of </a:t>
            </a:r>
            <a:r>
              <a:rPr lang="en-US" sz="2400" dirty="0" smtClean="0">
                <a:solidFill>
                  <a:srgbClr val="292929"/>
                </a:solidFill>
                <a:latin typeface="Symbol" panose="05050102010706020507" pitchFamily="18" charset="2"/>
              </a:rPr>
              <a:t>L</a:t>
            </a:r>
            <a:r>
              <a:rPr lang="en-US" sz="2400" dirty="0" smtClean="0">
                <a:solidFill>
                  <a:srgbClr val="292929"/>
                </a:solidFill>
                <a:latin typeface="Arial" panose="020B0604020202020204" pitchFamily="34" charset="0"/>
              </a:rPr>
              <a:t>CDM :</a:t>
            </a:r>
          </a:p>
          <a:p>
            <a:endParaRPr lang="en-US" sz="1200" dirty="0" smtClean="0">
              <a:solidFill>
                <a:srgbClr val="292929"/>
              </a:solidFill>
              <a:latin typeface="Arial" panose="020B0604020202020204" pitchFamily="34" charset="0"/>
            </a:endParaRPr>
          </a:p>
          <a:p>
            <a:pPr marL="350838" indent="-228600">
              <a:buFont typeface="Arial" panose="020B0604020202020204" pitchFamily="34" charset="0"/>
              <a:buChar char="•"/>
            </a:pPr>
            <a:r>
              <a:rPr lang="en-US" sz="2400" dirty="0" smtClean="0">
                <a:solidFill>
                  <a:srgbClr val="FF0000"/>
                </a:solidFill>
                <a:latin typeface="Arial" panose="020B0604020202020204" pitchFamily="34" charset="0"/>
              </a:rPr>
              <a:t>Dark matter </a:t>
            </a:r>
          </a:p>
          <a:p>
            <a:pPr marL="350838" indent="-228600">
              <a:buFont typeface="Arial" panose="020B0604020202020204" pitchFamily="34" charset="0"/>
              <a:buChar char="•"/>
            </a:pPr>
            <a:r>
              <a:rPr lang="en-US" sz="2400" dirty="0" smtClean="0">
                <a:solidFill>
                  <a:srgbClr val="292929"/>
                </a:solidFill>
                <a:latin typeface="Arial" panose="020B0604020202020204" pitchFamily="34" charset="0"/>
              </a:rPr>
              <a:t>Dark energy</a:t>
            </a:r>
          </a:p>
          <a:p>
            <a:pPr marL="350838" indent="-228600">
              <a:buFont typeface="Arial" panose="020B0604020202020204" pitchFamily="34" charset="0"/>
              <a:buChar char="•"/>
            </a:pPr>
            <a:r>
              <a:rPr lang="en-US" sz="2400" dirty="0" smtClean="0">
                <a:solidFill>
                  <a:srgbClr val="FF0000"/>
                </a:solidFill>
                <a:latin typeface="Arial" panose="020B0604020202020204" pitchFamily="34" charset="0"/>
              </a:rPr>
              <a:t>Baryon asymmetry</a:t>
            </a:r>
          </a:p>
          <a:p>
            <a:pPr marL="350838" indent="-228600">
              <a:buFont typeface="Arial" panose="020B0604020202020204" pitchFamily="34" charset="0"/>
              <a:buChar char="•"/>
            </a:pPr>
            <a:r>
              <a:rPr lang="en-US" sz="2400" dirty="0">
                <a:solidFill>
                  <a:srgbClr val="292929"/>
                </a:solidFill>
                <a:latin typeface="Arial" panose="020B0604020202020204" pitchFamily="34" charset="0"/>
              </a:rPr>
              <a:t>Structure forms from gravitational </a:t>
            </a:r>
            <a:r>
              <a:rPr lang="en-US" sz="2400" dirty="0" smtClean="0">
                <a:solidFill>
                  <a:srgbClr val="292929"/>
                </a:solidFill>
                <a:latin typeface="Arial" panose="020B0604020202020204" pitchFamily="34" charset="0"/>
              </a:rPr>
              <a:t>instability</a:t>
            </a:r>
          </a:p>
          <a:p>
            <a:pPr marL="350838" indent="-228600">
              <a:buFont typeface="Arial" panose="020B0604020202020204" pitchFamily="34" charset="0"/>
              <a:buChar char="•"/>
            </a:pPr>
            <a:r>
              <a:rPr lang="en-US" sz="2400" dirty="0" smtClean="0">
                <a:solidFill>
                  <a:srgbClr val="292929"/>
                </a:solidFill>
                <a:latin typeface="Arial" panose="020B0604020202020204" pitchFamily="34" charset="0"/>
              </a:rPr>
              <a:t>Baryon asymmetry arises through dynamical process</a:t>
            </a:r>
            <a:endParaRPr lang="en-US" sz="2400" dirty="0">
              <a:solidFill>
                <a:srgbClr val="292929"/>
              </a:solidFill>
              <a:latin typeface="Arial" panose="020B0604020202020204" pitchFamily="34" charset="0"/>
            </a:endParaRPr>
          </a:p>
          <a:p>
            <a:pPr marL="350838" indent="-228600">
              <a:buFont typeface="Arial" panose="020B0604020202020204" pitchFamily="34" charset="0"/>
              <a:buChar char="•"/>
            </a:pPr>
            <a:r>
              <a:rPr lang="en-US" sz="2400" dirty="0" smtClean="0">
                <a:solidFill>
                  <a:srgbClr val="292929"/>
                </a:solidFill>
                <a:latin typeface="Arial" panose="020B0604020202020204" pitchFamily="34" charset="0"/>
              </a:rPr>
              <a:t>Inflationary origin of curvature density fluctuations</a:t>
            </a:r>
          </a:p>
        </p:txBody>
      </p:sp>
    </p:spTree>
    <p:extLst>
      <p:ext uri="{BB962C8B-B14F-4D97-AF65-F5344CB8AC3E}">
        <p14:creationId xmlns:p14="http://schemas.microsoft.com/office/powerpoint/2010/main" val="81470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88532"/>
            <a:ext cx="3363421" cy="4503797"/>
          </a:xfrm>
          <a:prstGeom prst="rect">
            <a:avLst/>
          </a:prstGeom>
          <a:noFill/>
        </p:spPr>
        <p:txBody>
          <a:bodyPr wrap="none" rtlCol="0">
            <a:spAutoFit/>
          </a:bodyPr>
          <a:lstStyle/>
          <a:p>
            <a:pPr>
              <a:tabLst>
                <a:tab pos="457200" algn="l"/>
              </a:tabLst>
            </a:pPr>
            <a:r>
              <a:rPr lang="en-US" sz="2000" dirty="0" smtClean="0">
                <a:cs typeface="Times New Roman" panose="02020603050405020304" pitchFamily="18" charset="0"/>
              </a:rPr>
              <a:t>Cosmological Parameters:</a:t>
            </a:r>
          </a:p>
          <a:p>
            <a:pPr>
              <a:tabLst>
                <a:tab pos="457200" algn="l"/>
              </a:tabLst>
            </a:pPr>
            <a:endParaRPr lang="en-US" sz="2000" dirty="0" smtClean="0">
              <a:cs typeface="Times New Roman" panose="02020603050405020304" pitchFamily="18" charset="0"/>
            </a:endParaRPr>
          </a:p>
          <a:p>
            <a:pPr marL="233363" indent="-233363">
              <a:spcAft>
                <a:spcPts val="1000"/>
              </a:spcAft>
              <a:buFont typeface="Arial" panose="020B0604020202020204" pitchFamily="34" charset="0"/>
              <a:buChar char="•"/>
              <a:tabLst>
                <a:tab pos="746125" algn="l"/>
              </a:tabLst>
            </a:pPr>
            <a:r>
              <a:rPr lang="en-US" sz="2000" i="1" dirty="0" smtClean="0">
                <a:latin typeface="Times New Roman" panose="02020603050405020304" pitchFamily="18" charset="0"/>
                <a:cs typeface="Times New Roman" panose="02020603050405020304" pitchFamily="18" charset="0"/>
              </a:rPr>
              <a:t>T</a:t>
            </a:r>
            <a:r>
              <a:rPr lang="en-US" sz="2000" baseline="-25000" dirty="0" smtClean="0">
                <a:latin typeface="Symbol" panose="05050102010706020507" pitchFamily="18" charset="2"/>
              </a:rPr>
              <a:t>0</a:t>
            </a:r>
            <a:r>
              <a:rPr lang="en-US" sz="2000" dirty="0" smtClean="0">
                <a:latin typeface="Symbol" panose="05050102010706020507" pitchFamily="18" charset="2"/>
              </a:rPr>
              <a:t> 	= 2.7255 </a:t>
            </a:r>
            <a:r>
              <a:rPr lang="en-US" sz="2000" dirty="0" smtClean="0">
                <a:latin typeface="Symbol" panose="05050102010706020507" pitchFamily="18" charset="2"/>
                <a:sym typeface="Symbol" panose="05050102010706020507" pitchFamily="18" charset="2"/>
              </a:rPr>
              <a:t> 0.0006 </a:t>
            </a:r>
            <a:r>
              <a:rPr lang="en-US" sz="2000" dirty="0" smtClean="0">
                <a:latin typeface="Times New Roman" panose="02020603050405020304" pitchFamily="18" charset="0"/>
                <a:cs typeface="Times New Roman" panose="02020603050405020304" pitchFamily="18" charset="0"/>
                <a:sym typeface="Symbol" panose="05050102010706020507" pitchFamily="18" charset="2"/>
              </a:rPr>
              <a:t>K</a:t>
            </a:r>
            <a:endParaRPr lang="en-US" sz="2000" dirty="0" smtClean="0">
              <a:latin typeface="Symbol" panose="05050102010706020507" pitchFamily="18" charset="2"/>
              <a:sym typeface="Symbol" panose="05050102010706020507" pitchFamily="18" charset="2"/>
            </a:endParaRPr>
          </a:p>
          <a:p>
            <a:pPr marL="233363" indent="-233363">
              <a:spcAft>
                <a:spcPts val="1000"/>
              </a:spcAft>
              <a:buFont typeface="Arial" panose="020B0604020202020204" pitchFamily="34" charset="0"/>
              <a:buChar char="•"/>
              <a:tabLst>
                <a:tab pos="746125" algn="l"/>
              </a:tabLst>
            </a:pPr>
            <a:r>
              <a:rPr lang="en-US" sz="2000" dirty="0" smtClean="0">
                <a:latin typeface="Symbol" panose="05050102010706020507" pitchFamily="18" charset="2"/>
              </a:rPr>
              <a:t>W</a:t>
            </a:r>
            <a:r>
              <a:rPr lang="en-US" sz="2000" baseline="-25000" dirty="0" smtClean="0">
                <a:latin typeface="Symbol" panose="05050102010706020507" pitchFamily="18" charset="2"/>
              </a:rPr>
              <a:t>0</a:t>
            </a:r>
            <a:r>
              <a:rPr lang="en-US" sz="2000" dirty="0" smtClean="0">
                <a:latin typeface="Symbol" panose="05050102010706020507" pitchFamily="18" charset="2"/>
              </a:rPr>
              <a:t> 	= 1.005 </a:t>
            </a:r>
            <a:r>
              <a:rPr lang="en-US" sz="2000" dirty="0" smtClean="0">
                <a:latin typeface="Symbol" panose="05050102010706020507" pitchFamily="18" charset="2"/>
                <a:sym typeface="Symbol" panose="05050102010706020507" pitchFamily="18" charset="2"/>
              </a:rPr>
              <a:t> 0.005</a:t>
            </a:r>
          </a:p>
          <a:p>
            <a:pPr marL="233363" indent="-233363">
              <a:spcAft>
                <a:spcPts val="1000"/>
              </a:spcAft>
              <a:buFont typeface="Arial" panose="020B0604020202020204" pitchFamily="34" charset="0"/>
              <a:buChar char="•"/>
              <a:tabLst>
                <a:tab pos="746125" algn="l"/>
              </a:tabLst>
            </a:pPr>
            <a:r>
              <a:rPr lang="en-US" sz="2000" dirty="0" smtClean="0">
                <a:latin typeface="Symbol" panose="05050102010706020507" pitchFamily="18" charset="2"/>
                <a:sym typeface="Symbol" panose="05050102010706020507" pitchFamily="18" charset="2"/>
              </a:rPr>
              <a:t>W</a:t>
            </a:r>
            <a:r>
              <a:rPr lang="en-US" sz="2000" i="1" baseline="-25000" dirty="0" smtClean="0">
                <a:latin typeface="Times New Roman" panose="02020603050405020304" pitchFamily="18" charset="0"/>
                <a:cs typeface="Times New Roman" panose="02020603050405020304" pitchFamily="18" charset="0"/>
                <a:sym typeface="Symbol" panose="05050102010706020507" pitchFamily="18" charset="2"/>
              </a:rPr>
              <a:t>M</a:t>
            </a:r>
            <a:r>
              <a:rPr lang="en-US" sz="2000" dirty="0" smtClean="0">
                <a:latin typeface="Symbol" panose="05050102010706020507" pitchFamily="18" charset="2"/>
                <a:sym typeface="Symbol" panose="05050102010706020507" pitchFamily="18" charset="2"/>
              </a:rPr>
              <a:t> 	= 0.315 </a:t>
            </a:r>
            <a:r>
              <a:rPr lang="en-US" sz="2000" dirty="0">
                <a:latin typeface="Symbol" panose="05050102010706020507" pitchFamily="18" charset="2"/>
              </a:rPr>
              <a:t> </a:t>
            </a:r>
            <a:r>
              <a:rPr lang="en-US" sz="2000" dirty="0">
                <a:latin typeface="Symbol" panose="05050102010706020507" pitchFamily="18" charset="2"/>
                <a:sym typeface="Symbol" panose="05050102010706020507" pitchFamily="18" charset="2"/>
              </a:rPr>
              <a:t> </a:t>
            </a:r>
            <a:r>
              <a:rPr lang="en-US" sz="2000" dirty="0" smtClean="0">
                <a:latin typeface="Symbol" panose="05050102010706020507" pitchFamily="18" charset="2"/>
                <a:sym typeface="Symbol" panose="05050102010706020507" pitchFamily="18" charset="2"/>
              </a:rPr>
              <a:t>0.01</a:t>
            </a:r>
          </a:p>
          <a:p>
            <a:pPr marL="233363" indent="-233363">
              <a:spcAft>
                <a:spcPts val="1000"/>
              </a:spcAft>
              <a:buFont typeface="Arial" panose="020B0604020202020204" pitchFamily="34" charset="0"/>
              <a:buChar char="•"/>
              <a:tabLst>
                <a:tab pos="746125" algn="l"/>
              </a:tabLst>
            </a:pPr>
            <a:r>
              <a:rPr lang="en-US" sz="2000" dirty="0" smtClean="0">
                <a:latin typeface="Symbol" panose="05050102010706020507" pitchFamily="18" charset="2"/>
                <a:sym typeface="Symbol" panose="05050102010706020507" pitchFamily="18" charset="2"/>
              </a:rPr>
              <a:t>W</a:t>
            </a:r>
            <a:r>
              <a:rPr lang="en-US" sz="2000" i="1" baseline="-25000" dirty="0" smtClean="0">
                <a:latin typeface="Times New Roman" panose="02020603050405020304" pitchFamily="18" charset="0"/>
                <a:cs typeface="Times New Roman" panose="02020603050405020304" pitchFamily="18" charset="0"/>
                <a:sym typeface="Symbol" panose="05050102010706020507" pitchFamily="18" charset="2"/>
              </a:rPr>
              <a:t>B</a:t>
            </a:r>
            <a:r>
              <a:rPr lang="en-US" sz="2000" dirty="0" smtClean="0">
                <a:latin typeface="Symbol" panose="05050102010706020507" pitchFamily="18" charset="2"/>
                <a:sym typeface="Symbol" panose="05050102010706020507" pitchFamily="18" charset="2"/>
              </a:rPr>
              <a:t> 	= 0.048</a:t>
            </a:r>
            <a:r>
              <a:rPr lang="en-US" sz="2000" dirty="0">
                <a:latin typeface="Symbol" panose="05050102010706020507" pitchFamily="18" charset="2"/>
              </a:rPr>
              <a:t> </a:t>
            </a:r>
            <a:r>
              <a:rPr lang="en-US" sz="2000" dirty="0">
                <a:latin typeface="Symbol" panose="05050102010706020507" pitchFamily="18" charset="2"/>
                <a:sym typeface="Symbol" panose="05050102010706020507" pitchFamily="18" charset="2"/>
              </a:rPr>
              <a:t> </a:t>
            </a:r>
            <a:r>
              <a:rPr lang="en-US" sz="2000" dirty="0" smtClean="0">
                <a:latin typeface="Symbol" panose="05050102010706020507" pitchFamily="18" charset="2"/>
                <a:sym typeface="Symbol" panose="05050102010706020507" pitchFamily="18" charset="2"/>
              </a:rPr>
              <a:t>0.001</a:t>
            </a:r>
          </a:p>
          <a:p>
            <a:pPr marL="233363" indent="-233363">
              <a:spcAft>
                <a:spcPts val="1000"/>
              </a:spcAft>
              <a:buFont typeface="Arial" panose="020B0604020202020204" pitchFamily="34" charset="0"/>
              <a:buChar char="•"/>
              <a:tabLst>
                <a:tab pos="746125" algn="l"/>
              </a:tabLst>
            </a:pPr>
            <a:r>
              <a:rPr lang="en-US" sz="2000" dirty="0" smtClean="0">
                <a:latin typeface="Symbol" panose="05050102010706020507" pitchFamily="18" charset="2"/>
                <a:cs typeface="Times New Roman" panose="02020603050405020304" pitchFamily="18" charset="0"/>
                <a:sym typeface="Symbol" panose="05050102010706020507" pitchFamily="18" charset="2"/>
              </a:rPr>
              <a:t>W</a:t>
            </a:r>
            <a:r>
              <a:rPr lang="en-US" sz="2000" i="1" baseline="-25000" dirty="0" smtClean="0">
                <a:latin typeface="Times New Roman" panose="02020603050405020304" pitchFamily="18" charset="0"/>
                <a:cs typeface="Times New Roman" panose="02020603050405020304" pitchFamily="18" charset="0"/>
                <a:sym typeface="Symbol" panose="05050102010706020507" pitchFamily="18" charset="2"/>
              </a:rPr>
              <a:t>DE</a:t>
            </a:r>
            <a:r>
              <a:rPr lang="en-US" sz="2000" dirty="0">
                <a:latin typeface="Symbol" panose="05050102010706020507" pitchFamily="18" charset="2"/>
                <a:sym typeface="Symbol" panose="05050102010706020507" pitchFamily="18" charset="2"/>
              </a:rPr>
              <a:t>	</a:t>
            </a:r>
            <a:r>
              <a:rPr lang="en-US" sz="2000" dirty="0" smtClean="0">
                <a:latin typeface="Symbol" panose="05050102010706020507" pitchFamily="18" charset="2"/>
                <a:sym typeface="Symbol" panose="05050102010706020507" pitchFamily="18" charset="2"/>
              </a:rPr>
              <a:t>= 0.685</a:t>
            </a:r>
            <a:r>
              <a:rPr lang="en-US" sz="2000" dirty="0">
                <a:latin typeface="Symbol" panose="05050102010706020507" pitchFamily="18" charset="2"/>
              </a:rPr>
              <a:t> </a:t>
            </a:r>
            <a:r>
              <a:rPr lang="en-US" sz="2000" dirty="0">
                <a:latin typeface="Symbol" panose="05050102010706020507" pitchFamily="18" charset="2"/>
                <a:sym typeface="Symbol" panose="05050102010706020507" pitchFamily="18" charset="2"/>
              </a:rPr>
              <a:t> </a:t>
            </a:r>
            <a:r>
              <a:rPr lang="en-US" sz="2000" dirty="0" smtClean="0">
                <a:latin typeface="Symbol" panose="05050102010706020507" pitchFamily="18" charset="2"/>
                <a:sym typeface="Symbol" panose="05050102010706020507" pitchFamily="18" charset="2"/>
              </a:rPr>
              <a:t>0.01</a:t>
            </a:r>
          </a:p>
          <a:p>
            <a:pPr marL="233363" indent="-233363">
              <a:spcAft>
                <a:spcPts val="1000"/>
              </a:spcAft>
              <a:buFont typeface="Arial" panose="020B0604020202020204" pitchFamily="34" charset="0"/>
              <a:buChar char="•"/>
              <a:tabLst>
                <a:tab pos="746125" algn="l"/>
              </a:tabLst>
            </a:pPr>
            <a:r>
              <a:rPr lang="en-US" sz="2000" i="1" dirty="0" smtClean="0">
                <a:latin typeface="Times New Roman" panose="02020603050405020304" pitchFamily="18" charset="0"/>
                <a:cs typeface="Times New Roman" panose="02020603050405020304" pitchFamily="18" charset="0"/>
                <a:sym typeface="Symbol" panose="05050102010706020507" pitchFamily="18" charset="2"/>
              </a:rPr>
              <a:t>H</a:t>
            </a:r>
            <a:r>
              <a:rPr lang="en-US" sz="2000" baseline="-25000" dirty="0" smtClean="0">
                <a:latin typeface="Symbol" panose="05050102010706020507" pitchFamily="18" charset="2"/>
                <a:sym typeface="Symbol" panose="05050102010706020507" pitchFamily="18" charset="2"/>
              </a:rPr>
              <a:t>0 	</a:t>
            </a:r>
            <a:r>
              <a:rPr lang="en-US" sz="2000" dirty="0" smtClean="0">
                <a:latin typeface="Symbol" panose="05050102010706020507" pitchFamily="18" charset="2"/>
                <a:sym typeface="Symbol" panose="05050102010706020507" pitchFamily="18" charset="2"/>
              </a:rPr>
              <a:t>= 67</a:t>
            </a:r>
            <a:r>
              <a:rPr lang="en-US" sz="2000" dirty="0">
                <a:latin typeface="Symbol" panose="05050102010706020507" pitchFamily="18" charset="2"/>
              </a:rPr>
              <a:t> </a:t>
            </a:r>
            <a:r>
              <a:rPr lang="en-US" sz="2000" dirty="0">
                <a:latin typeface="Symbol" panose="05050102010706020507" pitchFamily="18" charset="2"/>
                <a:sym typeface="Symbol" panose="05050102010706020507" pitchFamily="18" charset="2"/>
              </a:rPr>
              <a:t> </a:t>
            </a:r>
            <a:r>
              <a:rPr lang="en-US" sz="2000" dirty="0" smtClean="0">
                <a:latin typeface="Symbol" panose="05050102010706020507" pitchFamily="18" charset="2"/>
                <a:sym typeface="Symbol" panose="05050102010706020507" pitchFamily="18" charset="2"/>
              </a:rPr>
              <a:t>1.2 </a:t>
            </a:r>
            <a:r>
              <a:rPr lang="en-US" sz="2000" dirty="0" smtClean="0">
                <a:latin typeface="Times New Roman" panose="02020603050405020304" pitchFamily="18" charset="0"/>
                <a:cs typeface="Times New Roman" panose="02020603050405020304" pitchFamily="18" charset="0"/>
                <a:sym typeface="Symbol" panose="05050102010706020507" pitchFamily="18" charset="2"/>
              </a:rPr>
              <a:t>km s</a:t>
            </a:r>
            <a:r>
              <a:rPr lang="en-US" sz="2000" baseline="30000" dirty="0" smtClean="0">
                <a:latin typeface="Times New Roman" panose="02020603050405020304" pitchFamily="18" charset="0"/>
                <a:cs typeface="Times New Roman" panose="02020603050405020304" pitchFamily="18" charset="0"/>
                <a:sym typeface="Symbol" panose="05050102010706020507" pitchFamily="18" charset="2"/>
              </a:rPr>
              <a:t>-1</a:t>
            </a:r>
            <a:r>
              <a:rPr lang="en-US" sz="2000" dirty="0" smtClean="0">
                <a:latin typeface="Times New Roman" panose="02020603050405020304" pitchFamily="18" charset="0"/>
                <a:cs typeface="Times New Roman" panose="02020603050405020304" pitchFamily="18" charset="0"/>
                <a:sym typeface="Symbol" panose="05050102010706020507" pitchFamily="18" charset="2"/>
              </a:rPr>
              <a:t> Mpc</a:t>
            </a:r>
            <a:r>
              <a:rPr lang="en-US" sz="2000" baseline="30000" dirty="0">
                <a:latin typeface="Times New Roman" panose="02020603050405020304" pitchFamily="18" charset="0"/>
                <a:cs typeface="Times New Roman" panose="02020603050405020304" pitchFamily="18" charset="0"/>
                <a:sym typeface="Symbol" panose="05050102010706020507" pitchFamily="18" charset="2"/>
              </a:rPr>
              <a:t>-1</a:t>
            </a:r>
            <a:endParaRPr lang="en-US" sz="2000" dirty="0" smtClean="0">
              <a:latin typeface="Times New Roman" panose="02020603050405020304" pitchFamily="18" charset="0"/>
              <a:cs typeface="Times New Roman" panose="02020603050405020304" pitchFamily="18" charset="0"/>
              <a:sym typeface="Symbol" panose="05050102010706020507" pitchFamily="18" charset="2"/>
            </a:endParaRPr>
          </a:p>
          <a:p>
            <a:pPr marL="233363" indent="-233363">
              <a:spcAft>
                <a:spcPts val="1000"/>
              </a:spcAft>
              <a:buFont typeface="Arial" panose="020B0604020202020204" pitchFamily="34" charset="0"/>
              <a:buChar char="•"/>
              <a:tabLst>
                <a:tab pos="746125" algn="l"/>
              </a:tabLst>
            </a:pPr>
            <a:r>
              <a:rPr lang="en-US" sz="2000" i="1" dirty="0">
                <a:latin typeface="Times New Roman" panose="02020603050405020304" pitchFamily="18" charset="0"/>
                <a:cs typeface="Times New Roman" panose="02020603050405020304" pitchFamily="18" charset="0"/>
                <a:sym typeface="Symbol" panose="05050102010706020507" pitchFamily="18" charset="2"/>
              </a:rPr>
              <a:t>t</a:t>
            </a:r>
            <a:r>
              <a:rPr lang="en-US" sz="2000" baseline="-25000" dirty="0" smtClean="0">
                <a:latin typeface="Symbol" panose="05050102010706020507" pitchFamily="18" charset="2"/>
                <a:sym typeface="Symbol" panose="05050102010706020507" pitchFamily="18" charset="2"/>
              </a:rPr>
              <a:t>0	</a:t>
            </a:r>
            <a:r>
              <a:rPr lang="en-US" sz="2000" dirty="0" smtClean="0">
                <a:latin typeface="Symbol" panose="05050102010706020507" pitchFamily="18" charset="2"/>
                <a:sym typeface="Symbol" panose="05050102010706020507" pitchFamily="18" charset="2"/>
              </a:rPr>
              <a:t>= 13.80</a:t>
            </a:r>
            <a:r>
              <a:rPr lang="en-US" sz="2000" dirty="0">
                <a:latin typeface="Symbol" panose="05050102010706020507" pitchFamily="18" charset="2"/>
              </a:rPr>
              <a:t> </a:t>
            </a:r>
            <a:r>
              <a:rPr lang="en-US" sz="2000" dirty="0">
                <a:latin typeface="Symbol" panose="05050102010706020507" pitchFamily="18" charset="2"/>
                <a:sym typeface="Symbol" panose="05050102010706020507" pitchFamily="18" charset="2"/>
              </a:rPr>
              <a:t> </a:t>
            </a:r>
            <a:r>
              <a:rPr lang="en-US" sz="2000" dirty="0" smtClean="0">
                <a:latin typeface="Symbol" panose="05050102010706020507" pitchFamily="18" charset="2"/>
                <a:sym typeface="Symbol" panose="05050102010706020507" pitchFamily="18" charset="2"/>
              </a:rPr>
              <a:t>0.02 </a:t>
            </a:r>
            <a:r>
              <a:rPr lang="en-US" sz="2000" dirty="0" err="1" smtClean="0">
                <a:latin typeface="Times New Roman" panose="02020603050405020304" pitchFamily="18" charset="0"/>
                <a:cs typeface="Times New Roman" panose="02020603050405020304" pitchFamily="18" charset="0"/>
                <a:sym typeface="Symbol" panose="05050102010706020507" pitchFamily="18" charset="2"/>
              </a:rPr>
              <a:t>Gyr</a:t>
            </a:r>
            <a:endParaRPr lang="en-US" sz="2000" dirty="0" smtClean="0">
              <a:latin typeface="Times New Roman" panose="02020603050405020304" pitchFamily="18" charset="0"/>
              <a:cs typeface="Times New Roman" panose="02020603050405020304" pitchFamily="18" charset="0"/>
              <a:sym typeface="Symbol" panose="05050102010706020507" pitchFamily="18" charset="2"/>
            </a:endParaRPr>
          </a:p>
          <a:p>
            <a:pPr marL="233363" indent="-233363">
              <a:spcAft>
                <a:spcPts val="1000"/>
              </a:spcAft>
              <a:buFont typeface="Arial" panose="020B0604020202020204" pitchFamily="34" charset="0"/>
              <a:buChar char="•"/>
              <a:tabLst>
                <a:tab pos="746125" algn="l"/>
              </a:tabLst>
            </a:pPr>
            <a:r>
              <a:rPr lang="en-US" sz="2000" i="1" dirty="0" smtClean="0">
                <a:latin typeface="Times New Roman" panose="02020603050405020304" pitchFamily="18" charset="0"/>
                <a:cs typeface="Times New Roman" panose="02020603050405020304" pitchFamily="18" charset="0"/>
                <a:sym typeface="Symbol" panose="05050102010706020507" pitchFamily="18" charset="2"/>
              </a:rPr>
              <a:t>n</a:t>
            </a:r>
            <a:r>
              <a:rPr lang="en-US" sz="2000" i="1" baseline="-25000" dirty="0" smtClean="0">
                <a:latin typeface="Times New Roman" panose="02020603050405020304" pitchFamily="18" charset="0"/>
                <a:cs typeface="Times New Roman" panose="02020603050405020304" pitchFamily="18" charset="0"/>
                <a:sym typeface="Symbol" panose="05050102010706020507" pitchFamily="18" charset="2"/>
              </a:rPr>
              <a:t>s</a:t>
            </a:r>
            <a:r>
              <a:rPr lang="en-US" sz="2000" dirty="0" smtClean="0">
                <a:latin typeface="Symbol" panose="05050102010706020507" pitchFamily="18" charset="2"/>
                <a:sym typeface="Symbol" panose="05050102010706020507" pitchFamily="18" charset="2"/>
              </a:rPr>
              <a:t> 	= 0.965</a:t>
            </a:r>
            <a:r>
              <a:rPr lang="en-US" sz="2000" dirty="0">
                <a:latin typeface="Symbol" panose="05050102010706020507" pitchFamily="18" charset="2"/>
              </a:rPr>
              <a:t> </a:t>
            </a:r>
            <a:r>
              <a:rPr lang="en-US" sz="2000" dirty="0">
                <a:latin typeface="Symbol" panose="05050102010706020507" pitchFamily="18" charset="2"/>
                <a:sym typeface="Symbol" panose="05050102010706020507" pitchFamily="18" charset="2"/>
              </a:rPr>
              <a:t> </a:t>
            </a:r>
            <a:r>
              <a:rPr lang="en-US" sz="2000" dirty="0" smtClean="0">
                <a:latin typeface="Symbol" panose="05050102010706020507" pitchFamily="18" charset="2"/>
                <a:sym typeface="Symbol" panose="05050102010706020507" pitchFamily="18" charset="2"/>
              </a:rPr>
              <a:t>0.005</a:t>
            </a:r>
          </a:p>
          <a:p>
            <a:pPr marL="233363" indent="-233363">
              <a:spcAft>
                <a:spcPts val="1000"/>
              </a:spcAft>
              <a:buFont typeface="Arial" panose="020B0604020202020204" pitchFamily="34" charset="0"/>
              <a:buChar char="•"/>
              <a:tabLst>
                <a:tab pos="746125" algn="l"/>
              </a:tabLst>
            </a:pPr>
            <a:r>
              <a:rPr lang="en-US" sz="2000" i="1" dirty="0" err="1" smtClean="0">
                <a:latin typeface="Times New Roman" panose="02020603050405020304" pitchFamily="18" charset="0"/>
                <a:cs typeface="Times New Roman" panose="02020603050405020304" pitchFamily="18" charset="0"/>
                <a:sym typeface="Symbol" panose="05050102010706020507" pitchFamily="18" charset="2"/>
              </a:rPr>
              <a:t>N</a:t>
            </a:r>
            <a:r>
              <a:rPr lang="en-US" sz="2000" i="1" baseline="-25000" dirty="0" err="1" smtClean="0">
                <a:latin typeface="Symbol" panose="05050102010706020507" pitchFamily="18" charset="2"/>
                <a:cs typeface="Times New Roman" panose="02020603050405020304" pitchFamily="18" charset="0"/>
                <a:sym typeface="Symbol" panose="05050102010706020507" pitchFamily="18" charset="2"/>
              </a:rPr>
              <a:t>n</a:t>
            </a:r>
            <a:r>
              <a:rPr lang="en-US" sz="2000" i="1" dirty="0" smtClean="0">
                <a:latin typeface="Symbol" panose="05050102010706020507" pitchFamily="18" charset="2"/>
                <a:sym typeface="Symbol" panose="05050102010706020507" pitchFamily="18" charset="2"/>
              </a:rPr>
              <a:t>  	</a:t>
            </a:r>
            <a:r>
              <a:rPr lang="en-US" sz="2000" dirty="0" smtClean="0">
                <a:latin typeface="Symbol" panose="05050102010706020507" pitchFamily="18" charset="2"/>
                <a:sym typeface="Symbol" panose="05050102010706020507" pitchFamily="18" charset="2"/>
              </a:rPr>
              <a:t>= 3.0</a:t>
            </a:r>
            <a:r>
              <a:rPr lang="en-US" sz="2000" dirty="0">
                <a:latin typeface="Symbol" panose="05050102010706020507" pitchFamily="18" charset="2"/>
              </a:rPr>
              <a:t> </a:t>
            </a:r>
            <a:r>
              <a:rPr lang="en-US" sz="2000" dirty="0">
                <a:latin typeface="Symbol" panose="05050102010706020507" pitchFamily="18" charset="2"/>
                <a:sym typeface="Symbol" panose="05050102010706020507" pitchFamily="18" charset="2"/>
              </a:rPr>
              <a:t> </a:t>
            </a:r>
            <a:r>
              <a:rPr lang="en-US" sz="2000" dirty="0" smtClean="0">
                <a:latin typeface="Symbol" panose="05050102010706020507" pitchFamily="18" charset="2"/>
                <a:sym typeface="Symbol" panose="05050102010706020507" pitchFamily="18" charset="2"/>
              </a:rPr>
              <a:t>0.33</a:t>
            </a:r>
            <a:endParaRPr lang="en-US" sz="2000" dirty="0">
              <a:latin typeface="Symbol" panose="05050102010706020507" pitchFamily="18" charset="2"/>
              <a:sym typeface="Symbol" panose="05050102010706020507" pitchFamily="18" charset="2"/>
            </a:endParaRPr>
          </a:p>
        </p:txBody>
      </p:sp>
      <p:sp>
        <p:nvSpPr>
          <p:cNvPr id="5" name="Footer Placeholder 7"/>
          <p:cNvSpPr>
            <a:spLocks noGrp="1"/>
          </p:cNvSpPr>
          <p:nvPr>
            <p:ph type="ftr" sz="quarter" idx="4294967295"/>
          </p:nvPr>
        </p:nvSpPr>
        <p:spPr>
          <a:xfrm>
            <a:off x="2320129" y="6620843"/>
            <a:ext cx="4503742" cy="221255"/>
          </a:xfrm>
        </p:spPr>
        <p:txBody>
          <a:bodyPr/>
          <a:lstStyle/>
          <a:p>
            <a:r>
              <a:rPr lang="en-US" dirty="0" smtClean="0">
                <a:solidFill>
                  <a:schemeClr val="tx1"/>
                </a:solidFill>
              </a:rPr>
              <a:t>UNSOLVED PROBLEMS in Astrophysics and Cosmology</a:t>
            </a:r>
            <a:endParaRPr lang="en-US" dirty="0">
              <a:solidFill>
                <a:schemeClr val="tx1"/>
              </a:solidFill>
            </a:endParaRPr>
          </a:p>
        </p:txBody>
      </p:sp>
      <p:sp>
        <p:nvSpPr>
          <p:cNvPr id="6" name="TextBox 5"/>
          <p:cNvSpPr txBox="1"/>
          <p:nvPr/>
        </p:nvSpPr>
        <p:spPr>
          <a:xfrm>
            <a:off x="0" y="0"/>
            <a:ext cx="9144000" cy="584775"/>
          </a:xfrm>
          <a:prstGeom prst="rect">
            <a:avLst/>
          </a:prstGeom>
          <a:noFill/>
        </p:spPr>
        <p:txBody>
          <a:bodyPr wrap="square" rtlCol="0">
            <a:spAutoFit/>
          </a:bodyPr>
          <a:lstStyle/>
          <a:p>
            <a:pPr algn="ctr"/>
            <a:r>
              <a:rPr lang="en-US" sz="3200" b="1" dirty="0" smtClean="0"/>
              <a:t>Why Disrupt Precision Cosmology?</a:t>
            </a:r>
            <a:endParaRPr lang="en-US" sz="3200" b="1" dirty="0"/>
          </a:p>
        </p:txBody>
      </p:sp>
      <p:sp>
        <p:nvSpPr>
          <p:cNvPr id="28" name="TextBox 27"/>
          <p:cNvSpPr txBox="1"/>
          <p:nvPr/>
        </p:nvSpPr>
        <p:spPr>
          <a:xfrm>
            <a:off x="4507831" y="988532"/>
            <a:ext cx="4636169" cy="5632311"/>
          </a:xfrm>
          <a:prstGeom prst="rect">
            <a:avLst/>
          </a:prstGeom>
          <a:noFill/>
        </p:spPr>
        <p:txBody>
          <a:bodyPr wrap="square" rtlCol="0">
            <a:spAutoFit/>
          </a:bodyPr>
          <a:lstStyle/>
          <a:p>
            <a:pPr>
              <a:tabLst>
                <a:tab pos="457200" algn="l"/>
              </a:tabLst>
            </a:pPr>
            <a:r>
              <a:rPr lang="en-US" sz="2000" dirty="0" smtClean="0">
                <a:cs typeface="Times New Roman" panose="02020603050405020304" pitchFamily="18" charset="0"/>
              </a:rPr>
              <a:t>Concepts:</a:t>
            </a:r>
          </a:p>
          <a:p>
            <a:pPr>
              <a:tabLst>
                <a:tab pos="457200" algn="l"/>
              </a:tabLst>
            </a:pPr>
            <a:r>
              <a:rPr lang="en-US" sz="2000" dirty="0">
                <a:cs typeface="Times New Roman" panose="02020603050405020304" pitchFamily="18" charset="0"/>
              </a:rPr>
              <a:t>	</a:t>
            </a:r>
            <a:endParaRPr lang="en-US" sz="2000" dirty="0" smtClean="0">
              <a:cs typeface="Times New Roman" panose="02020603050405020304" pitchFamily="18" charset="0"/>
            </a:endParaRPr>
          </a:p>
          <a:p>
            <a:pPr indent="233363">
              <a:buFont typeface="Arial" panose="020B0604020202020204" pitchFamily="34" charset="0"/>
              <a:buChar char="•"/>
            </a:pPr>
            <a:r>
              <a:rPr lang="en-US" sz="2000" dirty="0" smtClean="0">
                <a:cs typeface="Times New Roman" panose="02020603050405020304" pitchFamily="18" charset="0"/>
              </a:rPr>
              <a:t>Structure forms from curvature </a:t>
            </a:r>
          </a:p>
          <a:p>
            <a:pPr indent="233363"/>
            <a:r>
              <a:rPr lang="en-US" sz="2000" dirty="0" smtClean="0">
                <a:cs typeface="Times New Roman" panose="02020603050405020304" pitchFamily="18" charset="0"/>
              </a:rPr>
              <a:t>seeds à la CDM.  </a:t>
            </a:r>
          </a:p>
          <a:p>
            <a:pPr marL="233363" indent="-233363"/>
            <a:endParaRPr lang="en-US" sz="1000" dirty="0">
              <a:cs typeface="Times New Roman" panose="02020603050405020304" pitchFamily="18" charset="0"/>
            </a:endParaRPr>
          </a:p>
          <a:p>
            <a:pPr marL="233363" indent="-233363">
              <a:buFont typeface="Arial" panose="020B0604020202020204" pitchFamily="34" charset="0"/>
              <a:buChar char="•"/>
            </a:pPr>
            <a:r>
              <a:rPr lang="en-US" sz="2000" dirty="0" smtClean="0">
                <a:cs typeface="Times New Roman" panose="02020603050405020304" pitchFamily="18" charset="0"/>
              </a:rPr>
              <a:t>Universe is spatially flat.</a:t>
            </a:r>
          </a:p>
          <a:p>
            <a:pPr marL="233363" indent="-233363">
              <a:buFont typeface="Arial" panose="020B0604020202020204" pitchFamily="34" charset="0"/>
              <a:buChar char="•"/>
            </a:pPr>
            <a:endParaRPr lang="en-US" sz="1000" dirty="0">
              <a:cs typeface="Times New Roman" panose="02020603050405020304" pitchFamily="18" charset="0"/>
            </a:endParaRPr>
          </a:p>
          <a:p>
            <a:pPr marL="233363" indent="-233363">
              <a:buFont typeface="Arial" panose="020B0604020202020204" pitchFamily="34" charset="0"/>
              <a:buChar char="•"/>
            </a:pPr>
            <a:r>
              <a:rPr lang="en-US" sz="2000" dirty="0" smtClean="0">
                <a:cs typeface="Times New Roman" panose="02020603050405020304" pitchFamily="18" charset="0"/>
              </a:rPr>
              <a:t>Universe topology is trivial.</a:t>
            </a:r>
          </a:p>
          <a:p>
            <a:pPr marL="233363" indent="-233363">
              <a:buFont typeface="Arial" panose="020B0604020202020204" pitchFamily="34" charset="0"/>
              <a:buChar char="•"/>
            </a:pPr>
            <a:endParaRPr lang="en-US" sz="1000" dirty="0">
              <a:cs typeface="Times New Roman" panose="02020603050405020304" pitchFamily="18" charset="0"/>
            </a:endParaRPr>
          </a:p>
          <a:p>
            <a:pPr marL="233363" indent="-233363">
              <a:buFont typeface="Arial" panose="020B0604020202020204" pitchFamily="34" charset="0"/>
              <a:buChar char="•"/>
            </a:pPr>
            <a:r>
              <a:rPr lang="en-US" sz="2000" dirty="0" smtClean="0">
                <a:cs typeface="Times New Roman" panose="02020603050405020304" pitchFamily="18" charset="0"/>
              </a:rPr>
              <a:t>On large scales Universe is homogeneous and isotropic.</a:t>
            </a:r>
          </a:p>
          <a:p>
            <a:pPr marL="233363" indent="-233363">
              <a:buFont typeface="Arial" panose="020B0604020202020204" pitchFamily="34" charset="0"/>
              <a:buChar char="•"/>
            </a:pPr>
            <a:endParaRPr lang="en-US" sz="1000" dirty="0">
              <a:cs typeface="Times New Roman" panose="02020603050405020304" pitchFamily="18" charset="0"/>
            </a:endParaRPr>
          </a:p>
          <a:p>
            <a:pPr marL="233363" indent="-233363">
              <a:buFont typeface="Arial" panose="020B0604020202020204" pitchFamily="34" charset="0"/>
              <a:buChar char="•"/>
            </a:pPr>
            <a:r>
              <a:rPr lang="en-US" sz="2000" dirty="0" smtClean="0">
                <a:cs typeface="Times New Roman" panose="02020603050405020304" pitchFamily="18" charset="0"/>
              </a:rPr>
              <a:t>Dynamics of expansion described by Friedmann equation.</a:t>
            </a:r>
          </a:p>
          <a:p>
            <a:pPr marL="233363" indent="-233363">
              <a:buFont typeface="Arial" panose="020B0604020202020204" pitchFamily="34" charset="0"/>
              <a:buChar char="•"/>
            </a:pPr>
            <a:endParaRPr lang="en-US" sz="1000" dirty="0">
              <a:cs typeface="Times New Roman" panose="02020603050405020304" pitchFamily="18" charset="0"/>
            </a:endParaRPr>
          </a:p>
          <a:p>
            <a:pPr marL="233363" indent="-233363">
              <a:buFont typeface="Arial" panose="020B0604020202020204" pitchFamily="34" charset="0"/>
              <a:buChar char="•"/>
            </a:pPr>
            <a:r>
              <a:rPr lang="en-US" sz="2000" dirty="0" smtClean="0">
                <a:cs typeface="Times New Roman" panose="02020603050405020304" pitchFamily="18" charset="0"/>
              </a:rPr>
              <a:t>GR is valid on all scales.</a:t>
            </a:r>
          </a:p>
          <a:p>
            <a:pPr marL="233363" indent="-233363">
              <a:buFont typeface="Arial" panose="020B0604020202020204" pitchFamily="34" charset="0"/>
              <a:buChar char="•"/>
            </a:pPr>
            <a:endParaRPr lang="en-US" sz="1000" dirty="0">
              <a:cs typeface="Times New Roman" panose="02020603050405020304" pitchFamily="18" charset="0"/>
            </a:endParaRPr>
          </a:p>
          <a:p>
            <a:pPr marL="233363" indent="-233363">
              <a:buFont typeface="Arial" panose="020B0604020202020204" pitchFamily="34" charset="0"/>
              <a:buChar char="•"/>
            </a:pPr>
            <a:r>
              <a:rPr lang="en-US" sz="2000" dirty="0" smtClean="0">
                <a:cs typeface="Times New Roman" panose="02020603050405020304" pitchFamily="18" charset="0"/>
              </a:rPr>
              <a:t>No BSM long-range forces.</a:t>
            </a:r>
          </a:p>
          <a:p>
            <a:pPr marL="233363" indent="-233363">
              <a:buFont typeface="Arial" panose="020B0604020202020204" pitchFamily="34" charset="0"/>
              <a:buChar char="•"/>
            </a:pPr>
            <a:endParaRPr lang="en-US" sz="1000" dirty="0">
              <a:cs typeface="Times New Roman" panose="02020603050405020304" pitchFamily="18" charset="0"/>
            </a:endParaRPr>
          </a:p>
          <a:p>
            <a:pPr marL="233363" indent="-233363">
              <a:buFont typeface="Arial" panose="020B0604020202020204" pitchFamily="34" charset="0"/>
              <a:buChar char="•"/>
            </a:pPr>
            <a:r>
              <a:rPr lang="en-US" sz="2000" dirty="0" smtClean="0">
                <a:cs typeface="Times New Roman" panose="02020603050405020304" pitchFamily="18" charset="0"/>
              </a:rPr>
              <a:t>No BSM particles with mass less than weak scale.</a:t>
            </a:r>
          </a:p>
        </p:txBody>
      </p:sp>
    </p:spTree>
    <p:extLst>
      <p:ext uri="{BB962C8B-B14F-4D97-AF65-F5344CB8AC3E}">
        <p14:creationId xmlns:p14="http://schemas.microsoft.com/office/powerpoint/2010/main" val="116676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7"/>
          <p:cNvSpPr>
            <a:spLocks noGrp="1"/>
          </p:cNvSpPr>
          <p:nvPr>
            <p:ph type="ftr" sz="quarter" idx="4294967295"/>
          </p:nvPr>
        </p:nvSpPr>
        <p:spPr>
          <a:xfrm>
            <a:off x="2320129" y="6620843"/>
            <a:ext cx="4503742" cy="221255"/>
          </a:xfrm>
        </p:spPr>
        <p:txBody>
          <a:bodyPr/>
          <a:lstStyle/>
          <a:p>
            <a:r>
              <a:rPr lang="en-US" dirty="0" smtClean="0">
                <a:solidFill>
                  <a:schemeClr val="tx1"/>
                </a:solidFill>
              </a:rPr>
              <a:t>UNSOLVED PROBLEMS in Astrophysics and Cosmology</a:t>
            </a:r>
            <a:endParaRPr lang="en-US" dirty="0">
              <a:solidFill>
                <a:schemeClr val="tx1"/>
              </a:solidFill>
            </a:endParaRPr>
          </a:p>
        </p:txBody>
      </p:sp>
      <p:sp>
        <p:nvSpPr>
          <p:cNvPr id="6" name="TextBox 5"/>
          <p:cNvSpPr txBox="1"/>
          <p:nvPr/>
        </p:nvSpPr>
        <p:spPr>
          <a:xfrm>
            <a:off x="0" y="0"/>
            <a:ext cx="9144000" cy="584775"/>
          </a:xfrm>
          <a:prstGeom prst="rect">
            <a:avLst/>
          </a:prstGeom>
          <a:noFill/>
        </p:spPr>
        <p:txBody>
          <a:bodyPr wrap="square" rtlCol="0">
            <a:spAutoFit/>
          </a:bodyPr>
          <a:lstStyle/>
          <a:p>
            <a:pPr algn="ctr"/>
            <a:r>
              <a:rPr lang="en-US" sz="3200" b="1" dirty="0" smtClean="0"/>
              <a:t>Why Disrupt Precision Cosmology?</a:t>
            </a:r>
            <a:endParaRPr lang="en-US" sz="3200" b="1" dirty="0"/>
          </a:p>
        </p:txBody>
      </p:sp>
      <p:sp>
        <p:nvSpPr>
          <p:cNvPr id="7" name="TextBox 6"/>
          <p:cNvSpPr txBox="1"/>
          <p:nvPr/>
        </p:nvSpPr>
        <p:spPr>
          <a:xfrm>
            <a:off x="-7435" y="724825"/>
            <a:ext cx="9144000" cy="461665"/>
          </a:xfrm>
          <a:prstGeom prst="rect">
            <a:avLst/>
          </a:prstGeom>
          <a:noFill/>
        </p:spPr>
        <p:txBody>
          <a:bodyPr wrap="square" rtlCol="0">
            <a:spAutoFit/>
          </a:bodyPr>
          <a:lstStyle/>
          <a:p>
            <a:pPr algn="ctr"/>
            <a:r>
              <a:rPr lang="en-US" sz="2400" b="1" dirty="0" smtClean="0"/>
              <a:t>Precision </a:t>
            </a:r>
            <a:r>
              <a:rPr lang="en-US" sz="2400" b="1" dirty="0" smtClean="0">
                <a:sym typeface="Euclid Extra" panose="02050502000505020303" pitchFamily="18" charset="2"/>
              </a:rPr>
              <a:t></a:t>
            </a:r>
            <a:r>
              <a:rPr lang="en-US" sz="2400" b="1" dirty="0" smtClean="0"/>
              <a:t> Accuracy</a:t>
            </a:r>
            <a:endParaRPr lang="en-US"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4631" y="1630799"/>
            <a:ext cx="3171704" cy="1611241"/>
          </a:xfrm>
          <a:prstGeom prst="rect">
            <a:avLst/>
          </a:prstGeom>
        </p:spPr>
      </p:pic>
      <p:grpSp>
        <p:nvGrpSpPr>
          <p:cNvPr id="10" name="Group 9"/>
          <p:cNvGrpSpPr/>
          <p:nvPr/>
        </p:nvGrpSpPr>
        <p:grpSpPr>
          <a:xfrm>
            <a:off x="80269" y="2065230"/>
            <a:ext cx="3185044" cy="1814868"/>
            <a:chOff x="80269" y="2065230"/>
            <a:chExt cx="3185044" cy="1814868"/>
          </a:xfrm>
        </p:grpSpPr>
        <p:sp>
          <p:nvSpPr>
            <p:cNvPr id="47" name="TextBox 46"/>
            <p:cNvSpPr txBox="1"/>
            <p:nvPr/>
          </p:nvSpPr>
          <p:spPr>
            <a:xfrm>
              <a:off x="1695653" y="3418433"/>
              <a:ext cx="1569660" cy="461665"/>
            </a:xfrm>
            <a:prstGeom prst="rect">
              <a:avLst/>
            </a:prstGeom>
            <a:noFill/>
          </p:spPr>
          <p:txBody>
            <a:bodyPr wrap="none" rtlCol="0">
              <a:spAutoFit/>
            </a:bodyPr>
            <a:lstStyle/>
            <a:p>
              <a:r>
                <a:rPr lang="en-US" sz="2400" b="1" dirty="0"/>
                <a:t>Precision</a:t>
              </a:r>
            </a:p>
          </p:txBody>
        </p:sp>
        <p:grpSp>
          <p:nvGrpSpPr>
            <p:cNvPr id="3" name="Group 2"/>
            <p:cNvGrpSpPr/>
            <p:nvPr/>
          </p:nvGrpSpPr>
          <p:grpSpPr>
            <a:xfrm>
              <a:off x="80269" y="2065230"/>
              <a:ext cx="565673" cy="711312"/>
              <a:chOff x="80269" y="2658784"/>
              <a:chExt cx="565673" cy="711312"/>
            </a:xfrm>
          </p:grpSpPr>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433" y="2844695"/>
                <a:ext cx="260873" cy="260873"/>
              </a:xfrm>
              <a:prstGeom prst="rect">
                <a:avLst/>
              </a:prstGeom>
            </p:spPr>
          </p:pic>
          <p:grpSp>
            <p:nvGrpSpPr>
              <p:cNvPr id="8" name="Group 7"/>
              <p:cNvGrpSpPr/>
              <p:nvPr/>
            </p:nvGrpSpPr>
            <p:grpSpPr>
              <a:xfrm>
                <a:off x="80269" y="2658784"/>
                <a:ext cx="565673" cy="711312"/>
                <a:chOff x="107128" y="2549733"/>
                <a:chExt cx="565673" cy="711312"/>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45" y="2603969"/>
                  <a:ext cx="260873" cy="260873"/>
                </a:xfrm>
                <a:prstGeom prst="rect">
                  <a:avLst/>
                </a:prstGeom>
              </p:spPr>
            </p:pic>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28" y="2847772"/>
                  <a:ext cx="260873" cy="260873"/>
                </a:xfrm>
                <a:prstGeom prst="rect">
                  <a:avLst/>
                </a:prstGeom>
              </p:spPr>
            </p:pic>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831" y="2549733"/>
                  <a:ext cx="260873" cy="260873"/>
                </a:xfrm>
                <a:prstGeom prst="rect">
                  <a:avLst/>
                </a:prstGeom>
              </p:spPr>
            </p:pic>
            <p:pic>
              <p:nvPicPr>
                <p:cNvPr id="51" name="Picture 5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528" y="3000172"/>
                  <a:ext cx="260873" cy="260873"/>
                </a:xfrm>
                <a:prstGeom prst="rect">
                  <a:avLst/>
                </a:prstGeom>
              </p:spPr>
            </p:pic>
            <p:pic>
              <p:nvPicPr>
                <p:cNvPr id="52" name="Picture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928" y="2864842"/>
                  <a:ext cx="260873" cy="260873"/>
                </a:xfrm>
                <a:prstGeom prst="rect">
                  <a:avLst/>
                </a:prstGeom>
              </p:spPr>
            </p:pic>
          </p:grpSp>
        </p:grpSp>
      </p:grpSp>
      <p:pic>
        <p:nvPicPr>
          <p:cNvPr id="53" name="Picture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29386" y="1630798"/>
            <a:ext cx="3171704" cy="1611241"/>
          </a:xfrm>
          <a:prstGeom prst="rect">
            <a:avLst/>
          </a:prstGeom>
        </p:spPr>
      </p:pic>
      <p:grpSp>
        <p:nvGrpSpPr>
          <p:cNvPr id="11" name="Group 10"/>
          <p:cNvGrpSpPr/>
          <p:nvPr/>
        </p:nvGrpSpPr>
        <p:grpSpPr>
          <a:xfrm>
            <a:off x="5416027" y="1811906"/>
            <a:ext cx="2216080" cy="2068192"/>
            <a:chOff x="5416027" y="1811906"/>
            <a:chExt cx="2216080" cy="2068192"/>
          </a:xfrm>
        </p:grpSpPr>
        <p:sp>
          <p:nvSpPr>
            <p:cNvPr id="48" name="TextBox 47"/>
            <p:cNvSpPr txBox="1"/>
            <p:nvPr/>
          </p:nvSpPr>
          <p:spPr>
            <a:xfrm>
              <a:off x="5928805" y="3418433"/>
              <a:ext cx="1572866" cy="461665"/>
            </a:xfrm>
            <a:prstGeom prst="rect">
              <a:avLst/>
            </a:prstGeom>
            <a:noFill/>
          </p:spPr>
          <p:txBody>
            <a:bodyPr wrap="none" rtlCol="0">
              <a:spAutoFit/>
            </a:bodyPr>
            <a:lstStyle/>
            <a:p>
              <a:r>
                <a:rPr lang="en-US" sz="2400" b="1" dirty="0">
                  <a:latin typeface="+mj-lt"/>
                </a:rPr>
                <a:t>Accuracy</a:t>
              </a:r>
            </a:p>
          </p:txBody>
        </p:sp>
        <p:grpSp>
          <p:nvGrpSpPr>
            <p:cNvPr id="9" name="Group 8"/>
            <p:cNvGrpSpPr/>
            <p:nvPr/>
          </p:nvGrpSpPr>
          <p:grpSpPr>
            <a:xfrm>
              <a:off x="5416027" y="1811906"/>
              <a:ext cx="2216080" cy="977367"/>
              <a:chOff x="5416027" y="2473532"/>
              <a:chExt cx="2216080" cy="977367"/>
            </a:xfrm>
          </p:grpSpPr>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027" y="2473532"/>
                <a:ext cx="260873" cy="260873"/>
              </a:xfrm>
              <a:prstGeom prst="rect">
                <a:avLst/>
              </a:prstGeom>
            </p:spPr>
          </p:pic>
          <p:pic>
            <p:nvPicPr>
              <p:cNvPr id="55" name="Pictur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234" y="3190026"/>
                <a:ext cx="260873" cy="260873"/>
              </a:xfrm>
              <a:prstGeom prst="rect">
                <a:avLst/>
              </a:prstGeom>
            </p:spPr>
          </p:pic>
        </p:grpSp>
      </p:grpSp>
      <p:grpSp>
        <p:nvGrpSpPr>
          <p:cNvPr id="15" name="Group 14"/>
          <p:cNvGrpSpPr/>
          <p:nvPr/>
        </p:nvGrpSpPr>
        <p:grpSpPr>
          <a:xfrm>
            <a:off x="1174676" y="4206108"/>
            <a:ext cx="2611612" cy="1974447"/>
            <a:chOff x="1174676" y="4206108"/>
            <a:chExt cx="2611612" cy="1974447"/>
          </a:xfrm>
        </p:grpSpPr>
        <p:pic>
          <p:nvPicPr>
            <p:cNvPr id="47106" name="Picture 2" descr="Image result for germany world cu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3071" y="4206108"/>
              <a:ext cx="2434822" cy="1471310"/>
            </a:xfrm>
            <a:prstGeom prst="rect">
              <a:avLst/>
            </a:prstGeom>
            <a:noFill/>
            <a:ln w="12700">
              <a:solidFill>
                <a:srgbClr val="2A2B26"/>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174676" y="5842001"/>
              <a:ext cx="2611612" cy="338554"/>
            </a:xfrm>
            <a:prstGeom prst="rect">
              <a:avLst/>
            </a:prstGeom>
            <a:noFill/>
          </p:spPr>
          <p:txBody>
            <a:bodyPr wrap="none" rtlCol="0">
              <a:spAutoFit/>
            </a:bodyPr>
            <a:lstStyle/>
            <a:p>
              <a:r>
                <a:rPr lang="en-US" sz="1600" dirty="0" smtClean="0"/>
                <a:t>Precision without accuracy</a:t>
              </a:r>
              <a:endParaRPr lang="en-US" sz="1600" dirty="0"/>
            </a:p>
          </p:txBody>
        </p:sp>
      </p:grpSp>
      <p:grpSp>
        <p:nvGrpSpPr>
          <p:cNvPr id="16" name="Group 15"/>
          <p:cNvGrpSpPr/>
          <p:nvPr/>
        </p:nvGrpSpPr>
        <p:grpSpPr>
          <a:xfrm>
            <a:off x="5409432" y="4206108"/>
            <a:ext cx="2611612" cy="1974447"/>
            <a:chOff x="5409432" y="4206108"/>
            <a:chExt cx="2611612" cy="1974447"/>
          </a:xfrm>
        </p:grpSpPr>
        <p:pic>
          <p:nvPicPr>
            <p:cNvPr id="47108" name="Picture 4" descr="Image result for south korea world cup"/>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149"/>
            <a:stretch/>
          </p:blipFill>
          <p:spPr bwMode="auto">
            <a:xfrm>
              <a:off x="5494477" y="4206108"/>
              <a:ext cx="2441522" cy="1469074"/>
            </a:xfrm>
            <a:prstGeom prst="rect">
              <a:avLst/>
            </a:prstGeom>
            <a:noFill/>
            <a:ln w="12700">
              <a:solidFill>
                <a:srgbClr val="2A2B26"/>
              </a:solidFill>
            </a:ln>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409432" y="5842001"/>
              <a:ext cx="2611612" cy="338554"/>
            </a:xfrm>
            <a:prstGeom prst="rect">
              <a:avLst/>
            </a:prstGeom>
            <a:noFill/>
          </p:spPr>
          <p:txBody>
            <a:bodyPr wrap="none" rtlCol="0">
              <a:spAutoFit/>
            </a:bodyPr>
            <a:lstStyle/>
            <a:p>
              <a:r>
                <a:rPr lang="en-US" sz="1600" dirty="0" smtClean="0"/>
                <a:t>Accuracy without precision</a:t>
              </a:r>
              <a:endParaRPr lang="en-US" sz="1600" dirty="0"/>
            </a:p>
          </p:txBody>
        </p:sp>
      </p:grpSp>
    </p:spTree>
    <p:extLst>
      <p:ext uri="{BB962C8B-B14F-4D97-AF65-F5344CB8AC3E}">
        <p14:creationId xmlns:p14="http://schemas.microsoft.com/office/powerpoint/2010/main" val="332416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7"/>
          <p:cNvSpPr>
            <a:spLocks noGrp="1"/>
          </p:cNvSpPr>
          <p:nvPr>
            <p:ph type="ftr" sz="quarter" idx="4294967295"/>
          </p:nvPr>
        </p:nvSpPr>
        <p:spPr>
          <a:xfrm>
            <a:off x="2320129" y="6620843"/>
            <a:ext cx="4503742" cy="221255"/>
          </a:xfrm>
        </p:spPr>
        <p:txBody>
          <a:bodyPr/>
          <a:lstStyle/>
          <a:p>
            <a:r>
              <a:rPr lang="en-US" dirty="0" smtClean="0">
                <a:solidFill>
                  <a:schemeClr val="tx1"/>
                </a:solidFill>
              </a:rPr>
              <a:t>UNSOLVED PROBLEMS in Astrophysics and Cosmology</a:t>
            </a:r>
            <a:endParaRPr lang="en-US" dirty="0">
              <a:solidFill>
                <a:schemeClr val="tx1"/>
              </a:solidFill>
            </a:endParaRPr>
          </a:p>
        </p:txBody>
      </p:sp>
      <p:sp>
        <p:nvSpPr>
          <p:cNvPr id="8" name="TextBox 7"/>
          <p:cNvSpPr txBox="1"/>
          <p:nvPr/>
        </p:nvSpPr>
        <p:spPr>
          <a:xfrm>
            <a:off x="1" y="4373431"/>
            <a:ext cx="9144000"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Traditional distance </a:t>
            </a:r>
            <a:r>
              <a:rPr lang="en-US" dirty="0"/>
              <a:t>l</a:t>
            </a:r>
            <a:r>
              <a:rPr lang="en-US" dirty="0" smtClean="0"/>
              <a:t>adder results have been (too?) consistent (consistent </a:t>
            </a:r>
            <a:r>
              <a:rPr lang="en-US" dirty="0" smtClean="0">
                <a:sym typeface="Euclid Symbol" panose="05050102010706020507" pitchFamily="18" charset="2"/>
              </a:rPr>
              <a:t> correct!)       since at least 2001; seems to be converging on </a:t>
            </a:r>
            <a:r>
              <a:rPr lang="en-US" i="1" dirty="0" smtClean="0">
                <a:latin typeface="Times New Roman" panose="02020603050405020304" pitchFamily="18" charset="0"/>
                <a:cs typeface="Times New Roman" panose="02020603050405020304" pitchFamily="18" charset="0"/>
                <a:sym typeface="Euclid Symbol" panose="05050102010706020507" pitchFamily="18" charset="2"/>
              </a:rPr>
              <a:t>H</a:t>
            </a:r>
            <a:r>
              <a:rPr lang="en-US" baseline="-25000" dirty="0" smtClean="0">
                <a:latin typeface="Symbol" panose="05050102010706020507" pitchFamily="18" charset="2"/>
                <a:sym typeface="Euclid Symbol" panose="05050102010706020507" pitchFamily="18" charset="2"/>
              </a:rPr>
              <a:t>0</a:t>
            </a:r>
            <a:r>
              <a:rPr lang="en-US" dirty="0" smtClean="0">
                <a:latin typeface="Symbol" panose="05050102010706020507" pitchFamily="18" charset="2"/>
                <a:sym typeface="Euclid Symbol" panose="05050102010706020507" pitchFamily="18" charset="2"/>
              </a:rPr>
              <a:t> = </a:t>
            </a:r>
            <a:r>
              <a:rPr lang="en-US" dirty="0" smtClean="0">
                <a:latin typeface="Symbol" panose="05050102010706020507" pitchFamily="18" charset="2"/>
              </a:rPr>
              <a:t>73.52 </a:t>
            </a:r>
            <a:r>
              <a:rPr lang="en-US" dirty="0" smtClean="0">
                <a:sym typeface="Symbol" panose="05050102010706020507" pitchFamily="18" charset="2"/>
              </a:rPr>
              <a:t> </a:t>
            </a:r>
            <a:r>
              <a:rPr lang="en-US" dirty="0" smtClean="0">
                <a:latin typeface="Symbol" panose="05050102010706020507" pitchFamily="18" charset="2"/>
              </a:rPr>
              <a:t>1.62. </a:t>
            </a:r>
            <a:r>
              <a:rPr lang="en-US" sz="1400" dirty="0" smtClean="0">
                <a:solidFill>
                  <a:srgbClr val="0202FF"/>
                </a:solidFill>
                <a:latin typeface="Arial" panose="020B0604020202020204" pitchFamily="34" charset="0"/>
                <a:cs typeface="Arial" panose="020B0604020202020204" pitchFamily="34" charset="0"/>
              </a:rPr>
              <a:t>(</a:t>
            </a:r>
            <a:r>
              <a:rPr lang="en-US" sz="1400" dirty="0" err="1" smtClean="0">
                <a:solidFill>
                  <a:srgbClr val="0202FF"/>
                </a:solidFill>
                <a:latin typeface="Arial" panose="020B0604020202020204" pitchFamily="34" charset="0"/>
                <a:cs typeface="Arial" panose="020B0604020202020204" pitchFamily="34" charset="0"/>
              </a:rPr>
              <a:t>Riess</a:t>
            </a:r>
            <a:r>
              <a:rPr lang="en-US" sz="1400" dirty="0" smtClean="0">
                <a:solidFill>
                  <a:srgbClr val="0202FF"/>
                </a:solidFill>
                <a:latin typeface="Arial" panose="020B0604020202020204" pitchFamily="34" charset="0"/>
                <a:cs typeface="Arial" panose="020B0604020202020204" pitchFamily="34" charset="0"/>
              </a:rPr>
              <a:t> at al. 1804.10655)</a:t>
            </a:r>
            <a:endParaRPr lang="en-US" dirty="0" smtClean="0">
              <a:solidFill>
                <a:srgbClr val="0202FF"/>
              </a:solidFill>
              <a:latin typeface="Arial" panose="020B0604020202020204" pitchFamily="34" charset="0"/>
              <a:cs typeface="Arial" panose="020B0604020202020204" pitchFamily="34" charset="0"/>
            </a:endParaRPr>
          </a:p>
        </p:txBody>
      </p:sp>
      <p:sp>
        <p:nvSpPr>
          <p:cNvPr id="9" name="TextBox 8"/>
          <p:cNvSpPr txBox="1"/>
          <p:nvPr/>
        </p:nvSpPr>
        <p:spPr>
          <a:xfrm>
            <a:off x="6227524" y="3677386"/>
            <a:ext cx="2567882" cy="276999"/>
          </a:xfrm>
          <a:prstGeom prst="rect">
            <a:avLst/>
          </a:prstGeom>
          <a:noFill/>
        </p:spPr>
        <p:txBody>
          <a:bodyPr wrap="none" rtlCol="0">
            <a:spAutoFit/>
          </a:bodyPr>
          <a:lstStyle/>
          <a:p>
            <a:r>
              <a:rPr lang="en-US" sz="1200" dirty="0" smtClean="0"/>
              <a:t>After Freedman, </a:t>
            </a:r>
            <a:r>
              <a:rPr lang="en-US" sz="1200" i="1" dirty="0" smtClean="0"/>
              <a:t>Nature Astronomy</a:t>
            </a:r>
            <a:endParaRPr lang="en-US" sz="1200"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16909"/>
            <a:ext cx="6215182" cy="3840480"/>
          </a:xfrm>
          <a:prstGeom prst="rect">
            <a:avLst/>
          </a:prstGeom>
        </p:spPr>
      </p:pic>
      <p:sp>
        <p:nvSpPr>
          <p:cNvPr id="6" name="TextBox 5"/>
          <p:cNvSpPr txBox="1"/>
          <p:nvPr/>
        </p:nvSpPr>
        <p:spPr>
          <a:xfrm>
            <a:off x="0" y="0"/>
            <a:ext cx="9144000" cy="584775"/>
          </a:xfrm>
          <a:prstGeom prst="rect">
            <a:avLst/>
          </a:prstGeom>
          <a:noFill/>
        </p:spPr>
        <p:txBody>
          <a:bodyPr wrap="square" rtlCol="0">
            <a:spAutoFit/>
          </a:bodyPr>
          <a:lstStyle/>
          <a:p>
            <a:pPr algn="ctr"/>
            <a:r>
              <a:rPr lang="en-US" sz="3200" b="1" dirty="0" smtClean="0"/>
              <a:t>What Disruption Might Look Like</a:t>
            </a:r>
            <a:endParaRPr lang="en-US" sz="3200" b="1" dirty="0"/>
          </a:p>
        </p:txBody>
      </p:sp>
    </p:spTree>
    <p:extLst>
      <p:ext uri="{BB962C8B-B14F-4D97-AF65-F5344CB8AC3E}">
        <p14:creationId xmlns:p14="http://schemas.microsoft.com/office/powerpoint/2010/main" val="320624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7"/>
          <p:cNvSpPr>
            <a:spLocks noGrp="1"/>
          </p:cNvSpPr>
          <p:nvPr>
            <p:ph type="ftr" sz="quarter" idx="4294967295"/>
          </p:nvPr>
        </p:nvSpPr>
        <p:spPr>
          <a:xfrm>
            <a:off x="2320129" y="6620843"/>
            <a:ext cx="4503742" cy="221255"/>
          </a:xfrm>
        </p:spPr>
        <p:txBody>
          <a:bodyPr/>
          <a:lstStyle/>
          <a:p>
            <a:r>
              <a:rPr lang="en-US" dirty="0" smtClean="0">
                <a:solidFill>
                  <a:schemeClr val="tx1"/>
                </a:solidFill>
              </a:rPr>
              <a:t>UNSOLVED PROBLEMS in Astrophysics and Cosmology</a:t>
            </a:r>
            <a:endParaRPr lang="en-US" dirty="0">
              <a:solidFill>
                <a:schemeClr val="tx1"/>
              </a:solidFill>
            </a:endParaRPr>
          </a:p>
        </p:txBody>
      </p:sp>
      <p:sp>
        <p:nvSpPr>
          <p:cNvPr id="6" name="TextBox 5"/>
          <p:cNvSpPr txBox="1"/>
          <p:nvPr/>
        </p:nvSpPr>
        <p:spPr>
          <a:xfrm>
            <a:off x="0" y="0"/>
            <a:ext cx="9144000" cy="584775"/>
          </a:xfrm>
          <a:prstGeom prst="rect">
            <a:avLst/>
          </a:prstGeom>
          <a:noFill/>
        </p:spPr>
        <p:txBody>
          <a:bodyPr wrap="square" rtlCol="0">
            <a:spAutoFit/>
          </a:bodyPr>
          <a:lstStyle/>
          <a:p>
            <a:pPr algn="ctr"/>
            <a:r>
              <a:rPr lang="en-US" sz="3200" b="1" dirty="0" smtClean="0"/>
              <a:t>What Disruption Might Look Like</a:t>
            </a:r>
            <a:endParaRPr lang="en-US" sz="3200" b="1" dirty="0"/>
          </a:p>
        </p:txBody>
      </p:sp>
      <p:sp>
        <p:nvSpPr>
          <p:cNvPr id="9" name="TextBox 8"/>
          <p:cNvSpPr txBox="1"/>
          <p:nvPr/>
        </p:nvSpPr>
        <p:spPr>
          <a:xfrm>
            <a:off x="6227524" y="3677386"/>
            <a:ext cx="2567882" cy="276999"/>
          </a:xfrm>
          <a:prstGeom prst="rect">
            <a:avLst/>
          </a:prstGeom>
          <a:noFill/>
        </p:spPr>
        <p:txBody>
          <a:bodyPr wrap="none" rtlCol="0">
            <a:spAutoFit/>
          </a:bodyPr>
          <a:lstStyle/>
          <a:p>
            <a:r>
              <a:rPr lang="en-US" sz="1200" dirty="0" smtClean="0"/>
              <a:t>After Freedman, </a:t>
            </a:r>
            <a:r>
              <a:rPr lang="en-US" sz="1200" i="1" dirty="0" smtClean="0"/>
              <a:t>Nature Astronomy</a:t>
            </a:r>
            <a:endParaRPr lang="en-US" sz="1200" i="1"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5380"/>
            <a:ext cx="6215183" cy="3840480"/>
          </a:xfrm>
          <a:prstGeom prst="rect">
            <a:avLst/>
          </a:prstGeom>
        </p:spPr>
      </p:pic>
      <p:sp>
        <p:nvSpPr>
          <p:cNvPr id="7" name="TextBox 6"/>
          <p:cNvSpPr txBox="1"/>
          <p:nvPr/>
        </p:nvSpPr>
        <p:spPr>
          <a:xfrm>
            <a:off x="1" y="5074471"/>
            <a:ext cx="9144000"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CMB + </a:t>
            </a:r>
            <a:r>
              <a:rPr lang="en-US" dirty="0" smtClean="0">
                <a:latin typeface="Symbol" panose="05050102010706020507" pitchFamily="18" charset="2"/>
              </a:rPr>
              <a:t>L</a:t>
            </a:r>
            <a:r>
              <a:rPr lang="en-US" dirty="0" smtClean="0">
                <a:latin typeface="Arial" panose="020B0604020202020204" pitchFamily="34" charset="0"/>
                <a:cs typeface="Arial" panose="020B0604020202020204" pitchFamily="34" charset="0"/>
              </a:rPr>
              <a:t>CDM model, </a:t>
            </a:r>
            <a:r>
              <a:rPr lang="en-US" dirty="0"/>
              <a:t>results have been </a:t>
            </a:r>
            <a:r>
              <a:rPr lang="en-US" dirty="0" smtClean="0"/>
              <a:t>(sort-of?) consistent </a:t>
            </a:r>
            <a:r>
              <a:rPr lang="en-US" dirty="0"/>
              <a:t>(consistent </a:t>
            </a:r>
            <a:r>
              <a:rPr lang="en-US" dirty="0">
                <a:sym typeface="Euclid Symbol" panose="05050102010706020507" pitchFamily="18" charset="2"/>
              </a:rPr>
              <a:t> correct!) </a:t>
            </a:r>
            <a:r>
              <a:rPr lang="en-US" dirty="0" smtClean="0">
                <a:sym typeface="Euclid Symbol" panose="05050102010706020507" pitchFamily="18" charset="2"/>
              </a:rPr>
              <a:t>since at </a:t>
            </a:r>
            <a:r>
              <a:rPr lang="en-US" dirty="0">
                <a:sym typeface="Euclid Symbol" panose="05050102010706020507" pitchFamily="18" charset="2"/>
              </a:rPr>
              <a:t>least 2001; seems to be converging </a:t>
            </a:r>
            <a:r>
              <a:rPr lang="en-US" dirty="0" smtClean="0">
                <a:sym typeface="Euclid Symbol" panose="05050102010706020507" pitchFamily="18" charset="2"/>
              </a:rPr>
              <a:t>on </a:t>
            </a:r>
            <a:r>
              <a:rPr lang="en-US" i="1" dirty="0">
                <a:latin typeface="Times New Roman" panose="02020603050405020304" pitchFamily="18" charset="0"/>
                <a:cs typeface="Times New Roman" panose="02020603050405020304" pitchFamily="18" charset="0"/>
                <a:sym typeface="Euclid Symbol" panose="05050102010706020507" pitchFamily="18" charset="2"/>
              </a:rPr>
              <a:t>H</a:t>
            </a:r>
            <a:r>
              <a:rPr lang="en-US" baseline="-25000" dirty="0">
                <a:latin typeface="Symbol" panose="05050102010706020507" pitchFamily="18" charset="2"/>
                <a:sym typeface="Euclid Symbol" panose="05050102010706020507" pitchFamily="18" charset="2"/>
              </a:rPr>
              <a:t>0</a:t>
            </a:r>
            <a:r>
              <a:rPr lang="en-US" dirty="0">
                <a:latin typeface="Symbol" panose="05050102010706020507" pitchFamily="18" charset="2"/>
                <a:sym typeface="Euclid Symbol" panose="05050102010706020507" pitchFamily="18" charset="2"/>
              </a:rPr>
              <a:t> = </a:t>
            </a:r>
            <a:r>
              <a:rPr lang="en-US" dirty="0" smtClean="0">
                <a:latin typeface="Symbol" panose="05050102010706020507" pitchFamily="18" charset="2"/>
              </a:rPr>
              <a:t>67.26 </a:t>
            </a:r>
            <a:r>
              <a:rPr lang="en-US" dirty="0">
                <a:sym typeface="Symbol" panose="05050102010706020507" pitchFamily="18" charset="2"/>
              </a:rPr>
              <a:t> </a:t>
            </a:r>
            <a:r>
              <a:rPr lang="en-US" dirty="0" smtClean="0">
                <a:latin typeface="Symbol" panose="05050102010706020507" pitchFamily="18" charset="2"/>
              </a:rPr>
              <a:t>1.2. </a:t>
            </a:r>
            <a:r>
              <a:rPr lang="en-US" sz="1400" dirty="0" smtClean="0">
                <a:solidFill>
                  <a:srgbClr val="0202FF"/>
                </a:solidFill>
                <a:latin typeface="Arial" panose="020B0604020202020204" pitchFamily="34" charset="0"/>
                <a:cs typeface="Arial" panose="020B0604020202020204" pitchFamily="34" charset="0"/>
              </a:rPr>
              <a:t>(Planck collaboration)</a:t>
            </a:r>
            <a:endParaRPr lang="en-US" dirty="0" smtClean="0">
              <a:latin typeface="Symbol" panose="05050102010706020507" pitchFamily="18" charset="2"/>
            </a:endParaRPr>
          </a:p>
        </p:txBody>
      </p:sp>
    </p:spTree>
    <p:extLst>
      <p:ext uri="{BB962C8B-B14F-4D97-AF65-F5344CB8AC3E}">
        <p14:creationId xmlns:p14="http://schemas.microsoft.com/office/powerpoint/2010/main" val="3642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nections">
  <a:themeElements>
    <a:clrScheme name="">
      <a:dk1>
        <a:srgbClr val="000000"/>
      </a:dk1>
      <a:lt1>
        <a:srgbClr val="FFFFFF"/>
      </a:lt1>
      <a:dk2>
        <a:srgbClr val="000000"/>
      </a:dk2>
      <a:lt2>
        <a:srgbClr val="FFFF00"/>
      </a:lt2>
      <a:accent1>
        <a:srgbClr val="FF9900"/>
      </a:accent1>
      <a:accent2>
        <a:srgbClr val="00FFFF"/>
      </a:accent2>
      <a:accent3>
        <a:srgbClr val="AAAAAA"/>
      </a:accent3>
      <a:accent4>
        <a:srgbClr val="DADADA"/>
      </a:accent4>
      <a:accent5>
        <a:srgbClr val="FFCAAA"/>
      </a:accent5>
      <a:accent6>
        <a:srgbClr val="00E7E7"/>
      </a:accent6>
      <a:hlink>
        <a:srgbClr val="FF0000"/>
      </a:hlink>
      <a:folHlink>
        <a:srgbClr val="969696"/>
      </a:folHlink>
    </a:clrScheme>
    <a:fontScheme name="connections">
      <a:majorFont>
        <a:latin typeface="Geometr415 Blk BT"/>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101882" tIns="50941" rIns="101882" bIns="50941"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FF0000"/>
          </a:buClr>
          <a:buSzPct val="80000"/>
          <a:buFont typeface="ZapfDingbats BT" pitchFamily="18" charset="2"/>
          <a:buChar char="v"/>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101882" tIns="50941" rIns="101882" bIns="50941"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rgbClr val="FF0000"/>
          </a:buClr>
          <a:buSzPct val="80000"/>
          <a:buFont typeface="ZapfDingbats BT" pitchFamily="18" charset="2"/>
          <a:buChar char="v"/>
          <a:tabLst/>
          <a:defRPr kumimoji="0" lang="en-US" altLang="en-US" sz="2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nnection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nnections 2">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nection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nnections 4">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nnections 5">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nnections 6">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dr">
  <a:themeElements>
    <a:clrScheme name="1_cod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d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ea typeface="ＭＳ Ｐゴシック" pitchFamily="28" charset="-128"/>
          </a:defRPr>
        </a:defPPr>
      </a:lstStyle>
    </a:lnDef>
  </a:objectDefaults>
  <a:extraClrSchemeLst>
    <a:extraClrScheme>
      <a:clrScheme name="1_cod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d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d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d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d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d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d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d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d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d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d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d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22055</TotalTime>
  <Words>3515</Words>
  <Application>Microsoft Office PowerPoint</Application>
  <PresentationFormat>On-screen Show (4:3)</PresentationFormat>
  <Paragraphs>690</Paragraphs>
  <Slides>45</Slides>
  <Notes>18</Notes>
  <HiddenSlides>0</HiddenSlides>
  <MMClips>0</MMClips>
  <ScaleCrop>false</ScaleCrop>
  <HeadingPairs>
    <vt:vector size="8" baseType="variant">
      <vt:variant>
        <vt:lpstr>Fonts Used</vt:lpstr>
      </vt:variant>
      <vt:variant>
        <vt:i4>18</vt:i4>
      </vt:variant>
      <vt:variant>
        <vt:lpstr>Theme</vt:lpstr>
      </vt:variant>
      <vt:variant>
        <vt:i4>7</vt:i4>
      </vt:variant>
      <vt:variant>
        <vt:lpstr>Embedded OLE Servers</vt:lpstr>
      </vt:variant>
      <vt:variant>
        <vt:i4>1</vt:i4>
      </vt:variant>
      <vt:variant>
        <vt:lpstr>Slide Titles</vt:lpstr>
      </vt:variant>
      <vt:variant>
        <vt:i4>45</vt:i4>
      </vt:variant>
    </vt:vector>
  </HeadingPairs>
  <TitlesOfParts>
    <vt:vector size="71" baseType="lpstr">
      <vt:lpstr>ＭＳ Ｐゴシック</vt:lpstr>
      <vt:lpstr>Arial</vt:lpstr>
      <vt:lpstr>Avenir Book</vt:lpstr>
      <vt:lpstr>Calibri</vt:lpstr>
      <vt:lpstr>Courier New</vt:lpstr>
      <vt:lpstr>Euclid</vt:lpstr>
      <vt:lpstr>Euclid Extra</vt:lpstr>
      <vt:lpstr>Euclid Math One</vt:lpstr>
      <vt:lpstr>Euclid Math Two</vt:lpstr>
      <vt:lpstr>Euclid Symbol</vt:lpstr>
      <vt:lpstr>Geometr415 Blk BT</vt:lpstr>
      <vt:lpstr>Symbol</vt:lpstr>
      <vt:lpstr>Symbol Tiger</vt:lpstr>
      <vt:lpstr>Times</vt:lpstr>
      <vt:lpstr>Times New Roman</vt:lpstr>
      <vt:lpstr>Wingdings</vt:lpstr>
      <vt:lpstr>Wingdings 2</vt:lpstr>
      <vt:lpstr>ZapfDingbats BT</vt:lpstr>
      <vt:lpstr>Office Theme</vt:lpstr>
      <vt:lpstr>connections</vt:lpstr>
      <vt:lpstr>1_codr</vt:lpstr>
      <vt:lpstr>Blank Presentation</vt:lpstr>
      <vt:lpstr>1_Blank Presentation</vt:lpstr>
      <vt:lpstr>2_Blank Presentation</vt:lpstr>
      <vt:lpstr>3_Blank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Rocky Kolb</dc:creator>
  <cp:lastModifiedBy>Rocky Kolb</cp:lastModifiedBy>
  <cp:revision>445</cp:revision>
  <cp:lastPrinted>2018-06-29T14:50:10Z</cp:lastPrinted>
  <dcterms:created xsi:type="dcterms:W3CDTF">2018-05-09T19:47:32Z</dcterms:created>
  <dcterms:modified xsi:type="dcterms:W3CDTF">2018-07-05T08:58:15Z</dcterms:modified>
</cp:coreProperties>
</file>