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7" r:id="rId1"/>
    <p:sldMasterId id="2147483659" r:id="rId2"/>
  </p:sldMasterIdLst>
  <p:notesMasterIdLst>
    <p:notesMasterId r:id="rId25"/>
  </p:notesMasterIdLst>
  <p:handoutMasterIdLst>
    <p:handoutMasterId r:id="rId26"/>
  </p:handoutMasterIdLst>
  <p:sldIdLst>
    <p:sldId id="746" r:id="rId3"/>
    <p:sldId id="745" r:id="rId4"/>
    <p:sldId id="769" r:id="rId5"/>
    <p:sldId id="776" r:id="rId6"/>
    <p:sldId id="777" r:id="rId7"/>
    <p:sldId id="778" r:id="rId8"/>
    <p:sldId id="770" r:id="rId9"/>
    <p:sldId id="782" r:id="rId10"/>
    <p:sldId id="783" r:id="rId11"/>
    <p:sldId id="678" r:id="rId12"/>
    <p:sldId id="738" r:id="rId13"/>
    <p:sldId id="739" r:id="rId14"/>
    <p:sldId id="765" r:id="rId15"/>
    <p:sldId id="786" r:id="rId16"/>
    <p:sldId id="784" r:id="rId17"/>
    <p:sldId id="756" r:id="rId18"/>
    <p:sldId id="760" r:id="rId19"/>
    <p:sldId id="781" r:id="rId20"/>
    <p:sldId id="270" r:id="rId21"/>
    <p:sldId id="785" r:id="rId22"/>
    <p:sldId id="787" r:id="rId23"/>
    <p:sldId id="788" r:id="rId24"/>
  </p:sldIdLst>
  <p:sldSz cx="9144000" cy="6858000" type="letter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FF8B"/>
    <a:srgbClr val="F2FFB9"/>
    <a:srgbClr val="3642F4"/>
    <a:srgbClr val="FF7E21"/>
    <a:srgbClr val="2C34B5"/>
    <a:srgbClr val="8B0504"/>
    <a:srgbClr val="B30000"/>
    <a:srgbClr val="341700"/>
    <a:srgbClr val="343100"/>
    <a:srgbClr val="A73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3"/>
    <p:restoredTop sz="91419"/>
  </p:normalViewPr>
  <p:slideViewPr>
    <p:cSldViewPr>
      <p:cViewPr varScale="1">
        <p:scale>
          <a:sx n="117" d="100"/>
          <a:sy n="117" d="100"/>
        </p:scale>
        <p:origin x="640" y="184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208B9543-9DD2-1142-B3F1-6259B0EC2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23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2138"/>
            <a:ext cx="5121275" cy="41735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744AD37A-815B-254D-AE89-273032B1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EB55313-8FB0-744A-BB14-EC0732CB6871}" type="slidenum">
              <a:rPr lang="en-US" sz="1200"/>
              <a:pPr>
                <a:defRPr/>
              </a:pPr>
              <a:t>1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96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682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48D264-5662-5A4D-B593-157E8D300EA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87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48D264-5662-5A4D-B593-157E8D300EA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7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07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48D264-5662-5A4D-B593-157E8D300EA4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87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2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My classification. Useful to agree on this. This one is about environment of stellar populations.....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latin typeface="Calibri" charset="0"/>
              <a:ea typeface="ＭＳ Ｐゴシック" charset="-128"/>
              <a:sym typeface="Calibri" charset="0"/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For models to be sensitive to these, need gas</a:t>
            </a:r>
          </a:p>
        </p:txBody>
      </p:sp>
    </p:spTree>
    <p:extLst>
      <p:ext uri="{BB962C8B-B14F-4D97-AF65-F5344CB8AC3E}">
        <p14:creationId xmlns:p14="http://schemas.microsoft.com/office/powerpoint/2010/main" val="155601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My classification. Useful to agree on this. This one is about environment of stellar populations.....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latin typeface="Calibri" charset="0"/>
              <a:ea typeface="ＭＳ Ｐゴシック" charset="-128"/>
              <a:sym typeface="Calibri" charset="0"/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For models to be sensitive to these, need gas</a:t>
            </a:r>
          </a:p>
        </p:txBody>
      </p:sp>
    </p:spTree>
    <p:extLst>
      <p:ext uri="{BB962C8B-B14F-4D97-AF65-F5344CB8AC3E}">
        <p14:creationId xmlns:p14="http://schemas.microsoft.com/office/powerpoint/2010/main" val="3432649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My classification. Useful to agree on this. This one is about environment of stellar populations.....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latin typeface="Calibri" charset="0"/>
              <a:ea typeface="ＭＳ Ｐゴシック" charset="-128"/>
              <a:sym typeface="Calibri" charset="0"/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For models to be sensitive to these, need gas</a:t>
            </a:r>
          </a:p>
        </p:txBody>
      </p:sp>
    </p:spTree>
    <p:extLst>
      <p:ext uri="{BB962C8B-B14F-4D97-AF65-F5344CB8AC3E}">
        <p14:creationId xmlns:p14="http://schemas.microsoft.com/office/powerpoint/2010/main" val="959909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4928865-CA69-7C41-9B11-6DD1B65A998A}" type="slidenum">
              <a:rPr lang="en-US" altLang="x-none" sz="1200"/>
              <a:pPr/>
              <a:t>17</a:t>
            </a:fld>
            <a:endParaRPr lang="en-US" altLang="x-none" sz="1200"/>
          </a:p>
        </p:txBody>
      </p:sp>
      <p:sp>
        <p:nvSpPr>
          <p:cNvPr id="72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684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My classification. Useful to agree on this. This one is about environment of stellar populations.....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latin typeface="Calibri" charset="0"/>
              <a:ea typeface="ＭＳ Ｐゴシック" charset="-128"/>
              <a:sym typeface="Calibri" charset="0"/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latin typeface="Calibri" charset="0"/>
                <a:ea typeface="ＭＳ Ｐゴシック" charset="-128"/>
                <a:sym typeface="Calibri" charset="0"/>
              </a:rPr>
              <a:t>For models to be sensitive to these, need gas</a:t>
            </a:r>
          </a:p>
        </p:txBody>
      </p:sp>
    </p:spTree>
    <p:extLst>
      <p:ext uri="{BB962C8B-B14F-4D97-AF65-F5344CB8AC3E}">
        <p14:creationId xmlns:p14="http://schemas.microsoft.com/office/powerpoint/2010/main" val="4287075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b862378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7b862378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2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846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EB55313-8FB0-744A-BB14-EC0732CB6871}" type="slidenum">
              <a:rPr lang="en-US" sz="1200"/>
              <a:pPr>
                <a:defRPr/>
              </a:pPr>
              <a:t>20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50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E34C1E-AECC-084C-9905-20B349E0902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3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E34C1E-AECC-084C-9905-20B349E0902C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2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255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0018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 dirty="0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0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 dirty="0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47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 dirty="0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9404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 dirty="0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24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CD589-20E5-7041-9775-6661EF448EA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5121275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5" tIns="46442" rIns="92885" bIns="46442"/>
          <a:lstStyle/>
          <a:p>
            <a:pPr>
              <a:defRPr/>
            </a:pPr>
            <a:r>
              <a:rPr lang="en-US" dirty="0"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495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67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67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407A6-44FB-7341-9659-76F34DB6D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9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02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EDAE9-C08C-3845-BAEE-813C4D697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66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210B-95AE-CD4A-9C74-667ED4C6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0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9068-91F6-8146-962A-7CAD555E1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9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B66A1-2608-7842-B7E8-6709EA496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34D69-5EC0-8A42-939F-34595BAB9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90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C9788-9D2B-2341-B723-90E9B0DE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8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A81E9-1155-6B4D-A3A9-EDD01969E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59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6CE37-01D3-5C49-BB25-2A2C6561C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4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E3B63-FA81-4348-B99F-6086A1BEA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2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2147-C464-B945-B4BC-3D81C420A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40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D33-B6BB-F946-95B1-64186242C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1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6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3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0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2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Freeform 2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3" name="Freeform 3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4" name="Freeform 4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5" name="Freeform 5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6" name="Freeform 6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7" name="Freeform 7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8" name="Freeform 8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69" name="Freeform 9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7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7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7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7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7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4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25BD8A-C888-1F4B-9C44-38741DFB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2665015"/>
            <a:chExt cx="9143999" cy="6860221"/>
          </a:xfrm>
        </p:grpSpPr>
        <p:pic>
          <p:nvPicPr>
            <p:cNvPr id="72708" name="Picture 1" descr="Laurie_Hatch_domes.jpg"/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65015"/>
              <a:ext cx="9143999" cy="686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3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09" name="Picture 7" descr="Laurie_Hatch_dom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18" r="79498"/>
            <a:stretch>
              <a:fillRect/>
            </a:stretch>
          </p:blipFill>
          <p:spPr bwMode="auto">
            <a:xfrm>
              <a:off x="0" y="8837785"/>
              <a:ext cx="1874611" cy="31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19338" y="0"/>
            <a:ext cx="9144000" cy="3352799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F2FFB9"/>
                </a:solidFill>
              </a:rPr>
              <a:t>Extent and Kinematics of the</a:t>
            </a:r>
          </a:p>
          <a:p>
            <a:pPr>
              <a:defRPr/>
            </a:pPr>
            <a:r>
              <a:rPr lang="en-US" sz="4000" dirty="0">
                <a:solidFill>
                  <a:srgbClr val="F2FFB9"/>
                </a:solidFill>
              </a:rPr>
              <a:t>Milky Way’s Stellar Halo</a:t>
            </a:r>
          </a:p>
          <a:p>
            <a:pPr>
              <a:defRPr/>
            </a:pPr>
            <a:r>
              <a:rPr lang="en-US" sz="4000" dirty="0">
                <a:solidFill>
                  <a:srgbClr val="F2FFB9"/>
                </a:solidFill>
              </a:rPr>
              <a:t>and</a:t>
            </a:r>
          </a:p>
          <a:p>
            <a:pPr>
              <a:defRPr/>
            </a:pPr>
            <a:r>
              <a:rPr lang="en-US" sz="4000" dirty="0">
                <a:solidFill>
                  <a:srgbClr val="F2FFB9"/>
                </a:solidFill>
              </a:rPr>
              <a:t>Dynamical Heating of the Disks of</a:t>
            </a:r>
          </a:p>
          <a:p>
            <a:pPr>
              <a:defRPr/>
            </a:pPr>
            <a:r>
              <a:rPr lang="en-US" sz="4000" dirty="0">
                <a:solidFill>
                  <a:srgbClr val="F2FFB9"/>
                </a:solidFill>
              </a:rPr>
              <a:t>Andromeda (M31) and Triangulum (M33)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5874" y="6556379"/>
            <a:ext cx="9159874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500" i="1" dirty="0">
                <a:solidFill>
                  <a:schemeClr val="accent1"/>
                </a:solidFill>
                <a:latin typeface="Georgia" charset="0"/>
                <a:ea typeface="Georgia" charset="0"/>
                <a:cs typeface="Georgia" charset="0"/>
              </a:rPr>
              <a:t>              </a:t>
            </a:r>
          </a:p>
          <a:p>
            <a:pPr>
              <a:lnSpc>
                <a:spcPct val="80000"/>
              </a:lnSpc>
              <a:defRPr/>
            </a:pPr>
            <a:r>
              <a:rPr lang="en-US" sz="1200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Thursday, December 8, 2022                         Unsolved Problems in Astrophysics and Cosmology —Hebrew University, Jerusalem, Israel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8809" y="5307001"/>
            <a:ext cx="868680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Raja </a:t>
            </a:r>
            <a:r>
              <a:rPr lang="en-US" sz="2000" dirty="0" err="1">
                <a:latin typeface="Georgia" charset="0"/>
                <a:ea typeface="Georgia" charset="0"/>
                <a:cs typeface="Georgia" charset="0"/>
              </a:rPr>
              <a:t>GuhaThakurta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pPr>
              <a:lnSpc>
                <a:spcPct val="80000"/>
              </a:lnSpc>
              <a:defRPr/>
            </a:pPr>
            <a:endParaRPr lang="en-US" sz="800" i="1" dirty="0">
              <a:solidFill>
                <a:schemeClr val="tx2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Picture 2" descr="mage result for uc santa cruz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6" y="5787355"/>
            <a:ext cx="1955165" cy="5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787355"/>
            <a:ext cx="1941409" cy="5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82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BF573-1F07-3D45-B3F4-AB3CEC812253}" type="slidenum">
              <a:rPr lang="en-US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19200" y="762000"/>
            <a:ext cx="6629400" cy="548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Dynamical Heating of the Disks of M31 and M33</a:t>
            </a:r>
          </a:p>
        </p:txBody>
      </p:sp>
    </p:spTree>
    <p:extLst>
      <p:ext uri="{BB962C8B-B14F-4D97-AF65-F5344CB8AC3E}">
        <p14:creationId xmlns:p14="http://schemas.microsoft.com/office/powerpoint/2010/main" val="15274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 descr="m31"/>
          <p:cNvPicPr>
            <a:picLocks noChangeArrowheads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38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33400"/>
          </a:xfrm>
          <a:solidFill>
            <a:schemeClr val="bg1">
              <a:alpha val="21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Georgia" charset="0"/>
                <a:ea typeface="ＭＳ Ｐゴシック" charset="0"/>
                <a:cs typeface="ＭＳ Ｐゴシック" charset="0"/>
              </a:rPr>
              <a:t>M31 disk kinematics using stellar tracers of different ages</a:t>
            </a:r>
            <a:endParaRPr lang="en-US" sz="27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2462" name="Text Box 14"/>
          <p:cNvSpPr txBox="1">
            <a:spLocks noChangeArrowheads="1"/>
          </p:cNvSpPr>
          <p:nvPr/>
        </p:nvSpPr>
        <p:spPr bwMode="auto">
          <a:xfrm rot="16200000">
            <a:off x="7862843" y="5532018"/>
            <a:ext cx="2120090" cy="200055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300" dirty="0">
                <a:latin typeface="Georgia" charset="0"/>
              </a:rPr>
              <a:t>Dorman, PG,  et al. (2015)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2" name="Picture 1" descr="Screen Shot 2014-07-04 at 3.17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533400"/>
            <a:ext cx="4980482" cy="61722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3117560"/>
            <a:ext cx="2057400" cy="381000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latin typeface="Georgia" charset="0"/>
                <a:ea typeface="ＭＳ Ｐゴシック" charset="0"/>
                <a:cs typeface="ＭＳ Ｐゴシック" charset="0"/>
              </a:rPr>
              <a:t>Young</a:t>
            </a:r>
            <a:endParaRPr lang="en-US" sz="20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771422" y="3116729"/>
            <a:ext cx="2105378" cy="381000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sz="2000" dirty="0">
                <a:solidFill>
                  <a:srgbClr val="0ECA23"/>
                </a:solidFill>
                <a:latin typeface="Georgia" charset="0"/>
                <a:ea typeface="ＭＳ Ｐゴシック" charset="0"/>
                <a:cs typeface="ＭＳ Ｐゴシック" charset="0"/>
              </a:rPr>
              <a:t>Intermediate age</a:t>
            </a:r>
            <a:endParaRPr lang="en-US" sz="2000" b="1" dirty="0">
              <a:solidFill>
                <a:srgbClr val="0ECA2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5800" y="5768787"/>
            <a:ext cx="2057400" cy="381000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Old</a:t>
            </a:r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creen Shot 2014-07-04 at 3.30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33399"/>
            <a:ext cx="3733800" cy="2874076"/>
          </a:xfrm>
          <a:prstGeom prst="rect">
            <a:avLst/>
          </a:prstGeom>
        </p:spPr>
      </p:pic>
      <p:pic>
        <p:nvPicPr>
          <p:cNvPr id="5" name="Picture 4" descr="Screen Shot 2014-07-04 at 3.32.42 P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12" y="3545730"/>
            <a:ext cx="3416808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05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33400"/>
          </a:xfrm>
          <a:solidFill>
            <a:schemeClr val="bg1">
              <a:alpha val="21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Georgia" charset="0"/>
                <a:ea typeface="ＭＳ Ｐゴシック" charset="0"/>
                <a:cs typeface="ＭＳ Ｐゴシック" charset="0"/>
              </a:rPr>
              <a:t>Longer lived stars display more irregular disk kinematics</a:t>
            </a:r>
            <a:endParaRPr lang="en-US" sz="27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2462" name="Text Box 14"/>
          <p:cNvSpPr txBox="1">
            <a:spLocks noChangeArrowheads="1"/>
          </p:cNvSpPr>
          <p:nvPr/>
        </p:nvSpPr>
        <p:spPr bwMode="auto">
          <a:xfrm rot="16200000">
            <a:off x="7862843" y="5532018"/>
            <a:ext cx="2120090" cy="200055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300" dirty="0">
                <a:latin typeface="Georgia" charset="0"/>
              </a:rPr>
              <a:t>Dorman, PG,  et al. (2015)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3751"/>
            <a:ext cx="6096000" cy="60618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18510" y="2253616"/>
            <a:ext cx="3310890" cy="4562335"/>
            <a:chOff x="1642110" y="1371600"/>
            <a:chExt cx="3310890" cy="45623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5"/>
            <a:stretch/>
          </p:blipFill>
          <p:spPr>
            <a:xfrm>
              <a:off x="1642110" y="1371600"/>
              <a:ext cx="3310890" cy="4450080"/>
            </a:xfrm>
            <a:prstGeom prst="rect">
              <a:avLst/>
            </a:prstGeom>
          </p:spPr>
        </p:pic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1642110" y="4648200"/>
              <a:ext cx="3310890" cy="1285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</a:rPr>
                <a:t>Claire Dorman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28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  <a:cs typeface="+mj-cs"/>
                </a:rPr>
                <a:t>(UCSC PhD 2015)</a:t>
              </a:r>
              <a:endParaRPr lang="en-US" sz="2800" kern="0" dirty="0">
                <a:solidFill>
                  <a:schemeClr val="bg1"/>
                </a:solidFill>
                <a:latin typeface="Castellar" charset="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72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 descr="m31"/>
          <p:cNvPicPr>
            <a:picLocks noChangeArrowheads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77021"/>
            <a:ext cx="91440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38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bg1">
              <a:alpha val="21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Georgia" charset="0"/>
                <a:ea typeface="ＭＳ Ｐゴシック" charset="0"/>
                <a:cs typeface="ＭＳ Ｐゴシック" charset="0"/>
              </a:rPr>
              <a:t>Longer lived stars have a larger asymmetric drift with respect to atomic and molecular gas</a:t>
            </a:r>
            <a:endParaRPr lang="en-US" sz="27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2462" name="Text Box 14"/>
          <p:cNvSpPr txBox="1">
            <a:spLocks noChangeArrowheads="1"/>
          </p:cNvSpPr>
          <p:nvPr/>
        </p:nvSpPr>
        <p:spPr bwMode="auto">
          <a:xfrm rot="16200000">
            <a:off x="7909113" y="5417718"/>
            <a:ext cx="2043891" cy="200055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300" dirty="0">
                <a:latin typeface="Georgia" charset="0"/>
              </a:rPr>
              <a:t>Quirk, PG,  et al. (2019)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34" r="9998"/>
          <a:stretch/>
        </p:blipFill>
        <p:spPr>
          <a:xfrm>
            <a:off x="533400" y="1104900"/>
            <a:ext cx="81534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5528" y="1104900"/>
            <a:ext cx="7892854" cy="5143500"/>
            <a:chOff x="795528" y="1104900"/>
            <a:chExt cx="7892854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" r="1"/>
            <a:stretch/>
          </p:blipFill>
          <p:spPr>
            <a:xfrm>
              <a:off x="1860746" y="1104900"/>
              <a:ext cx="6827636" cy="514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501" t="13448" r="85850" b="13333"/>
            <a:stretch/>
          </p:blipFill>
          <p:spPr>
            <a:xfrm>
              <a:off x="795528" y="1354053"/>
              <a:ext cx="1065218" cy="37338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" y="1219200"/>
            <a:ext cx="8915294" cy="2922586"/>
          </a:xfrm>
          <a:prstGeom prst="rect">
            <a:avLst/>
          </a:prstGeom>
          <a:ln w="38100">
            <a:solidFill>
              <a:srgbClr val="B300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667000" y="3276600"/>
            <a:ext cx="3810000" cy="3444833"/>
            <a:chOff x="2667000" y="3276600"/>
            <a:chExt cx="3810000" cy="3444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0" y="3276600"/>
              <a:ext cx="3429000" cy="3429000"/>
            </a:xfrm>
            <a:prstGeom prst="rect">
              <a:avLst/>
            </a:prstGeom>
          </p:spPr>
        </p:pic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2667000" y="5847178"/>
              <a:ext cx="3810000" cy="874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</a:rPr>
                <a:t>Amanda Quirk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28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  <a:cs typeface="+mj-cs"/>
                </a:rPr>
                <a:t>(UCSC PhD student)</a:t>
              </a:r>
              <a:endParaRPr lang="en-US" sz="2800" kern="0" dirty="0">
                <a:solidFill>
                  <a:schemeClr val="bg1"/>
                </a:solidFill>
                <a:latin typeface="Castellar" charset="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013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tps://sites.northwestern.edu/fire/files/2016/09/image-8_med_hr-23z7ky5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 t="3333" b="10860"/>
          <a:stretch/>
        </p:blipFill>
        <p:spPr bwMode="auto">
          <a:xfrm>
            <a:off x="-76200" y="1"/>
            <a:ext cx="9326880" cy="6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6200" y="36243"/>
            <a:ext cx="9326880" cy="6914577"/>
          </a:xfrm>
          <a:prstGeom prst="rect">
            <a:avLst/>
          </a:prstGeom>
          <a:solidFill>
            <a:srgbClr val="341700">
              <a:alpha val="7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76200" y="6592568"/>
            <a:ext cx="9326880" cy="3416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Gilbert, Quirk, PG, et al. (2022)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955493E-5B84-444F-8098-65495932B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0"/>
            <a:ext cx="9326880" cy="60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kern="0" dirty="0">
                <a:solidFill>
                  <a:srgbClr val="ECFF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Stellar Kinematics of the Disk of M33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956C4E-A7F7-7D45-8EDB-1C19BC2AE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918" y="2672903"/>
            <a:ext cx="4993497" cy="3880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B24569-E24B-5A41-A53A-F28416141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2212"/>
            <a:ext cx="4116654" cy="63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tps://sites.northwestern.edu/fire/files/2016/09/image-8_med_hr-23z7ky5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 t="3333" b="10860"/>
          <a:stretch/>
        </p:blipFill>
        <p:spPr bwMode="auto">
          <a:xfrm>
            <a:off x="-76200" y="1"/>
            <a:ext cx="9326880" cy="6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6200" y="36243"/>
            <a:ext cx="9326880" cy="6914577"/>
          </a:xfrm>
          <a:prstGeom prst="rect">
            <a:avLst/>
          </a:prstGeom>
          <a:solidFill>
            <a:srgbClr val="341700">
              <a:alpha val="7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0"/>
            <a:ext cx="9326880" cy="60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kern="0" dirty="0">
                <a:solidFill>
                  <a:srgbClr val="ECFF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Dynamical Heating of MW/M31/M33 Stellar Disks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76200" y="6592568"/>
            <a:ext cx="9326880" cy="3416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Quirk, PG, Gilbert, et al.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24C4A-9941-1F4E-A7C1-70E696F8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" y="645842"/>
            <a:ext cx="7924800" cy="58449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7693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tps://sites.northwestern.edu/fire/files/2016/09/image-8_med_hr-23z7ky5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 t="3333" b="10860"/>
          <a:stretch/>
        </p:blipFill>
        <p:spPr bwMode="auto">
          <a:xfrm>
            <a:off x="-76200" y="1"/>
            <a:ext cx="9326880" cy="6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6200" y="36243"/>
            <a:ext cx="9326880" cy="6914577"/>
          </a:xfrm>
          <a:prstGeom prst="rect">
            <a:avLst/>
          </a:prstGeom>
          <a:solidFill>
            <a:srgbClr val="341700">
              <a:alpha val="7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0"/>
            <a:ext cx="932688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kern="0" dirty="0">
                <a:solidFill>
                  <a:srgbClr val="ECFF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A Particular Minor Merger Event in M31</a:t>
            </a:r>
          </a:p>
          <a:p>
            <a:pPr>
              <a:lnSpc>
                <a:spcPct val="90000"/>
              </a:lnSpc>
              <a:defRPr/>
            </a:pPr>
            <a:r>
              <a:rPr lang="en-US" sz="2800" i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Forensic reconstruction of the Giant Stellar Stream</a:t>
            </a:r>
            <a:endParaRPr lang="en-US" sz="2800" i="1" kern="0" dirty="0">
              <a:solidFill>
                <a:schemeClr val="accent1">
                  <a:lumMod val="75000"/>
                </a:schemeClr>
              </a:solidFill>
              <a:latin typeface="Castellar" charset="0"/>
              <a:cs typeface="+mj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2940" y="1179242"/>
            <a:ext cx="7848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Giant Stellar Stream (GSS) debris in M31 can be traced kinematically through three pericentric passages and forms an elaborate system of shells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76200" y="6343269"/>
            <a:ext cx="9326880" cy="59093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Gilbert et al. (2007);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Fardal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PG, Babul &amp;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McConnachie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 (2007); Gilbert, PG, et al. (2009);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Fardal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PG, et al. (2012);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Escala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Gilbert,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Fardal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PG, et al. (2022a)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A9DAB-AD92-864E-82FA-5818EC64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762" y="2794867"/>
            <a:ext cx="3302956" cy="33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2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far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55638"/>
            <a:ext cx="87757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25"/>
            <a:ext cx="9144000" cy="533400"/>
          </a:xfrm>
          <a:noFill/>
        </p:spPr>
        <p:txBody>
          <a:bodyPr/>
          <a:lstStyle/>
          <a:p>
            <a:pPr eaLnBrk="1" hangingPunct="1"/>
            <a:r>
              <a:rPr lang="en-US" altLang="x-none" sz="2800" dirty="0">
                <a:solidFill>
                  <a:schemeClr val="bg2">
                    <a:lumMod val="95000"/>
                    <a:lumOff val="5000"/>
                  </a:schemeClr>
                </a:solidFill>
                <a:latin typeface="Georgia" charset="0"/>
              </a:rPr>
              <a:t>Giant Southern Stream and Young Shell System in M31</a:t>
            </a:r>
            <a:endParaRPr lang="en-US" altLang="x-none" sz="2400" b="1" dirty="0">
              <a:solidFill>
                <a:schemeClr val="bg2">
                  <a:lumMod val="95000"/>
                  <a:lumOff val="5000"/>
                </a:schemeClr>
              </a:solidFill>
              <a:latin typeface="Georgia" charset="0"/>
            </a:endParaRPr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225425" y="3963988"/>
            <a:ext cx="1471613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15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  <a:t>Giant S Stream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charset="0"/>
              <a:ea typeface="ＭＳ Ｐゴシック" charset="0"/>
            </a:endParaRPr>
          </a:p>
        </p:txBody>
      </p:sp>
      <p:sp>
        <p:nvSpPr>
          <p:cNvPr id="727045" name="Rectangle 5"/>
          <p:cNvSpPr>
            <a:spLocks noChangeArrowheads="1"/>
          </p:cNvSpPr>
          <p:nvPr/>
        </p:nvSpPr>
        <p:spPr bwMode="auto">
          <a:xfrm>
            <a:off x="228600" y="2112963"/>
            <a:ext cx="9906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15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  <a:t>NE Shelf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charset="0"/>
              <a:ea typeface="ＭＳ Ｐゴシック" charset="0"/>
            </a:endParaRPr>
          </a:p>
        </p:txBody>
      </p:sp>
      <p:sp>
        <p:nvSpPr>
          <p:cNvPr id="727046" name="Rectangle 6"/>
          <p:cNvSpPr>
            <a:spLocks noChangeArrowheads="1"/>
          </p:cNvSpPr>
          <p:nvPr/>
        </p:nvSpPr>
        <p:spPr bwMode="auto">
          <a:xfrm>
            <a:off x="3657600" y="2265363"/>
            <a:ext cx="914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15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  <a:t>W Shelf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charset="0"/>
              <a:ea typeface="ＭＳ Ｐゴシック" charset="0"/>
            </a:endParaRPr>
          </a:p>
        </p:txBody>
      </p:sp>
      <p:sp>
        <p:nvSpPr>
          <p:cNvPr id="727047" name="Rectangle 7"/>
          <p:cNvSpPr>
            <a:spLocks noChangeArrowheads="1"/>
          </p:cNvSpPr>
          <p:nvPr/>
        </p:nvSpPr>
        <p:spPr bwMode="auto">
          <a:xfrm>
            <a:off x="-20638" y="6477000"/>
            <a:ext cx="9121776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4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Georgia" charset="0"/>
                <a:ea typeface="ＭＳ Ｐゴシック" charset="0"/>
              </a:rPr>
              <a:t>Fardal</a:t>
            </a:r>
            <a:r>
              <a:rPr lang="en-US" sz="1400" dirty="0">
                <a:solidFill>
                  <a:schemeClr val="bg2">
                    <a:lumMod val="95000"/>
                    <a:lumOff val="5000"/>
                  </a:schemeClr>
                </a:solidFill>
                <a:latin typeface="Georgia" charset="0"/>
                <a:ea typeface="ＭＳ Ｐゴシック" charset="0"/>
              </a:rPr>
              <a:t> et al. (2007, MNRAS)                                                                                                            Gilbert et al. (2007, </a:t>
            </a:r>
            <a:r>
              <a:rPr lang="en-US" sz="14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Georgia" charset="0"/>
                <a:ea typeface="ＭＳ Ｐゴシック" charset="0"/>
              </a:rPr>
              <a:t>ApJ</a:t>
            </a:r>
            <a:r>
              <a:rPr lang="en-US" sz="1400" dirty="0">
                <a:solidFill>
                  <a:schemeClr val="bg2">
                    <a:lumMod val="95000"/>
                    <a:lumOff val="5000"/>
                  </a:schemeClr>
                </a:solidFill>
                <a:latin typeface="Georgia" charset="0"/>
                <a:ea typeface="ＭＳ Ｐゴシック" charset="0"/>
              </a:rPr>
              <a:t>)</a:t>
            </a:r>
          </a:p>
        </p:txBody>
      </p:sp>
      <p:sp>
        <p:nvSpPr>
          <p:cNvPr id="727048" name="Rectangle 8"/>
          <p:cNvSpPr>
            <a:spLocks noChangeArrowheads="1"/>
          </p:cNvSpPr>
          <p:nvPr/>
        </p:nvSpPr>
        <p:spPr bwMode="auto">
          <a:xfrm>
            <a:off x="2105025" y="5295900"/>
            <a:ext cx="2105025" cy="4953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  <a:t>Star-Count Map</a:t>
            </a:r>
            <a:b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</a:br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  <a:ea typeface="ＭＳ Ｐゴシック" charset="0"/>
              </a:rPr>
              <a:t>(Irwin et al. 2005)</a:t>
            </a:r>
            <a:endParaRPr lang="en-US" sz="18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charset="0"/>
              <a:ea typeface="ＭＳ Ｐゴシック" charset="0"/>
            </a:endParaRPr>
          </a:p>
        </p:txBody>
      </p:sp>
      <p:grpSp>
        <p:nvGrpSpPr>
          <p:cNvPr id="727049" name="Group 9"/>
          <p:cNvGrpSpPr>
            <a:grpSpLocks/>
          </p:cNvGrpSpPr>
          <p:nvPr/>
        </p:nvGrpSpPr>
        <p:grpSpPr bwMode="auto">
          <a:xfrm>
            <a:off x="150813" y="685800"/>
            <a:ext cx="4421187" cy="5715000"/>
            <a:chOff x="95" y="432"/>
            <a:chExt cx="2785" cy="3600"/>
          </a:xfrm>
        </p:grpSpPr>
        <p:pic>
          <p:nvPicPr>
            <p:cNvPr id="61455" name="Picture 10" descr="xieta_si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" t="10001" r="23532" b="19093"/>
            <a:stretch>
              <a:fillRect/>
            </a:stretch>
          </p:blipFill>
          <p:spPr bwMode="auto">
            <a:xfrm>
              <a:off x="110" y="432"/>
              <a:ext cx="2770" cy="3600"/>
            </a:xfrm>
            <a:prstGeom prst="rect">
              <a:avLst/>
            </a:prstGeom>
            <a:noFill/>
            <a:ln w="444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56" name="Rectangle 11"/>
            <p:cNvSpPr>
              <a:spLocks noChangeArrowheads="1"/>
            </p:cNvSpPr>
            <p:nvPr/>
          </p:nvSpPr>
          <p:spPr bwMode="auto">
            <a:xfrm>
              <a:off x="95" y="3812"/>
              <a:ext cx="187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x-none" sz="1800" b="1" u="sng">
                  <a:solidFill>
                    <a:srgbClr val="FF0000"/>
                  </a:solidFill>
                  <a:latin typeface="Century Gothic" charset="0"/>
                </a:rPr>
                <a:t>Simulation</a:t>
              </a:r>
            </a:p>
          </p:txBody>
        </p:sp>
      </p:grpSp>
      <p:grpSp>
        <p:nvGrpSpPr>
          <p:cNvPr id="727052" name="Group 12"/>
          <p:cNvGrpSpPr>
            <a:grpSpLocks noChangeAspect="1"/>
          </p:cNvGrpSpPr>
          <p:nvPr/>
        </p:nvGrpSpPr>
        <p:grpSpPr bwMode="auto">
          <a:xfrm>
            <a:off x="4597400" y="685800"/>
            <a:ext cx="4371975" cy="5703888"/>
            <a:chOff x="796" y="466"/>
            <a:chExt cx="2660" cy="3470"/>
          </a:xfrm>
        </p:grpSpPr>
        <p:pic>
          <p:nvPicPr>
            <p:cNvPr id="61450" name="Picture 13" descr="spatial_si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" t="9093" r="4706" b="19093"/>
            <a:stretch>
              <a:fillRect/>
            </a:stretch>
          </p:blipFill>
          <p:spPr bwMode="auto">
            <a:xfrm>
              <a:off x="809" y="480"/>
              <a:ext cx="2647" cy="3456"/>
            </a:xfrm>
            <a:prstGeom prst="rect">
              <a:avLst/>
            </a:prstGeom>
            <a:noFill/>
            <a:ln w="444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51" name="Rectangle 14"/>
            <p:cNvSpPr>
              <a:spLocks noChangeArrowheads="1"/>
            </p:cNvSpPr>
            <p:nvPr/>
          </p:nvSpPr>
          <p:spPr bwMode="auto">
            <a:xfrm>
              <a:off x="796" y="3681"/>
              <a:ext cx="1872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x-none" sz="1800" b="1" u="sng">
                  <a:solidFill>
                    <a:srgbClr val="FF0000"/>
                  </a:solidFill>
                  <a:latin typeface="Century Gothic" charset="0"/>
                </a:rPr>
                <a:t>Simulation</a:t>
              </a:r>
            </a:p>
          </p:txBody>
        </p:sp>
        <p:grpSp>
          <p:nvGrpSpPr>
            <p:cNvPr id="61452" name="Group 15"/>
            <p:cNvGrpSpPr>
              <a:grpSpLocks/>
            </p:cNvGrpSpPr>
            <p:nvPr/>
          </p:nvGrpSpPr>
          <p:grpSpPr bwMode="auto">
            <a:xfrm>
              <a:off x="796" y="466"/>
              <a:ext cx="2660" cy="1536"/>
              <a:chOff x="528" y="528"/>
              <a:chExt cx="2509" cy="1217"/>
            </a:xfrm>
          </p:grpSpPr>
          <p:pic>
            <p:nvPicPr>
              <p:cNvPr id="61453" name="Picture 16" descr="spatial_dis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6" t="10001" r="4706" b="54552"/>
              <a:stretch>
                <a:fillRect/>
              </a:stretch>
            </p:blipFill>
            <p:spPr bwMode="auto">
              <a:xfrm>
                <a:off x="541" y="528"/>
                <a:ext cx="2496" cy="1217"/>
              </a:xfrm>
              <a:prstGeom prst="rect">
                <a:avLst/>
              </a:prstGeom>
              <a:noFill/>
              <a:ln w="444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454" name="Rectangle 17"/>
              <p:cNvSpPr>
                <a:spLocks noChangeArrowheads="1"/>
              </p:cNvSpPr>
              <p:nvPr/>
            </p:nvSpPr>
            <p:spPr bwMode="auto">
              <a:xfrm>
                <a:off x="528" y="1536"/>
                <a:ext cx="48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x-none" sz="1800" b="1" u="sng">
                    <a:solidFill>
                      <a:srgbClr val="FF0000"/>
                    </a:solidFill>
                    <a:latin typeface="Century Gothic" charset="0"/>
                  </a:rPr>
                  <a:t>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3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tps://sites.northwestern.edu/fire/files/2016/09/image-8_med_hr-23z7ky5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3" t="3333" b="10860"/>
          <a:stretch/>
        </p:blipFill>
        <p:spPr bwMode="auto">
          <a:xfrm>
            <a:off x="-76200" y="1"/>
            <a:ext cx="9326880" cy="6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6200" y="0"/>
            <a:ext cx="9326880" cy="6914577"/>
          </a:xfrm>
          <a:prstGeom prst="rect">
            <a:avLst/>
          </a:prstGeom>
          <a:solidFill>
            <a:srgbClr val="341700">
              <a:alpha val="7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0"/>
            <a:ext cx="9326880" cy="83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kern="0" dirty="0">
                <a:solidFill>
                  <a:srgbClr val="ECFF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Kinematics of the GSS and Shells in M31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76200" y="6592568"/>
            <a:ext cx="9326880" cy="3416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Escala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Gilbert, </a:t>
            </a:r>
            <a:r>
              <a:rPr lang="en-US" sz="1800" dirty="0" err="1">
                <a:solidFill>
                  <a:srgbClr val="FFC000"/>
                </a:solidFill>
                <a:latin typeface="Georgia" charset="0"/>
              </a:rPr>
              <a:t>Fardal</a:t>
            </a:r>
            <a:r>
              <a:rPr lang="en-US" sz="1800" dirty="0">
                <a:solidFill>
                  <a:srgbClr val="FFC000"/>
                </a:solidFill>
                <a:latin typeface="Georgia" charset="0"/>
              </a:rPr>
              <a:t>, PG, et al. (2022a)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B5AA4-2CC0-0540-9B11-CF2E23F7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" y="1077042"/>
            <a:ext cx="9067800" cy="4760491"/>
          </a:xfrm>
          <a:prstGeom prst="rect">
            <a:avLst/>
          </a:prstGeom>
          <a:ln w="38100">
            <a:solidFill>
              <a:srgbClr val="FF7E2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40D887-5C7A-6A45-918A-462D488F8D5A}"/>
              </a:ext>
            </a:extLst>
          </p:cNvPr>
          <p:cNvGrpSpPr/>
          <p:nvPr/>
        </p:nvGrpSpPr>
        <p:grpSpPr>
          <a:xfrm>
            <a:off x="7346062" y="1905000"/>
            <a:ext cx="1744598" cy="903171"/>
            <a:chOff x="7346062" y="1905000"/>
            <a:chExt cx="1744598" cy="9031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122A6C-D462-1948-8C80-51D42C90E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54" t="44115" r="64068" b="20956"/>
            <a:stretch/>
          </p:blipFill>
          <p:spPr>
            <a:xfrm rot="5400000">
              <a:off x="7336245" y="1914817"/>
              <a:ext cx="903171" cy="883538"/>
            </a:xfrm>
            <a:prstGeom prst="rect">
              <a:avLst/>
            </a:prstGeom>
          </p:spPr>
        </p:pic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8C1B1CEE-E80C-DF41-9744-A00225E4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0" y="2188762"/>
              <a:ext cx="86106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solidFill>
                    <a:srgbClr val="FF0000"/>
                  </a:solidFill>
                  <a:latin typeface="Georgia" charset="0"/>
                </a:rPr>
                <a:t>red</a:t>
              </a:r>
              <a:r>
                <a:rPr lang="en-US" sz="1000" dirty="0">
                  <a:latin typeface="Georgia" charset="0"/>
                </a:rPr>
                <a:t>shifted part of shell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7B983F-95E7-7A47-BE8F-D349A3FE92FC}"/>
              </a:ext>
            </a:extLst>
          </p:cNvPr>
          <p:cNvGrpSpPr/>
          <p:nvPr/>
        </p:nvGrpSpPr>
        <p:grpSpPr>
          <a:xfrm>
            <a:off x="7315200" y="4343400"/>
            <a:ext cx="1775460" cy="914399"/>
            <a:chOff x="7315200" y="4343400"/>
            <a:chExt cx="1775460" cy="9143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89B6E-F655-094D-BB48-B0E413481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217" t="44115" r="17498" b="24837"/>
            <a:stretch/>
          </p:blipFill>
          <p:spPr>
            <a:xfrm rot="5400000">
              <a:off x="7315200" y="4343400"/>
              <a:ext cx="914399" cy="914400"/>
            </a:xfrm>
            <a:prstGeom prst="rect">
              <a:avLst/>
            </a:prstGeom>
          </p:spPr>
        </p:pic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5B96CEE8-8A59-8746-A94C-0EBA372DF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9600" y="4648200"/>
              <a:ext cx="86106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 err="1">
                  <a:solidFill>
                    <a:srgbClr val="3642F4"/>
                  </a:solidFill>
                  <a:latin typeface="Georgia" charset="0"/>
                </a:rPr>
                <a:t>blue</a:t>
              </a:r>
              <a:r>
                <a:rPr lang="en-US" sz="1000" dirty="0" err="1">
                  <a:latin typeface="Georgia" charset="0"/>
                </a:rPr>
                <a:t>shifted</a:t>
              </a:r>
              <a:r>
                <a:rPr lang="en-US" sz="1000" dirty="0">
                  <a:latin typeface="Georgia" charset="0"/>
                </a:rPr>
                <a:t> part of shell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0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D153B8-7B93-3344-B42B-BBC3FF35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25" y="2111"/>
            <a:ext cx="7139525" cy="68097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470725-31C9-A64A-B1CC-3D0C59393715}"/>
              </a:ext>
            </a:extLst>
          </p:cNvPr>
          <p:cNvSpPr/>
          <p:nvPr/>
        </p:nvSpPr>
        <p:spPr>
          <a:xfrm rot="20186377">
            <a:off x="6137521" y="4354029"/>
            <a:ext cx="1453896" cy="8455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CC77C5-76A9-2549-9F3D-B9D6443AB84B}"/>
              </a:ext>
            </a:extLst>
          </p:cNvPr>
          <p:cNvGrpSpPr>
            <a:grpSpLocks noChangeAspect="1"/>
          </p:cNvGrpSpPr>
          <p:nvPr/>
        </p:nvGrpSpPr>
        <p:grpSpPr>
          <a:xfrm rot="720000">
            <a:off x="3429447" y="2153857"/>
            <a:ext cx="2508551" cy="1778676"/>
            <a:chOff x="3621024" y="1678677"/>
            <a:chExt cx="3758184" cy="2664723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FC0A7A0-0C1B-2847-87CD-24FE1A8C5DCA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76E1E86-31EC-634B-AF9D-9A67D39B90BC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EFBBD6-FC62-894D-A0D4-356257BA9D28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CE9B99C-B9B9-2E48-88DA-C3C9E005ED3B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BE5DF80-BC0C-9A4D-BC52-044A8662BB92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29B3326-5E84-1143-87D0-6013048FA973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2A6DC9-7435-8446-8084-0CF01D8C83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5222EF1-7D6D-3744-86BA-C6D54E4734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194" y="3158584"/>
              <a:ext cx="555258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DFDE6E-96DF-9945-AD41-D55F5BF3CBB9}"/>
              </a:ext>
            </a:extLst>
          </p:cNvPr>
          <p:cNvGrpSpPr>
            <a:grpSpLocks noChangeAspect="1"/>
          </p:cNvGrpSpPr>
          <p:nvPr/>
        </p:nvGrpSpPr>
        <p:grpSpPr>
          <a:xfrm rot="1920000">
            <a:off x="3475243" y="2499401"/>
            <a:ext cx="2508550" cy="1778676"/>
            <a:chOff x="3621024" y="1678677"/>
            <a:chExt cx="3758184" cy="2664723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4761640-1125-5C40-87D4-7CFE6C16DCB2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A2A7003-2B2D-5D46-9F37-3B8CC902098B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D97A6A-4B12-5A42-84A6-7F3A01F93E7E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252FDB-8E03-7146-AF26-04FFED73D9BA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AB9302-4C7A-AA45-9ACC-ACF80A02563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6F581A-DF86-AD49-B660-759DDFED3262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DF5E4A-0195-A345-A4FC-5FF83DBCA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7AB38F-C467-BF4E-842C-E68FBB30A2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E337EC-2990-0044-B96B-DB775A467D0F}"/>
              </a:ext>
            </a:extLst>
          </p:cNvPr>
          <p:cNvGrpSpPr>
            <a:grpSpLocks noChangeAspect="1"/>
          </p:cNvGrpSpPr>
          <p:nvPr/>
        </p:nvGrpSpPr>
        <p:grpSpPr>
          <a:xfrm rot="3120000">
            <a:off x="3412068" y="2854715"/>
            <a:ext cx="2508550" cy="1778676"/>
            <a:chOff x="3621024" y="1678677"/>
            <a:chExt cx="3758184" cy="266472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3ABAA127-957B-6F4D-AC2C-9CA03DF2766C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69C0FD-18B5-7840-9E34-16EB10C4BA53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C5AD15-068E-4E4E-B3C3-13FAED4A8215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8983ED-C78C-7347-8F5C-F29DAA99105D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24800C-7D1A-5040-AFFF-0018335A1D2C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04F03C4-AA47-ED44-897F-FCCFB4011DD9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05EED5-AA96-A945-815A-A3586481C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B3C42A-7CFD-BF42-AF1C-8768124A1A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5C15C1-6A58-F140-9A98-7E7C07ED4370}"/>
              </a:ext>
            </a:extLst>
          </p:cNvPr>
          <p:cNvGrpSpPr>
            <a:grpSpLocks noChangeAspect="1"/>
          </p:cNvGrpSpPr>
          <p:nvPr/>
        </p:nvGrpSpPr>
        <p:grpSpPr>
          <a:xfrm rot="-480000">
            <a:off x="3233711" y="1814996"/>
            <a:ext cx="2508550" cy="1778676"/>
            <a:chOff x="3621024" y="1678677"/>
            <a:chExt cx="3758184" cy="2664723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B8DD161E-4A8D-6944-A9E1-0693EB916974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6842F5-40BD-4749-82EF-79B38431FD92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E78755-B000-8F4D-84AB-2A92CC6020C0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388C77-70E1-2B4B-B222-AF85D632B4F3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4B3DEA6-2B91-8044-8811-74A6DFA54E5C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48294F-0425-384B-B469-DE945222BBEE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081034-7329-F842-A11B-A173D0B59A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4DF21E6-9D71-6F47-A9F8-40C1E47D76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BF204F-5E75-1644-8431-7D17DAAA7D5F}"/>
              </a:ext>
            </a:extLst>
          </p:cNvPr>
          <p:cNvGrpSpPr>
            <a:grpSpLocks noChangeAspect="1"/>
          </p:cNvGrpSpPr>
          <p:nvPr/>
        </p:nvGrpSpPr>
        <p:grpSpPr>
          <a:xfrm rot="-1680000">
            <a:off x="2958463" y="1589167"/>
            <a:ext cx="2508550" cy="1778676"/>
            <a:chOff x="3621024" y="1678677"/>
            <a:chExt cx="3758184" cy="2664723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30E8D8D-192E-8747-9F72-604B1C78A806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CCFA02F-9A84-BE4B-972A-5CCCCC8A8CA6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8783B29-BA5C-0E41-8E45-9BFD396F901B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1EB887E-567B-6149-BB79-AF97EEE12EB9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94893B1-06DD-8E43-B597-5D494486D627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5C625C5-7BA5-544A-8013-FBFC5E8C7298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9ACC4E2-8D2B-444A-9F26-503E4DC35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F0FEC47-61EF-6F4C-B287-0350947274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BFBF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69624F7-5AFD-2146-B91D-74AF7FBC09C6}"/>
              </a:ext>
            </a:extLst>
          </p:cNvPr>
          <p:cNvGrpSpPr>
            <a:grpSpLocks noChangeAspect="1"/>
          </p:cNvGrpSpPr>
          <p:nvPr/>
        </p:nvGrpSpPr>
        <p:grpSpPr>
          <a:xfrm rot="3060000">
            <a:off x="3920641" y="3617162"/>
            <a:ext cx="2508552" cy="1778677"/>
            <a:chOff x="3621024" y="1678677"/>
            <a:chExt cx="3758184" cy="2664723"/>
          </a:xfrm>
        </p:grpSpPr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4F2B344E-6D17-3F4D-AD56-DB1189D93CB3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7308E9-029E-FB4C-A1C1-9C65BD737AFF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AA32F3-9755-0443-A5B6-4D6FC99D639D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41D5AF-8203-BB4A-A1E1-7FC46B7090FA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CCD9A6B-50FB-3941-878F-CC3FE561BBAB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56CE9DC-260E-EF49-A930-364EE2841AEB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F3CBB7-D6FC-6B4A-B923-4A60065856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FEEA6E8-895B-914C-B350-FE607DF0E9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195" y="3158585"/>
              <a:ext cx="555257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40343B-CB88-7942-8307-EDCD9D834826}"/>
              </a:ext>
            </a:extLst>
          </p:cNvPr>
          <p:cNvGrpSpPr>
            <a:grpSpLocks noChangeAspect="1"/>
          </p:cNvGrpSpPr>
          <p:nvPr/>
        </p:nvGrpSpPr>
        <p:grpSpPr>
          <a:xfrm>
            <a:off x="4585213" y="3616830"/>
            <a:ext cx="2508550" cy="1778676"/>
            <a:chOff x="3621024" y="1678677"/>
            <a:chExt cx="3758184" cy="2664723"/>
          </a:xfrm>
        </p:grpSpPr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66A534CF-2C0E-6243-9F7A-AFB1582E3FE9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E044C76-E81B-2C4F-B9AE-E87EF466FBEE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3CCF26A-DD87-3C49-9306-B9BD7B9ECFC4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7005F0-5E7B-8243-843C-8DE7294E06E8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A8715F6-E7CC-3448-91AE-0619E56F0D2E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08639F-7D67-604A-9F20-793CC9F9D5F4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5892431-34C2-F748-8305-2B8372D15F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F1B5F3-678B-0D43-9780-0B20D1136E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D95A040-1500-2E41-9C41-016B994268D1}"/>
              </a:ext>
            </a:extLst>
          </p:cNvPr>
          <p:cNvGrpSpPr>
            <a:grpSpLocks noChangeAspect="1"/>
          </p:cNvGrpSpPr>
          <p:nvPr/>
        </p:nvGrpSpPr>
        <p:grpSpPr>
          <a:xfrm rot="2674705">
            <a:off x="4344082" y="3426896"/>
            <a:ext cx="2508550" cy="1778676"/>
            <a:chOff x="3621024" y="1678677"/>
            <a:chExt cx="3758184" cy="2664723"/>
          </a:xfrm>
        </p:grpSpPr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E12D1B3B-DD58-7E40-AFD5-5794818319EE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601DA15-DAB4-AC44-973B-9672C8D0349E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9C9FD8-1CCF-F449-A78A-E410B784063F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92EFC6E-BB3B-8442-9128-6B49DBF953DC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4EA193-DB47-5E41-938E-27ACAF505658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F21916B-C196-0441-9CFF-D28E2B7EDB93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F9A337D-96AD-CE44-AFC5-BC59770D27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7AB4A28-A0DA-C64F-95EF-9A90DAE054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85BB85D-7033-6749-8ECB-436CF3EA602E}"/>
              </a:ext>
            </a:extLst>
          </p:cNvPr>
          <p:cNvGrpSpPr>
            <a:grpSpLocks noChangeAspect="1"/>
          </p:cNvGrpSpPr>
          <p:nvPr/>
        </p:nvGrpSpPr>
        <p:grpSpPr>
          <a:xfrm>
            <a:off x="4973660" y="2961299"/>
            <a:ext cx="2508550" cy="1778676"/>
            <a:chOff x="3621024" y="1678677"/>
            <a:chExt cx="3758184" cy="2664723"/>
          </a:xfrm>
        </p:grpSpPr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100D0215-7E60-9347-8394-C1D38BABD89A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6D28EE-BBF2-3B4A-9240-79124FE647FE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89B9418-1D36-A441-A099-A66A4E7E0B86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2DBE71C-7E5D-4A40-BF3D-8DA2F7637D66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662B5C-16A9-1141-B0E5-AA96E439972E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BD162FC-4688-0C43-9439-5A1EBF9EB062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D479479-3E79-8048-80DA-7607E46C1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4AED45C-31DE-3548-8433-080E8D4582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B2F2E21-E081-8E45-A2E0-ACA87A642CA2}"/>
              </a:ext>
            </a:extLst>
          </p:cNvPr>
          <p:cNvGrpSpPr>
            <a:grpSpLocks noChangeAspect="1"/>
          </p:cNvGrpSpPr>
          <p:nvPr/>
        </p:nvGrpSpPr>
        <p:grpSpPr>
          <a:xfrm>
            <a:off x="5186595" y="3325800"/>
            <a:ext cx="2508550" cy="1778676"/>
            <a:chOff x="3621024" y="1678677"/>
            <a:chExt cx="3758184" cy="2664723"/>
          </a:xfrm>
        </p:grpSpPr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B58BAC7E-2429-0448-AF6D-D6E86228F078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55ADB47-83E5-D144-A4CC-F87779C9E795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19D91C7-7D9F-5241-BBC3-100743B1C786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D6EC00B-1D51-654E-AF0C-D5AA415422B4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BAB4C88-2CC0-5540-B3E2-884BC4836D50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B84B3A5-42AF-434E-B58E-EEF9EA914C5A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E57ED28-E0CC-7447-9F97-8184988E6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811AB46-D611-B143-9807-9C3650095C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8CBF863-3556-4842-BD7E-67AD009CDB25}"/>
              </a:ext>
            </a:extLst>
          </p:cNvPr>
          <p:cNvGrpSpPr>
            <a:grpSpLocks noChangeAspect="1"/>
          </p:cNvGrpSpPr>
          <p:nvPr/>
        </p:nvGrpSpPr>
        <p:grpSpPr>
          <a:xfrm>
            <a:off x="4598913" y="2456690"/>
            <a:ext cx="2508550" cy="1778676"/>
            <a:chOff x="3621024" y="1678677"/>
            <a:chExt cx="3758184" cy="2664723"/>
          </a:xfrm>
        </p:grpSpPr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F9BEEA2B-9094-6A42-993E-5981C958F515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27F4C60-CD93-8844-9227-8F6E94DB8616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031A00A-97FC-CE43-AA2D-2B26B5475921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AC26DF0-2AE6-3148-B86D-22481DAD4FD9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EF78B78-F616-5A49-BF91-195EA950A9D2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39679AD-AFCC-FA45-83AF-58DC5755F791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3024549-11A7-9345-B880-6CC2FE58FE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15F94EE-3959-5745-8185-C86DC9EFDE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49C291F-D559-0D4E-BC40-0E91E5B346C8}"/>
              </a:ext>
            </a:extLst>
          </p:cNvPr>
          <p:cNvGrpSpPr>
            <a:grpSpLocks noChangeAspect="1"/>
          </p:cNvGrpSpPr>
          <p:nvPr/>
        </p:nvGrpSpPr>
        <p:grpSpPr>
          <a:xfrm>
            <a:off x="4024561" y="2055289"/>
            <a:ext cx="2508550" cy="1778676"/>
            <a:chOff x="3621024" y="1678677"/>
            <a:chExt cx="3758184" cy="2664723"/>
          </a:xfrm>
        </p:grpSpPr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CD1C5460-06AC-E34B-8817-FFE3DBED5F10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4FAD9CE-305A-5341-971B-EF6B52C7A838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2BE93EC-0506-E44C-AA24-C9752D3645C1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9664AF2-102C-EB40-B3F4-34209E60AD24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ACD9DC4-F6FF-3546-B18B-77E376D32C20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B260405-F4D7-044A-9A02-050076EC33E1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944F4AE-8603-AC4C-982F-6759BE5DE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CBFAF79-7D81-F04D-A2A9-6A73E05077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781EAA5-5DE0-0F4B-B940-B59093BD1A89}"/>
              </a:ext>
            </a:extLst>
          </p:cNvPr>
          <p:cNvGrpSpPr>
            <a:grpSpLocks noChangeAspect="1"/>
          </p:cNvGrpSpPr>
          <p:nvPr/>
        </p:nvGrpSpPr>
        <p:grpSpPr>
          <a:xfrm>
            <a:off x="3903693" y="1681636"/>
            <a:ext cx="2508550" cy="1778676"/>
            <a:chOff x="3621024" y="1678677"/>
            <a:chExt cx="3758184" cy="2664723"/>
          </a:xfrm>
        </p:grpSpPr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3CA3DB83-707B-5E43-A47F-430517A394D8}"/>
                </a:ext>
              </a:extLst>
            </p:cNvPr>
            <p:cNvSpPr/>
            <p:nvPr/>
          </p:nvSpPr>
          <p:spPr>
            <a:xfrm rot="8100000">
              <a:off x="4638006" y="1678677"/>
              <a:ext cx="1737360" cy="1737360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4FA54FC-BCA9-564D-B4B3-632A66C73DD2}"/>
                </a:ext>
              </a:extLst>
            </p:cNvPr>
            <p:cNvCxnSpPr/>
            <p:nvPr/>
          </p:nvCxnSpPr>
          <p:spPr>
            <a:xfrm>
              <a:off x="6099721" y="3171402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A32112F-50C3-584D-82EA-931FF24A2F60}"/>
                </a:ext>
              </a:extLst>
            </p:cNvPr>
            <p:cNvCxnSpPr/>
            <p:nvPr/>
          </p:nvCxnSpPr>
          <p:spPr>
            <a:xfrm>
              <a:off x="4169664" y="3171414"/>
              <a:ext cx="73152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112AAC9-586C-5F44-B445-1C7B35A2A135}"/>
                </a:ext>
              </a:extLst>
            </p:cNvPr>
            <p:cNvCxnSpPr/>
            <p:nvPr/>
          </p:nvCxnSpPr>
          <p:spPr>
            <a:xfrm>
              <a:off x="3621024" y="4339788"/>
              <a:ext cx="3758184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6761E80-7863-BA49-AC4F-2665101702C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3639312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11AB699-CA97-284D-B360-32A374811C56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32" y="3633676"/>
              <a:ext cx="0" cy="7040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44EAA50-6A1C-CF45-8969-CEE02352C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312" y="3166544"/>
              <a:ext cx="554214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4325727-FFC3-4440-A1AC-E990F3DBB8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202" y="3158582"/>
              <a:ext cx="555258" cy="4846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Shape 65">
            <a:extLst>
              <a:ext uri="{FF2B5EF4-FFF2-40B4-BE49-F238E27FC236}">
                <a16:creationId xmlns:a16="http://schemas.microsoft.com/office/drawing/2014/main" id="{94D7969C-37E8-2A4E-9734-49B001BD945B}"/>
              </a:ext>
            </a:extLst>
          </p:cNvPr>
          <p:cNvSpPr txBox="1">
            <a:spLocks noChangeAspect="1"/>
          </p:cNvSpPr>
          <p:nvPr/>
        </p:nvSpPr>
        <p:spPr>
          <a:xfrm>
            <a:off x="32942" y="5413587"/>
            <a:ext cx="5349807" cy="14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000" dirty="0">
                <a:solidFill>
                  <a:srgbClr val="BFBFFC"/>
                </a:solidFill>
                <a:latin typeface="Georgia" charset="0"/>
                <a:ea typeface="Georgia" charset="0"/>
                <a:cs typeface="Georgia" charset="0"/>
              </a:rPr>
              <a:t>M32 masks (2x)</a:t>
            </a:r>
          </a:p>
          <a:p>
            <a:pPr algn="l"/>
            <a:r>
              <a:rPr lang="en-US" sz="4000" dirty="0">
                <a:solidFill>
                  <a:srgbClr val="FFFF00"/>
                </a:solidFill>
                <a:latin typeface="Georgia" charset="0"/>
                <a:ea typeface="Georgia" charset="0"/>
                <a:cs typeface="Georgia" charset="0"/>
              </a:rPr>
              <a:t>Non-M32 masks (1x)</a:t>
            </a:r>
          </a:p>
        </p:txBody>
      </p:sp>
      <p:sp>
        <p:nvSpPr>
          <p:cNvPr id="125" name="Rectangle 3">
            <a:extLst>
              <a:ext uri="{FF2B5EF4-FFF2-40B4-BE49-F238E27FC236}">
                <a16:creationId xmlns:a16="http://schemas.microsoft.com/office/drawing/2014/main" id="{DF8C041A-8A70-ED4E-BD3D-860340C5CE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45011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Georgia" charset="0"/>
                <a:ea typeface="ＭＳ Ｐゴシック" charset="0"/>
                <a:cs typeface="ＭＳ Ｐゴシック" charset="0"/>
              </a:rPr>
              <a:t>Recent Keck DEIMOS spectroscopy of M32 and M31 disk</a:t>
            </a:r>
            <a:endParaRPr lang="en-US" sz="27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685800"/>
            <a:ext cx="8077200" cy="548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Extent and Kinematics of the</a:t>
            </a: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Milky Way’s Stellar Halo:</a:t>
            </a:r>
          </a:p>
          <a:p>
            <a:pPr>
              <a:defRPr/>
            </a:pP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charset="0"/>
            </a:endParaRPr>
          </a:p>
          <a:p>
            <a:pPr>
              <a:spcAft>
                <a:spcPts val="2600"/>
              </a:spcAft>
              <a:defRPr/>
            </a:pPr>
            <a:r>
              <a:rPr lang="en-US" sz="3600" b="1" dirty="0">
                <a:solidFill>
                  <a:srgbClr val="2C34B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Distant RR </a:t>
            </a:r>
            <a:r>
              <a:rPr lang="en-US" sz="3600" b="1" dirty="0" err="1">
                <a:solidFill>
                  <a:srgbClr val="2C34B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Lyrae</a:t>
            </a:r>
            <a:r>
              <a:rPr lang="en-US" sz="3600" b="1" dirty="0">
                <a:solidFill>
                  <a:srgbClr val="2C34B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charset="0"/>
              </a:rPr>
              <a:t> in the NGVS and Other Time Domain Surveys</a:t>
            </a:r>
          </a:p>
        </p:txBody>
      </p:sp>
    </p:spTree>
    <p:extLst>
      <p:ext uri="{BB962C8B-B14F-4D97-AF65-F5344CB8AC3E}">
        <p14:creationId xmlns:p14="http://schemas.microsoft.com/office/powerpoint/2010/main" val="18009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1000" y="914400"/>
            <a:ext cx="8382000" cy="480694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What is the radial extent of the Milky Way’s stellar halo?</a:t>
            </a:r>
          </a:p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What is the nature of the outer halo kinematics?</a:t>
            </a:r>
          </a:p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What are the primary sources of dynamical heating of the stellar disks of M31 and M33?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5874" y="6556379"/>
            <a:ext cx="9159874" cy="30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500" i="1" dirty="0">
                <a:solidFill>
                  <a:schemeClr val="accent1"/>
                </a:solidFill>
                <a:latin typeface="Georgia" charset="0"/>
                <a:ea typeface="Georgia" charset="0"/>
                <a:cs typeface="Georgia" charset="0"/>
              </a:rPr>
              <a:t>              </a:t>
            </a:r>
          </a:p>
          <a:p>
            <a:pPr>
              <a:lnSpc>
                <a:spcPct val="80000"/>
              </a:lnSpc>
              <a:defRPr/>
            </a:pPr>
            <a:r>
              <a:rPr lang="en-US" sz="1200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Thursday, December 8, 2022                         Unsolved Problems in Astrophysics and Cosmology —Hebrew University, Jerusalem, Israel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2BA7057-A89F-434C-B607-17D971F6A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0"/>
            <a:ext cx="9326880" cy="83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kern="0" dirty="0">
                <a:solidFill>
                  <a:srgbClr val="ECFF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2271522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s://i.ytimg.com/vi/gmcvFmlkYjY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6666" r="21914" b="13333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220200" cy="77474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100" dirty="0">
                <a:solidFill>
                  <a:srgbClr val="F2FF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Eavesdropping on Real-Time Science Experiments</a:t>
            </a:r>
            <a:endParaRPr lang="en-US" sz="3100" dirty="0">
              <a:solidFill>
                <a:srgbClr val="F2FFB9"/>
              </a:solidFill>
              <a:latin typeface="Castellar" charset="0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6ECBE7-1FB6-2247-B1A0-E19BD25E4D3A}"/>
              </a:ext>
            </a:extLst>
          </p:cNvPr>
          <p:cNvSpPr/>
          <p:nvPr/>
        </p:nvSpPr>
        <p:spPr>
          <a:xfrm>
            <a:off x="2570325" y="6040087"/>
            <a:ext cx="4068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cap="none" spc="0" dirty="0"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Next Condensed" panose="020B0506020202020204" pitchFamily="34" charset="0"/>
              </a:rPr>
              <a:t>Shadow the Scientists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47B9E0-FC93-CD4D-89C0-FAF73C223B00}"/>
              </a:ext>
            </a:extLst>
          </p:cNvPr>
          <p:cNvGrpSpPr/>
          <p:nvPr/>
        </p:nvGrpSpPr>
        <p:grpSpPr>
          <a:xfrm>
            <a:off x="2095500" y="978698"/>
            <a:ext cx="5029200" cy="5029200"/>
            <a:chOff x="1905000" y="304800"/>
            <a:chExt cx="5638800" cy="56388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5A24CE-4C64-384F-982E-C953A4E6B4DF}"/>
                </a:ext>
              </a:extLst>
            </p:cNvPr>
            <p:cNvGrpSpPr/>
            <p:nvPr/>
          </p:nvGrpSpPr>
          <p:grpSpPr>
            <a:xfrm>
              <a:off x="1905000" y="304800"/>
              <a:ext cx="5638800" cy="5638800"/>
              <a:chOff x="1905000" y="304800"/>
              <a:chExt cx="5638800" cy="56388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B1CAA2A-70CD-5247-AD0D-617927932BAB}"/>
                  </a:ext>
                </a:extLst>
              </p:cNvPr>
              <p:cNvGrpSpPr/>
              <p:nvPr/>
            </p:nvGrpSpPr>
            <p:grpSpPr>
              <a:xfrm>
                <a:off x="4112672" y="304800"/>
                <a:ext cx="1211343" cy="5638800"/>
                <a:chOff x="1981200" y="2438400"/>
                <a:chExt cx="609600" cy="283768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77D1CCB-B478-424F-9E26-16A067EBB5E8}"/>
                    </a:ext>
                  </a:extLst>
                </p:cNvPr>
                <p:cNvGrpSpPr/>
                <p:nvPr/>
              </p:nvGrpSpPr>
              <p:grpSpPr>
                <a:xfrm>
                  <a:off x="1981200" y="2438400"/>
                  <a:ext cx="609600" cy="1418844"/>
                  <a:chOff x="1981200" y="2438400"/>
                  <a:chExt cx="609600" cy="1418844"/>
                </a:xfrm>
              </p:grpSpPr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4ADA9F4E-C05C-1A40-A6DE-AC94E0C008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86000" y="2438400"/>
                    <a:ext cx="304800" cy="7040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4982ED6-20F9-E14A-A3DA-863E118B93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1981200" y="2438400"/>
                    <a:ext cx="304800" cy="7040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85C83657-D790-1842-920D-7C24BEF5DE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1981200" y="3153156"/>
                    <a:ext cx="304800" cy="7040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A92CC497-8B01-A14A-8007-1906B8A9CD13}"/>
                    </a:ext>
                  </a:extLst>
                </p:cNvPr>
                <p:cNvGrpSpPr/>
                <p:nvPr/>
              </p:nvGrpSpPr>
              <p:grpSpPr>
                <a:xfrm rot="10800000">
                  <a:off x="1981200" y="3857244"/>
                  <a:ext cx="609600" cy="1418844"/>
                  <a:chOff x="2133600" y="3610356"/>
                  <a:chExt cx="609600" cy="1418844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A849D318-42A8-434D-8711-FCB0000F28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438400" y="3610356"/>
                    <a:ext cx="304800" cy="7040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BE4A7792-DC95-EB4A-950E-ADBF73FEAE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2133600" y="3610356"/>
                    <a:ext cx="304800" cy="7040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A5D7874B-B3D7-6C42-BC30-03101056E8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2133600" y="4325112"/>
                    <a:ext cx="304800" cy="7040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76200" cap="rnd" cmpd="sng" algn="ctr">
                    <a:gradFill>
                      <a:gsLst>
                        <a:gs pos="0">
                          <a:srgbClr val="C3030D"/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5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4C236C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EB7967F-CCB0-6B4A-8525-C57D3CBBC9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2301716" y="2121813"/>
                <a:ext cx="605672" cy="1399103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95D12CA-7C75-4244-9CE3-8C442DED7C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2301716" y="2727484"/>
                <a:ext cx="605672" cy="1399103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C3228B5-5A7C-AD42-820F-74EA39F4D4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 flipV="1">
                <a:off x="3722014" y="2727485"/>
                <a:ext cx="605672" cy="1399101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907A08-2C8D-8E45-94AB-0C711E0CA4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6541413" y="2727484"/>
                <a:ext cx="605672" cy="1399103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3E85952-08DC-B744-8603-3F053306C4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 flipH="1">
                <a:off x="6541413" y="2121813"/>
                <a:ext cx="605672" cy="1399103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F330DD7-671E-0D49-B343-D2EDA8FB4B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 flipH="1" flipV="1">
                <a:off x="5121115" y="2121814"/>
                <a:ext cx="605672" cy="1399101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gradFill>
                  <a:gsLst>
                    <a:gs pos="0">
                      <a:srgbClr val="C3030D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4C236C"/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D1B89F-9718-F641-952C-E6526394C1C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112671" y="3674363"/>
              <a:ext cx="374904" cy="859536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gradFill>
                <a:gsLst>
                  <a:gs pos="0">
                    <a:srgbClr val="C3030D"/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4C236C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3AC0BDB-57A8-AD43-A3B8-DBBC0337E66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949111" y="1714786"/>
              <a:ext cx="374904" cy="859536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gradFill>
                <a:gsLst>
                  <a:gs pos="0">
                    <a:srgbClr val="C3030D"/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4C236C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0016B9-1098-664D-97E1-25C2E6B5CEE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19713" y="2518527"/>
              <a:ext cx="859536" cy="377072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gradFill>
                <a:gsLst>
                  <a:gs pos="0">
                    <a:srgbClr val="C3030D"/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4C236C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EE64B5-F59B-F949-B524-F033EF7C04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74947" y="3352876"/>
              <a:ext cx="859536" cy="374904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gradFill>
                <a:gsLst>
                  <a:gs pos="0">
                    <a:srgbClr val="C3030D"/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4C236C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45648551"/>
      </p:ext>
    </p:extLst>
  </p:cSld>
  <p:clrMapOvr>
    <a:masterClrMapping/>
  </p:clrMapOvr>
  <p:transition advTm="38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s://i.ytimg.com/vi/gmcvFmlkYjY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6666" r="21914" b="13333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220200" cy="761999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Impact of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StS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j-cs"/>
              </a:rPr>
              <a:t> to date</a:t>
            </a:r>
            <a:endParaRPr lang="en-US" sz="4000" dirty="0">
              <a:solidFill>
                <a:schemeClr val="bg1"/>
              </a:solidFill>
              <a:latin typeface="Castellar" charset="0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A13F5-8441-1A45-B610-0FE4142D1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3"/>
          <a:stretch/>
        </p:blipFill>
        <p:spPr>
          <a:xfrm>
            <a:off x="6172200" y="1143000"/>
            <a:ext cx="2833189" cy="2461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D6D3-F728-DC42-B7AA-36E327765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3"/>
          <a:stretch/>
        </p:blipFill>
        <p:spPr>
          <a:xfrm>
            <a:off x="6172200" y="3873137"/>
            <a:ext cx="2833189" cy="2474911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EA374808-A9EC-774A-A181-5D462D7E3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6095999" cy="60960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CFF8B"/>
                </a:solidFill>
              </a:rPr>
              <a:t>COVID-19 adaptation: “pajama mode observing” – started in November 2020; accelerated in spring 2021</a:t>
            </a:r>
          </a:p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CFF8B"/>
                </a:solidFill>
              </a:rPr>
              <a:t>About two open sessions a week at present; global cohort of participants: school through university students, educators, etc.</a:t>
            </a:r>
          </a:p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CFF8B"/>
                </a:solidFill>
              </a:rPr>
              <a:t>Six dedicated sessions: </a:t>
            </a:r>
            <a:r>
              <a:rPr lang="en-US" dirty="0" err="1">
                <a:solidFill>
                  <a:srgbClr val="ECFF8B"/>
                </a:solidFill>
              </a:rPr>
              <a:t>Comca’ac</a:t>
            </a:r>
            <a:r>
              <a:rPr lang="en-US" dirty="0">
                <a:solidFill>
                  <a:srgbClr val="ECFF8B"/>
                </a:solidFill>
              </a:rPr>
              <a:t> Indigenous astronomers in Mexico; school groups in Mexico, Zimbabwe, Malawi, Pakistan, and India (Kashmir); plans to engage Israeli and Palestinian students</a:t>
            </a:r>
          </a:p>
          <a:p>
            <a:pPr marL="571500" indent="-571500" algn="l">
              <a:spcAft>
                <a:spcPts val="2000"/>
              </a:spcAft>
              <a:buFont typeface="Wingdings" pitchFamily="2" charset="2"/>
              <a:buChar char="v"/>
              <a:defRPr/>
            </a:pPr>
            <a:r>
              <a:rPr lang="en-US" b="1" i="1" dirty="0">
                <a:solidFill>
                  <a:srgbClr val="FFC000"/>
                </a:solidFill>
              </a:rPr>
              <a:t>Please contact me if you are interested in hosting </a:t>
            </a:r>
            <a:r>
              <a:rPr lang="en-US" b="1" i="1" dirty="0" err="1">
                <a:solidFill>
                  <a:srgbClr val="FFC000"/>
                </a:solidFill>
              </a:rPr>
              <a:t>StS</a:t>
            </a:r>
            <a:r>
              <a:rPr lang="en-US" b="1" i="1" dirty="0">
                <a:solidFill>
                  <a:srgbClr val="FFC000"/>
                </a:solidFill>
              </a:rPr>
              <a:t> participants during your observing runs!</a:t>
            </a:r>
          </a:p>
        </p:txBody>
      </p:sp>
    </p:spTree>
    <p:extLst>
      <p:ext uri="{BB962C8B-B14F-4D97-AF65-F5344CB8AC3E}">
        <p14:creationId xmlns:p14="http://schemas.microsoft.com/office/powerpoint/2010/main" val="483969698"/>
      </p:ext>
    </p:extLst>
  </p:cSld>
  <p:clrMapOvr>
    <a:masterClrMapping/>
  </p:clrMapOvr>
  <p:transition advTm="38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4050" y="152400"/>
            <a:ext cx="7908925" cy="1066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Search for Distant Milky Way Halo RR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Lyrae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 Stars in the NGVS Dataset</a:t>
            </a:r>
            <a:endParaRPr lang="en-US" sz="3600" dirty="0">
              <a:solidFill>
                <a:srgbClr val="FF0000"/>
              </a:solidFill>
              <a:latin typeface="Castellar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1564481"/>
            <a:ext cx="8382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/>
              <a:t>NGVS = Next Generation Virgo Cluster Survey</a:t>
            </a:r>
          </a:p>
          <a:p>
            <a:pPr marL="457200" indent="-457200" algn="l"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/>
              <a:t>CFHT/</a:t>
            </a:r>
            <a:r>
              <a:rPr lang="en-US" sz="3000" dirty="0" err="1"/>
              <a:t>MegaCam</a:t>
            </a:r>
            <a:r>
              <a:rPr lang="en-US" sz="3000" dirty="0"/>
              <a:t> deep wide field (104 deg</a:t>
            </a:r>
            <a:r>
              <a:rPr lang="en-US" sz="3000" baseline="30000" dirty="0"/>
              <a:t>2</a:t>
            </a:r>
            <a:r>
              <a:rPr lang="en-US" sz="3000" dirty="0"/>
              <a:t>) </a:t>
            </a:r>
            <a:r>
              <a:rPr lang="en-US" sz="3000" i="1" dirty="0"/>
              <a:t>u*</a:t>
            </a:r>
            <a:r>
              <a:rPr lang="en-US" sz="3000" i="1" dirty="0" err="1"/>
              <a:t>giz</a:t>
            </a:r>
            <a:r>
              <a:rPr lang="en-US" sz="3000" i="1" dirty="0"/>
              <a:t> </a:t>
            </a:r>
            <a:r>
              <a:rPr lang="en-US" sz="3000" dirty="0"/>
              <a:t>imaging of the Virgo cluster</a:t>
            </a:r>
            <a:endParaRPr lang="en-US" sz="3000" i="1" dirty="0"/>
          </a:p>
          <a:p>
            <a:pPr marL="457200" indent="-457200" algn="l"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/>
              <a:t>Time-domain aspect of NGVS data yields foreground MW halo RR </a:t>
            </a:r>
            <a:r>
              <a:rPr lang="en-US" sz="3000" dirty="0" err="1"/>
              <a:t>Lyrae</a:t>
            </a:r>
            <a:endParaRPr lang="en-US" sz="3000" dirty="0"/>
          </a:p>
          <a:p>
            <a:pPr marL="457200" indent="-457200" algn="l"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/>
              <a:t>Robust discovery of the most distant RR </a:t>
            </a:r>
            <a:r>
              <a:rPr lang="en-US" sz="3000" dirty="0" err="1"/>
              <a:t>Lyrae</a:t>
            </a:r>
            <a:r>
              <a:rPr lang="en-US" sz="3000" dirty="0"/>
              <a:t> in the MW halo (</a:t>
            </a:r>
            <a:r>
              <a:rPr lang="en-US" sz="3000" i="1" dirty="0"/>
              <a:t>R</a:t>
            </a:r>
            <a:r>
              <a:rPr lang="en-US" sz="3000" baseline="-25000" dirty="0"/>
              <a:t>MW halo</a:t>
            </a:r>
            <a:r>
              <a:rPr lang="en-US" sz="3000" dirty="0"/>
              <a:t> ~ 0.4 </a:t>
            </a:r>
            <a:r>
              <a:rPr lang="en-US" sz="3000" i="1" dirty="0"/>
              <a:t>D</a:t>
            </a:r>
            <a:r>
              <a:rPr lang="en-US" sz="3000" baseline="-25000" dirty="0"/>
              <a:t>MW-M31</a:t>
            </a:r>
            <a:r>
              <a:rPr lang="en-US" sz="3000" dirty="0"/>
              <a:t>!)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9800" y="6492490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5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Sample NGVS RR </a:t>
            </a:r>
            <a:r>
              <a:rPr lang="en-US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Lyrae</a:t>
            </a: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 Light Curves</a:t>
            </a:r>
            <a:endParaRPr lang="en-US" sz="3600" dirty="0">
              <a:solidFill>
                <a:schemeClr val="bg2"/>
              </a:solidFill>
              <a:latin typeface="Castellar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0" y="6477000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C2A86D-CE50-9847-A6DD-90941F74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38200"/>
            <a:ext cx="4562475" cy="34290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6A0EF-2D7B-9B42-BDD7-4632AAA571B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57600"/>
            <a:ext cx="4514850" cy="265176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8D4FE44A-8070-B241-A253-FB05065A6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914400"/>
            <a:ext cx="4114800" cy="245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lnSpc>
                <a:spcPts val="3200"/>
              </a:lnSpc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~30 data points across four bands (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</a:rPr>
              <a:t>u*</a:t>
            </a:r>
            <a:r>
              <a:rPr lang="en-US" sz="3000" i="1" dirty="0" err="1">
                <a:solidFill>
                  <a:schemeClr val="accent6">
                    <a:lumMod val="75000"/>
                  </a:schemeClr>
                </a:solidFill>
              </a:rPr>
              <a:t>giz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457200" indent="-457200" algn="l">
              <a:lnSpc>
                <a:spcPts val="3200"/>
              </a:lnSpc>
              <a:spcBef>
                <a:spcPts val="2400"/>
              </a:spcBef>
              <a:buFont typeface="Wingdings" charset="2"/>
              <a:buChar char="v"/>
              <a:defRPr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Good photometric precision, especially in the </a:t>
            </a:r>
            <a:r>
              <a:rPr lang="en-US" sz="3000" i="1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band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03BBD436-1CF6-1C4A-80B3-6269EB88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90" y="4516247"/>
            <a:ext cx="4143910" cy="21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3200"/>
              </a:lnSpc>
              <a:spcBef>
                <a:spcPts val="2400"/>
              </a:spcBef>
              <a:defRPr/>
            </a:pPr>
            <a:r>
              <a:rPr lang="en-US" sz="2800" dirty="0" err="1">
                <a:solidFill>
                  <a:srgbClr val="8B0504"/>
                </a:solidFill>
              </a:rPr>
              <a:t>RRab</a:t>
            </a:r>
            <a:r>
              <a:rPr lang="en-US" sz="2800" dirty="0">
                <a:solidFill>
                  <a:srgbClr val="8B0504"/>
                </a:solidFill>
              </a:rPr>
              <a:t> stars are easier to find than </a:t>
            </a:r>
            <a:r>
              <a:rPr lang="en-US" sz="2800" dirty="0" err="1">
                <a:solidFill>
                  <a:srgbClr val="8B0504"/>
                </a:solidFill>
              </a:rPr>
              <a:t>RRc</a:t>
            </a:r>
            <a:r>
              <a:rPr lang="en-US" sz="2800" dirty="0">
                <a:solidFill>
                  <a:srgbClr val="8B0504"/>
                </a:solidFill>
              </a:rPr>
              <a:t> stars – larger pulsation amplitude and characteristic light curve shape</a:t>
            </a:r>
          </a:p>
        </p:txBody>
      </p:sp>
    </p:spTree>
    <p:extLst>
      <p:ext uri="{BB962C8B-B14F-4D97-AF65-F5344CB8AC3E}">
        <p14:creationId xmlns:p14="http://schemas.microsoft.com/office/powerpoint/2010/main" val="45389513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Accurate Measurement of RR </a:t>
            </a:r>
            <a:r>
              <a:rPr lang="en-US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Lyrae</a:t>
            </a: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 Periods</a:t>
            </a:r>
            <a:endParaRPr lang="en-US" sz="3600" dirty="0">
              <a:solidFill>
                <a:schemeClr val="bg2"/>
              </a:solidFill>
              <a:latin typeface="Castellar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67400" y="6477000"/>
            <a:ext cx="28956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6D079-9AF8-D045-BBC8-AFBD9F5D1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23" y="685800"/>
            <a:ext cx="8241476" cy="57051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4C738B25-48C8-2042-830B-C971BA29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77000"/>
            <a:ext cx="3212277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PS1 RR </a:t>
            </a:r>
            <a:r>
              <a:rPr lang="en-US" sz="1400" dirty="0" err="1">
                <a:solidFill>
                  <a:schemeClr val="bg2"/>
                </a:solidFill>
                <a:cs typeface="+mn-cs"/>
              </a:rPr>
              <a:t>Lyrae</a:t>
            </a:r>
            <a:r>
              <a:rPr lang="en-US" sz="1400" dirty="0">
                <a:solidFill>
                  <a:schemeClr val="bg2"/>
                </a:solidFill>
                <a:cs typeface="+mn-cs"/>
              </a:rPr>
              <a:t> sample (</a:t>
            </a:r>
            <a:r>
              <a:rPr lang="en-US" sz="1400" dirty="0" err="1">
                <a:solidFill>
                  <a:schemeClr val="bg2"/>
                </a:solidFill>
                <a:cs typeface="+mn-cs"/>
              </a:rPr>
              <a:t>Sesar</a:t>
            </a:r>
            <a:r>
              <a:rPr lang="en-US" sz="1400" dirty="0">
                <a:solidFill>
                  <a:schemeClr val="bg2"/>
                </a:solidFill>
                <a:cs typeface="+mn-cs"/>
              </a:rPr>
              <a:t> et al. 2017)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5243161-6DAA-604D-8507-67336B2DE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19600"/>
            <a:ext cx="3124200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2400"/>
              </a:spcBef>
              <a:defRPr/>
            </a:pPr>
            <a:r>
              <a:rPr lang="en-US" sz="2000" dirty="0">
                <a:solidFill>
                  <a:srgbClr val="8B0504"/>
                </a:solidFill>
              </a:rPr>
              <a:t>NGVS footprint contains 84 PS1 RR </a:t>
            </a:r>
            <a:r>
              <a:rPr lang="en-US" sz="2000" dirty="0" err="1">
                <a:solidFill>
                  <a:srgbClr val="8B0504"/>
                </a:solidFill>
              </a:rPr>
              <a:t>Lyrae</a:t>
            </a:r>
            <a:r>
              <a:rPr lang="en-US" sz="2000" dirty="0">
                <a:solidFill>
                  <a:srgbClr val="8B0504"/>
                </a:solidFill>
              </a:rPr>
              <a:t> that are faint enough to be unsaturated</a:t>
            </a:r>
          </a:p>
        </p:txBody>
      </p:sp>
    </p:spTree>
    <p:extLst>
      <p:ext uri="{BB962C8B-B14F-4D97-AF65-F5344CB8AC3E}">
        <p14:creationId xmlns:p14="http://schemas.microsoft.com/office/powerpoint/2010/main" val="21316625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Photometric Depth of the NGVS Dataset</a:t>
            </a:r>
            <a:endParaRPr lang="en-US" sz="3600" dirty="0">
              <a:solidFill>
                <a:schemeClr val="bg2"/>
              </a:solidFill>
              <a:latin typeface="Castellar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9800" y="6492490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prep.)</a:t>
            </a:r>
            <a:endParaRPr lang="en-US" sz="1400" dirty="0">
              <a:solidFill>
                <a:schemeClr val="bg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91E9F-BFBB-FE46-990F-606DE3C75CF6}"/>
              </a:ext>
            </a:extLst>
          </p:cNvPr>
          <p:cNvGrpSpPr/>
          <p:nvPr/>
        </p:nvGrpSpPr>
        <p:grpSpPr>
          <a:xfrm>
            <a:off x="304800" y="762000"/>
            <a:ext cx="8534400" cy="5050537"/>
            <a:chOff x="1066800" y="3088943"/>
            <a:chExt cx="6962862" cy="37690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F9A6B7-30FE-F249-BF28-B94A34D1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778"/>
            <a:stretch/>
          </p:blipFill>
          <p:spPr>
            <a:xfrm>
              <a:off x="1066800" y="3276600"/>
              <a:ext cx="6962862" cy="3581400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068AC-267E-314A-B824-C6B126BCF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333"/>
            <a:stretch/>
          </p:blipFill>
          <p:spPr>
            <a:xfrm>
              <a:off x="1066800" y="3088943"/>
              <a:ext cx="6962862" cy="3200400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BB0A3B-2F20-CB45-80E5-B698636C4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333" r="89056" b="52222"/>
            <a:stretch/>
          </p:blipFill>
          <p:spPr>
            <a:xfrm>
              <a:off x="1066800" y="6019800"/>
              <a:ext cx="762000" cy="304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91ACF-669C-7C40-8857-25120320A101}"/>
              </a:ext>
            </a:extLst>
          </p:cNvPr>
          <p:cNvGrpSpPr/>
          <p:nvPr/>
        </p:nvGrpSpPr>
        <p:grpSpPr>
          <a:xfrm>
            <a:off x="1564640" y="1103628"/>
            <a:ext cx="6055360" cy="3789429"/>
            <a:chOff x="1564640" y="1310890"/>
            <a:chExt cx="6055360" cy="3789429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11945A4-F59C-F746-924E-27B884B7A919}"/>
                </a:ext>
              </a:extLst>
            </p:cNvPr>
            <p:cNvSpPr/>
            <p:nvPr/>
          </p:nvSpPr>
          <p:spPr bwMode="auto">
            <a:xfrm>
              <a:off x="1564640" y="1310890"/>
              <a:ext cx="6055360" cy="3789429"/>
            </a:xfrm>
            <a:custGeom>
              <a:avLst/>
              <a:gdLst>
                <a:gd name="connsiteX0" fmla="*/ 0 w 6055360"/>
                <a:gd name="connsiteY0" fmla="*/ 3830320 h 3830320"/>
                <a:gd name="connsiteX1" fmla="*/ 335280 w 6055360"/>
                <a:gd name="connsiteY1" fmla="*/ 3830320 h 3830320"/>
                <a:gd name="connsiteX2" fmla="*/ 660400 w 6055360"/>
                <a:gd name="connsiteY2" fmla="*/ 3820160 h 3830320"/>
                <a:gd name="connsiteX3" fmla="*/ 1188720 w 6055360"/>
                <a:gd name="connsiteY3" fmla="*/ 3789680 h 3830320"/>
                <a:gd name="connsiteX4" fmla="*/ 1747520 w 6055360"/>
                <a:gd name="connsiteY4" fmla="*/ 3749040 h 3830320"/>
                <a:gd name="connsiteX5" fmla="*/ 2397760 w 6055360"/>
                <a:gd name="connsiteY5" fmla="*/ 3637280 h 3830320"/>
                <a:gd name="connsiteX6" fmla="*/ 3180080 w 6055360"/>
                <a:gd name="connsiteY6" fmla="*/ 3383280 h 3830320"/>
                <a:gd name="connsiteX7" fmla="*/ 3779520 w 6055360"/>
                <a:gd name="connsiteY7" fmla="*/ 3078480 h 3830320"/>
                <a:gd name="connsiteX8" fmla="*/ 4338320 w 6055360"/>
                <a:gd name="connsiteY8" fmla="*/ 2611120 h 3830320"/>
                <a:gd name="connsiteX9" fmla="*/ 4805680 w 6055360"/>
                <a:gd name="connsiteY9" fmla="*/ 2021840 h 3830320"/>
                <a:gd name="connsiteX10" fmla="*/ 5273040 w 6055360"/>
                <a:gd name="connsiteY10" fmla="*/ 1341120 h 3830320"/>
                <a:gd name="connsiteX11" fmla="*/ 5791200 w 6055360"/>
                <a:gd name="connsiteY11" fmla="*/ 477520 h 3830320"/>
                <a:gd name="connsiteX12" fmla="*/ 6055360 w 6055360"/>
                <a:gd name="connsiteY12" fmla="*/ 0 h 3830320"/>
                <a:gd name="connsiteX13" fmla="*/ 6055360 w 6055360"/>
                <a:gd name="connsiteY13" fmla="*/ 0 h 383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55360" h="3830320">
                  <a:moveTo>
                    <a:pt x="0" y="3830320"/>
                  </a:moveTo>
                  <a:lnTo>
                    <a:pt x="335280" y="3830320"/>
                  </a:lnTo>
                  <a:cubicBezTo>
                    <a:pt x="445347" y="3828627"/>
                    <a:pt x="518160" y="3826933"/>
                    <a:pt x="660400" y="3820160"/>
                  </a:cubicBezTo>
                  <a:cubicBezTo>
                    <a:pt x="802640" y="3813387"/>
                    <a:pt x="1188720" y="3789680"/>
                    <a:pt x="1188720" y="3789680"/>
                  </a:cubicBezTo>
                  <a:cubicBezTo>
                    <a:pt x="1369907" y="3777827"/>
                    <a:pt x="1546013" y="3774440"/>
                    <a:pt x="1747520" y="3749040"/>
                  </a:cubicBezTo>
                  <a:cubicBezTo>
                    <a:pt x="1949027" y="3723640"/>
                    <a:pt x="2159000" y="3698240"/>
                    <a:pt x="2397760" y="3637280"/>
                  </a:cubicBezTo>
                  <a:cubicBezTo>
                    <a:pt x="2636520" y="3576320"/>
                    <a:pt x="2949787" y="3476413"/>
                    <a:pt x="3180080" y="3383280"/>
                  </a:cubicBezTo>
                  <a:cubicBezTo>
                    <a:pt x="3410373" y="3290147"/>
                    <a:pt x="3586480" y="3207173"/>
                    <a:pt x="3779520" y="3078480"/>
                  </a:cubicBezTo>
                  <a:cubicBezTo>
                    <a:pt x="3972560" y="2949787"/>
                    <a:pt x="4167293" y="2787227"/>
                    <a:pt x="4338320" y="2611120"/>
                  </a:cubicBezTo>
                  <a:cubicBezTo>
                    <a:pt x="4509347" y="2435013"/>
                    <a:pt x="4649893" y="2233507"/>
                    <a:pt x="4805680" y="2021840"/>
                  </a:cubicBezTo>
                  <a:cubicBezTo>
                    <a:pt x="4961467" y="1810173"/>
                    <a:pt x="5108787" y="1598507"/>
                    <a:pt x="5273040" y="1341120"/>
                  </a:cubicBezTo>
                  <a:cubicBezTo>
                    <a:pt x="5437293" y="1083733"/>
                    <a:pt x="5660813" y="701040"/>
                    <a:pt x="5791200" y="477520"/>
                  </a:cubicBezTo>
                  <a:cubicBezTo>
                    <a:pt x="5921587" y="254000"/>
                    <a:pt x="6055360" y="0"/>
                    <a:pt x="6055360" y="0"/>
                  </a:cubicBezTo>
                  <a:lnTo>
                    <a:pt x="6055360" y="0"/>
                  </a:lnTo>
                </a:path>
              </a:pathLst>
            </a:cu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71359372-711B-5347-8660-584E55A76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1600200"/>
              <a:ext cx="1143000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dirty="0" err="1">
                  <a:solidFill>
                    <a:srgbClr val="FF0000"/>
                  </a:solidFill>
                  <a:cs typeface="+mn-cs"/>
                </a:rPr>
                <a:t>HiTS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63541E-FAE0-7C44-9620-57B45FD4CE32}"/>
              </a:ext>
            </a:extLst>
          </p:cNvPr>
          <p:cNvGrpSpPr/>
          <p:nvPr/>
        </p:nvGrpSpPr>
        <p:grpSpPr>
          <a:xfrm>
            <a:off x="1717040" y="2251295"/>
            <a:ext cx="6588760" cy="2723043"/>
            <a:chOff x="1717040" y="2458557"/>
            <a:chExt cx="6588760" cy="2723043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418FB5D-692B-9543-8DFB-78AC9108FDAF}"/>
                </a:ext>
              </a:extLst>
            </p:cNvPr>
            <p:cNvSpPr/>
            <p:nvPr/>
          </p:nvSpPr>
          <p:spPr bwMode="auto">
            <a:xfrm>
              <a:off x="1717040" y="2876965"/>
              <a:ext cx="5826760" cy="2304635"/>
            </a:xfrm>
            <a:custGeom>
              <a:avLst/>
              <a:gdLst>
                <a:gd name="connsiteX0" fmla="*/ 0 w 6055360"/>
                <a:gd name="connsiteY0" fmla="*/ 3830320 h 3830320"/>
                <a:gd name="connsiteX1" fmla="*/ 335280 w 6055360"/>
                <a:gd name="connsiteY1" fmla="*/ 3830320 h 3830320"/>
                <a:gd name="connsiteX2" fmla="*/ 660400 w 6055360"/>
                <a:gd name="connsiteY2" fmla="*/ 3820160 h 3830320"/>
                <a:gd name="connsiteX3" fmla="*/ 1188720 w 6055360"/>
                <a:gd name="connsiteY3" fmla="*/ 3789680 h 3830320"/>
                <a:gd name="connsiteX4" fmla="*/ 1747520 w 6055360"/>
                <a:gd name="connsiteY4" fmla="*/ 3749040 h 3830320"/>
                <a:gd name="connsiteX5" fmla="*/ 2397760 w 6055360"/>
                <a:gd name="connsiteY5" fmla="*/ 3637280 h 3830320"/>
                <a:gd name="connsiteX6" fmla="*/ 3180080 w 6055360"/>
                <a:gd name="connsiteY6" fmla="*/ 3383280 h 3830320"/>
                <a:gd name="connsiteX7" fmla="*/ 3779520 w 6055360"/>
                <a:gd name="connsiteY7" fmla="*/ 3078480 h 3830320"/>
                <a:gd name="connsiteX8" fmla="*/ 4338320 w 6055360"/>
                <a:gd name="connsiteY8" fmla="*/ 2611120 h 3830320"/>
                <a:gd name="connsiteX9" fmla="*/ 4805680 w 6055360"/>
                <a:gd name="connsiteY9" fmla="*/ 2021840 h 3830320"/>
                <a:gd name="connsiteX10" fmla="*/ 5273040 w 6055360"/>
                <a:gd name="connsiteY10" fmla="*/ 1341120 h 3830320"/>
                <a:gd name="connsiteX11" fmla="*/ 5791200 w 6055360"/>
                <a:gd name="connsiteY11" fmla="*/ 477520 h 3830320"/>
                <a:gd name="connsiteX12" fmla="*/ 6055360 w 6055360"/>
                <a:gd name="connsiteY12" fmla="*/ 0 h 3830320"/>
                <a:gd name="connsiteX13" fmla="*/ 6055360 w 6055360"/>
                <a:gd name="connsiteY13" fmla="*/ 0 h 383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55360" h="3830320">
                  <a:moveTo>
                    <a:pt x="0" y="3830320"/>
                  </a:moveTo>
                  <a:lnTo>
                    <a:pt x="335280" y="3830320"/>
                  </a:lnTo>
                  <a:cubicBezTo>
                    <a:pt x="445347" y="3828627"/>
                    <a:pt x="518160" y="3826933"/>
                    <a:pt x="660400" y="3820160"/>
                  </a:cubicBezTo>
                  <a:cubicBezTo>
                    <a:pt x="802640" y="3813387"/>
                    <a:pt x="1188720" y="3789680"/>
                    <a:pt x="1188720" y="3789680"/>
                  </a:cubicBezTo>
                  <a:cubicBezTo>
                    <a:pt x="1369907" y="3777827"/>
                    <a:pt x="1546013" y="3774440"/>
                    <a:pt x="1747520" y="3749040"/>
                  </a:cubicBezTo>
                  <a:cubicBezTo>
                    <a:pt x="1949027" y="3723640"/>
                    <a:pt x="2159000" y="3698240"/>
                    <a:pt x="2397760" y="3637280"/>
                  </a:cubicBezTo>
                  <a:cubicBezTo>
                    <a:pt x="2636520" y="3576320"/>
                    <a:pt x="2949787" y="3476413"/>
                    <a:pt x="3180080" y="3383280"/>
                  </a:cubicBezTo>
                  <a:cubicBezTo>
                    <a:pt x="3410373" y="3290147"/>
                    <a:pt x="3586480" y="3207173"/>
                    <a:pt x="3779520" y="3078480"/>
                  </a:cubicBezTo>
                  <a:cubicBezTo>
                    <a:pt x="3972560" y="2949787"/>
                    <a:pt x="4167293" y="2787227"/>
                    <a:pt x="4338320" y="2611120"/>
                  </a:cubicBezTo>
                  <a:cubicBezTo>
                    <a:pt x="4509347" y="2435013"/>
                    <a:pt x="4649893" y="2233507"/>
                    <a:pt x="4805680" y="2021840"/>
                  </a:cubicBezTo>
                  <a:cubicBezTo>
                    <a:pt x="4961467" y="1810173"/>
                    <a:pt x="5108787" y="1598507"/>
                    <a:pt x="5273040" y="1341120"/>
                  </a:cubicBezTo>
                  <a:cubicBezTo>
                    <a:pt x="5437293" y="1083733"/>
                    <a:pt x="5660813" y="701040"/>
                    <a:pt x="5791200" y="477520"/>
                  </a:cubicBezTo>
                  <a:cubicBezTo>
                    <a:pt x="5921587" y="254000"/>
                    <a:pt x="6055360" y="0"/>
                    <a:pt x="6055360" y="0"/>
                  </a:cubicBezTo>
                  <a:lnTo>
                    <a:pt x="6055360" y="0"/>
                  </a:lnTo>
                </a:path>
              </a:pathLst>
            </a:cu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97C9D597-61D7-1C4D-90DE-6A7135E88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2458557"/>
              <a:ext cx="1143000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dirty="0">
                  <a:cs typeface="+mn-cs"/>
                </a:rPr>
                <a:t>DES</a:t>
              </a:r>
              <a:endParaRPr lang="en-US" sz="2800" b="1" dirty="0"/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5BB1879A-B26D-2242-8E12-9E19CC0D5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19200"/>
            <a:ext cx="1905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0C0"/>
                </a:solidFill>
                <a:cs typeface="+mn-cs"/>
              </a:rPr>
              <a:t>NGVS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D55F25-1702-D040-B818-3EA777A49B64}"/>
              </a:ext>
            </a:extLst>
          </p:cNvPr>
          <p:cNvSpPr>
            <a:spLocks noChangeAspect="1"/>
          </p:cNvSpPr>
          <p:nvPr/>
        </p:nvSpPr>
        <p:spPr bwMode="auto">
          <a:xfrm>
            <a:off x="1566672" y="1338072"/>
            <a:ext cx="109728" cy="109728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BA90B3F2-07DF-E242-805E-0E98ED51D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90" y="5867400"/>
            <a:ext cx="49821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8B0504"/>
                </a:solidFill>
              </a:rPr>
              <a:t>NGVS single-epoch photometry is</a:t>
            </a:r>
          </a:p>
          <a:p>
            <a:pPr marL="285750" indent="-285750" algn="l">
              <a:lnSpc>
                <a:spcPts val="2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1.7 mag deeper than DES (Stringer et al. 2019)</a:t>
            </a:r>
          </a:p>
          <a:p>
            <a:pPr marL="285750" indent="-285750" algn="l">
              <a:lnSpc>
                <a:spcPts val="2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2.3 mag deeper than </a:t>
            </a:r>
            <a:r>
              <a:rPr lang="en-US" sz="1800" dirty="0" err="1"/>
              <a:t>HiTS</a:t>
            </a:r>
            <a:r>
              <a:rPr lang="en-US" sz="1800" dirty="0"/>
              <a:t> (Medina et al. 2018)</a:t>
            </a:r>
          </a:p>
        </p:txBody>
      </p:sp>
    </p:spTree>
    <p:extLst>
      <p:ext uri="{BB962C8B-B14F-4D97-AF65-F5344CB8AC3E}">
        <p14:creationId xmlns:p14="http://schemas.microsoft.com/office/powerpoint/2010/main" val="4025374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Distant Milky Way Halo RR </a:t>
            </a:r>
            <a:r>
              <a:rPr lang="en-US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Lyrae</a:t>
            </a: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 in NGVS</a:t>
            </a:r>
            <a:endParaRPr lang="en-US" sz="3600" dirty="0">
              <a:solidFill>
                <a:schemeClr val="bg2"/>
              </a:solidFill>
              <a:latin typeface="Castellar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72200" y="6593312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0B3ED-A729-DA4E-B2CC-7BF5E032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52600"/>
            <a:ext cx="8991600" cy="39548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67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25" y="-31282"/>
            <a:ext cx="9144000" cy="7170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Milky Way Stellar Halo Radial Density Profile</a:t>
            </a:r>
            <a:endParaRPr lang="en-US" sz="3400" dirty="0">
              <a:solidFill>
                <a:schemeClr val="bg2"/>
              </a:solidFill>
              <a:latin typeface="Castellar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72200" y="6629400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9D98F-836E-BE49-B089-1DD40FDD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"/>
            <a:ext cx="8229600" cy="596316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42053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25" y="-31282"/>
            <a:ext cx="9144000" cy="71708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</a:rPr>
              <a:t>Milky Way Stellar Halo Radial Metallicity Profile</a:t>
            </a:r>
            <a:endParaRPr lang="en-US" sz="3200" dirty="0">
              <a:solidFill>
                <a:schemeClr val="bg2"/>
              </a:solidFill>
              <a:latin typeface="Castel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B8BF1-9668-C545-B920-CB8AF995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5" y="609600"/>
            <a:ext cx="8077200" cy="596071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EA180A0A-132F-6B49-9303-0506ADE51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629400"/>
            <a:ext cx="2971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2"/>
                </a:solidFill>
                <a:cs typeface="+mn-cs"/>
              </a:rPr>
              <a:t>Feng, PG, Peng, et al. (2023, in prep)</a:t>
            </a:r>
            <a:endParaRPr lang="en-US" sz="1400" dirty="0">
              <a:solidFill>
                <a:schemeClr val="bg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830414-004C-3A48-AB97-30DF4D7FF716}"/>
              </a:ext>
            </a:extLst>
          </p:cNvPr>
          <p:cNvGrpSpPr/>
          <p:nvPr/>
        </p:nvGrpSpPr>
        <p:grpSpPr>
          <a:xfrm>
            <a:off x="2895600" y="1219200"/>
            <a:ext cx="3426802" cy="4619372"/>
            <a:chOff x="1248752" y="1552828"/>
            <a:chExt cx="3426802" cy="46193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D0F253-6AE3-0C49-BC64-133B8AB5F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45" t="26374" r="22469" b="9998"/>
            <a:stretch/>
          </p:blipFill>
          <p:spPr>
            <a:xfrm>
              <a:off x="1248752" y="1552828"/>
              <a:ext cx="3426802" cy="4608239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E8C3A98E-040F-5740-B366-B8316389D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752" y="5246667"/>
              <a:ext cx="3426802" cy="925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2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</a:rPr>
                <a:t>Yuting</a:t>
              </a: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</a:rPr>
                <a:t> Feng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28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eorgia" charset="0"/>
                  <a:cs typeface="+mj-cs"/>
                </a:rPr>
                <a:t>(UCSC PhD student)</a:t>
              </a:r>
              <a:endParaRPr lang="en-US" sz="2800" kern="0" dirty="0">
                <a:solidFill>
                  <a:schemeClr val="bg1"/>
                </a:solidFill>
                <a:latin typeface="Castellar" charset="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60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mage_template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age_templat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Image_templat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_templat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_templat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_templat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_templat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_templat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corky:Applications:Microsoft Office 2004:Templates:Presentations:Designs:Blank Presentation</Template>
  <TotalTime>26050</TotalTime>
  <Words>1001</Words>
  <Application>Microsoft Macintosh PowerPoint</Application>
  <PresentationFormat>Letter Paper (8.5x11 in)</PresentationFormat>
  <Paragraphs>132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ＭＳ Ｐゴシック</vt:lpstr>
      <vt:lpstr>Arial</vt:lpstr>
      <vt:lpstr>Avenir Next Condensed</vt:lpstr>
      <vt:lpstr>Calibri</vt:lpstr>
      <vt:lpstr>Castellar</vt:lpstr>
      <vt:lpstr>Century Gothic</vt:lpstr>
      <vt:lpstr>Courier New</vt:lpstr>
      <vt:lpstr>Georgia</vt:lpstr>
      <vt:lpstr>Osaka</vt:lpstr>
      <vt:lpstr>Times New Roman</vt:lpstr>
      <vt:lpstr>Wingdings</vt:lpstr>
      <vt:lpstr>Image_template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M31 disk kinematics using stellar tracers of different ages</vt:lpstr>
      <vt:lpstr>Longer lived stars display more irregular disk kinematics</vt:lpstr>
      <vt:lpstr>Longer lived stars have a larger asymmetric drift with respect to atomic and molecular gas</vt:lpstr>
      <vt:lpstr>PowerPoint Presentation</vt:lpstr>
      <vt:lpstr>PowerPoint Presentation</vt:lpstr>
      <vt:lpstr>PowerPoint Presentation</vt:lpstr>
      <vt:lpstr>Giant Southern Stream and Young Shell System in M31</vt:lpstr>
      <vt:lpstr>PowerPoint Presentation</vt:lpstr>
      <vt:lpstr>Recent Keck DEIMOS spectroscopy of M32 and M31 disk</vt:lpstr>
      <vt:lpstr>PowerPoint Presentation</vt:lpstr>
      <vt:lpstr>Eavesdropping on Real-Time Science Experiments</vt:lpstr>
      <vt:lpstr>Impact of StS to date</vt:lpstr>
    </vt:vector>
  </TitlesOfParts>
  <Company>UCO/Lick Observatory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Journey Back to the Big Bang</dc:title>
  <cp:lastModifiedBy>Microsoft Office User</cp:lastModifiedBy>
  <cp:revision>554</cp:revision>
  <dcterms:modified xsi:type="dcterms:W3CDTF">2022-12-08T13:32:12Z</dcterms:modified>
</cp:coreProperties>
</file>